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75" r:id="rId1"/>
    <p:sldMasterId id="2147484087" r:id="rId2"/>
    <p:sldMasterId id="2147484099" r:id="rId3"/>
  </p:sldMasterIdLst>
  <p:notesMasterIdLst>
    <p:notesMasterId r:id="rId63"/>
  </p:notesMasterIdLst>
  <p:handoutMasterIdLst>
    <p:handoutMasterId r:id="rId64"/>
  </p:handoutMasterIdLst>
  <p:sldIdLst>
    <p:sldId id="356" r:id="rId4"/>
    <p:sldId id="467" r:id="rId5"/>
    <p:sldId id="466" r:id="rId6"/>
    <p:sldId id="400" r:id="rId7"/>
    <p:sldId id="401" r:id="rId8"/>
    <p:sldId id="402" r:id="rId9"/>
    <p:sldId id="413" r:id="rId10"/>
    <p:sldId id="463" r:id="rId11"/>
    <p:sldId id="377" r:id="rId12"/>
    <p:sldId id="378" r:id="rId13"/>
    <p:sldId id="464" r:id="rId14"/>
    <p:sldId id="381" r:id="rId15"/>
    <p:sldId id="465" r:id="rId16"/>
    <p:sldId id="414" r:id="rId17"/>
    <p:sldId id="415" r:id="rId18"/>
    <p:sldId id="416" r:id="rId19"/>
    <p:sldId id="407" r:id="rId20"/>
    <p:sldId id="417" r:id="rId21"/>
    <p:sldId id="418" r:id="rId22"/>
    <p:sldId id="420" r:id="rId23"/>
    <p:sldId id="424" r:id="rId24"/>
    <p:sldId id="409" r:id="rId25"/>
    <p:sldId id="425" r:id="rId26"/>
    <p:sldId id="426" r:id="rId27"/>
    <p:sldId id="427" r:id="rId28"/>
    <p:sldId id="468" r:id="rId29"/>
    <p:sldId id="428" r:id="rId30"/>
    <p:sldId id="410" r:id="rId31"/>
    <p:sldId id="429" r:id="rId32"/>
    <p:sldId id="395" r:id="rId33"/>
    <p:sldId id="430" r:id="rId34"/>
    <p:sldId id="431" r:id="rId35"/>
    <p:sldId id="432" r:id="rId36"/>
    <p:sldId id="433" r:id="rId37"/>
    <p:sldId id="434" r:id="rId38"/>
    <p:sldId id="435" r:id="rId39"/>
    <p:sldId id="436" r:id="rId40"/>
    <p:sldId id="411" r:id="rId41"/>
    <p:sldId id="440" r:id="rId42"/>
    <p:sldId id="441" r:id="rId43"/>
    <p:sldId id="442" r:id="rId44"/>
    <p:sldId id="472" r:id="rId45"/>
    <p:sldId id="473" r:id="rId46"/>
    <p:sldId id="474" r:id="rId47"/>
    <p:sldId id="482" r:id="rId48"/>
    <p:sldId id="451" r:id="rId49"/>
    <p:sldId id="454" r:id="rId50"/>
    <p:sldId id="455" r:id="rId51"/>
    <p:sldId id="475" r:id="rId52"/>
    <p:sldId id="476" r:id="rId53"/>
    <p:sldId id="477" r:id="rId54"/>
    <p:sldId id="478" r:id="rId55"/>
    <p:sldId id="479" r:id="rId56"/>
    <p:sldId id="480" r:id="rId57"/>
    <p:sldId id="481" r:id="rId58"/>
    <p:sldId id="471" r:id="rId59"/>
    <p:sldId id="469" r:id="rId60"/>
    <p:sldId id="470" r:id="rId61"/>
    <p:sldId id="452" r:id="rId62"/>
  </p:sldIdLst>
  <p:sldSz cx="9144000" cy="6858000" type="screen4x3"/>
  <p:notesSz cx="6797675" cy="9926638"/>
  <p:defaultTextStyle>
    <a:defPPr>
      <a:defRPr lang="en-US"/>
    </a:defPPr>
    <a:lvl1pPr marL="0" algn="l" defTabSz="44758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447582" algn="l" defTabSz="44758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895160" algn="l" defTabSz="44758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342741" algn="l" defTabSz="44758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1790324" algn="l" defTabSz="44758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2237906" algn="l" defTabSz="44758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2685485" algn="l" defTabSz="44758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3133065" algn="l" defTabSz="44758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3580646" algn="l" defTabSz="44758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6E4EFF7-BDD2-9247-A5F5-D242855A2979}">
          <p14:sldIdLst>
            <p14:sldId id="356"/>
            <p14:sldId id="467"/>
            <p14:sldId id="466"/>
            <p14:sldId id="400"/>
            <p14:sldId id="401"/>
            <p14:sldId id="402"/>
            <p14:sldId id="413"/>
            <p14:sldId id="463"/>
            <p14:sldId id="377"/>
            <p14:sldId id="378"/>
            <p14:sldId id="464"/>
            <p14:sldId id="381"/>
            <p14:sldId id="465"/>
            <p14:sldId id="414"/>
            <p14:sldId id="415"/>
            <p14:sldId id="416"/>
            <p14:sldId id="407"/>
            <p14:sldId id="417"/>
            <p14:sldId id="418"/>
            <p14:sldId id="420"/>
            <p14:sldId id="424"/>
            <p14:sldId id="409"/>
            <p14:sldId id="425"/>
            <p14:sldId id="426"/>
            <p14:sldId id="427"/>
            <p14:sldId id="468"/>
            <p14:sldId id="428"/>
            <p14:sldId id="410"/>
            <p14:sldId id="429"/>
            <p14:sldId id="395"/>
            <p14:sldId id="430"/>
            <p14:sldId id="431"/>
            <p14:sldId id="432"/>
            <p14:sldId id="433"/>
            <p14:sldId id="434"/>
            <p14:sldId id="435"/>
            <p14:sldId id="436"/>
            <p14:sldId id="411"/>
            <p14:sldId id="440"/>
            <p14:sldId id="441"/>
            <p14:sldId id="442"/>
            <p14:sldId id="472"/>
            <p14:sldId id="473"/>
            <p14:sldId id="474"/>
            <p14:sldId id="482"/>
            <p14:sldId id="451"/>
            <p14:sldId id="454"/>
            <p14:sldId id="455"/>
            <p14:sldId id="475"/>
            <p14:sldId id="476"/>
            <p14:sldId id="477"/>
            <p14:sldId id="478"/>
            <p14:sldId id="479"/>
            <p14:sldId id="480"/>
            <p14:sldId id="481"/>
            <p14:sldId id="471"/>
            <p14:sldId id="469"/>
            <p14:sldId id="470"/>
            <p14:sldId id="45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541">
          <p15:clr>
            <a:srgbClr val="A4A3A4"/>
          </p15:clr>
        </p15:guide>
        <p15:guide id="2" orient="horz" pos="1977">
          <p15:clr>
            <a:srgbClr val="A4A3A4"/>
          </p15:clr>
        </p15:guide>
        <p15:guide id="3" orient="horz" pos="3902">
          <p15:clr>
            <a:srgbClr val="A4A3A4"/>
          </p15:clr>
        </p15:guide>
        <p15:guide id="4" pos="2700">
          <p15:clr>
            <a:srgbClr val="A4A3A4"/>
          </p15:clr>
        </p15:guide>
        <p15:guide id="5" pos="5448">
          <p15:clr>
            <a:srgbClr val="A4A3A4"/>
          </p15:clr>
        </p15:guide>
        <p15:guide id="6" pos="53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27">
          <p15:clr>
            <a:srgbClr val="A4A3A4"/>
          </p15:clr>
        </p15:guide>
        <p15:guide id="4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Nina Lappalainen" initials="NL" lastIdx="1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7BA0"/>
    <a:srgbClr val="5EF60A"/>
    <a:srgbClr val="33CC33"/>
    <a:srgbClr val="B0B2C8"/>
    <a:srgbClr val="8ACDE2"/>
    <a:srgbClr val="899EE3"/>
    <a:srgbClr val="E1950D"/>
    <a:srgbClr val="999BB9"/>
    <a:srgbClr val="856E92"/>
    <a:srgbClr val="7D6E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805" autoAdjust="0"/>
    <p:restoredTop sz="94764" autoAdjust="0"/>
  </p:normalViewPr>
  <p:slideViewPr>
    <p:cSldViewPr snapToGrid="0" showGuides="1">
      <p:cViewPr varScale="1">
        <p:scale>
          <a:sx n="74" d="100"/>
          <a:sy n="74" d="100"/>
        </p:scale>
        <p:origin x="1092" y="78"/>
      </p:cViewPr>
      <p:guideLst>
        <p:guide orient="horz" pos="1541"/>
        <p:guide orient="horz" pos="1977"/>
        <p:guide orient="horz" pos="3902"/>
        <p:guide pos="2700"/>
        <p:guide pos="5448"/>
        <p:guide pos="5376"/>
      </p:guideLst>
    </p:cSldViewPr>
  </p:slideViewPr>
  <p:outlineViewPr>
    <p:cViewPr>
      <p:scale>
        <a:sx n="33" d="100"/>
        <a:sy n="33" d="100"/>
      </p:scale>
      <p:origin x="0" y="41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5" d="100"/>
        <a:sy n="55" d="100"/>
      </p:scale>
      <p:origin x="0" y="-3660"/>
    </p:cViewPr>
  </p:sorterViewPr>
  <p:notesViewPr>
    <p:cSldViewPr snapToObjects="1" showGuides="1">
      <p:cViewPr>
        <p:scale>
          <a:sx n="82" d="100"/>
          <a:sy n="82" d="100"/>
        </p:scale>
        <p:origin x="-2034" y="-72"/>
      </p:cViewPr>
      <p:guideLst>
        <p:guide orient="horz" pos="2880"/>
        <p:guide pos="2160"/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notesMaster" Target="notesMasters/notesMaster1.xml"/><Relationship Id="rId68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61" Type="http://schemas.openxmlformats.org/officeDocument/2006/relationships/slide" Target="slides/slide58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commentAuthors" Target="comment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handoutMaster" Target="handoutMasters/handoutMaster1.xml"/><Relationship Id="rId69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viewProps" Target="view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fi-FI">
              <a:latin typeface="Gotham Book"/>
              <a:cs typeface="Gotham Book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2510E900-9C9D-C642-89B5-E8FEC18AFB0A}" type="datetimeFigureOut">
              <a:rPr lang="fi-FI" smtClean="0">
                <a:latin typeface="Gotham Book"/>
                <a:cs typeface="Gotham Book"/>
              </a:rPr>
              <a:pPr/>
              <a:t>27.8.2019</a:t>
            </a:fld>
            <a:endParaRPr lang="fi-FI">
              <a:latin typeface="Gotham Book"/>
              <a:cs typeface="Gotham Book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fi-FI">
              <a:latin typeface="Gotham Book"/>
              <a:cs typeface="Gotham Book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90F57FB9-8BD9-7B4F-B18A-71F01325C256}" type="slidenum">
              <a:rPr lang="fi-FI" smtClean="0">
                <a:latin typeface="Gotham Book"/>
                <a:cs typeface="Gotham Book"/>
              </a:rPr>
              <a:pPr/>
              <a:t>‹nº›</a:t>
            </a:fld>
            <a:endParaRPr lang="fi-FI">
              <a:latin typeface="Gotham Book"/>
              <a:cs typeface="Gotham Book"/>
            </a:endParaRPr>
          </a:p>
        </p:txBody>
      </p:sp>
    </p:spTree>
    <p:extLst>
      <p:ext uri="{BB962C8B-B14F-4D97-AF65-F5344CB8AC3E}">
        <p14:creationId xmlns:p14="http://schemas.microsoft.com/office/powerpoint/2010/main" val="301566824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 b="0" i="0">
                <a:latin typeface="Gotham Book"/>
                <a:cs typeface="Gotham Book"/>
              </a:defRPr>
            </a:lvl1pPr>
          </a:lstStyle>
          <a:p>
            <a:endParaRPr lang="fi-FI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 b="0" i="0">
                <a:latin typeface="Gotham Book"/>
                <a:cs typeface="Gotham Book"/>
              </a:defRPr>
            </a:lvl1pPr>
          </a:lstStyle>
          <a:p>
            <a:fld id="{E7D42650-7202-AA40-845E-5540876B6D85}" type="datetimeFigureOut">
              <a:rPr lang="fi-FI" smtClean="0"/>
              <a:pPr/>
              <a:t>27.8.2019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6" rIns="91432" bIns="4571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32" tIns="45716" rIns="91432" bIns="45716" rtlCol="0">
            <a:normAutofit/>
          </a:bodyPr>
          <a:lstStyle/>
          <a:p>
            <a:pPr lvl="0"/>
            <a:r>
              <a:rPr lang="fi-FI" noProof="0" smtClean="0"/>
              <a:t>Click to edit Master text styles</a:t>
            </a:r>
          </a:p>
          <a:p>
            <a:pPr lvl="1"/>
            <a:r>
              <a:rPr lang="fi-FI" noProof="0" smtClean="0"/>
              <a:t>Second level</a:t>
            </a:r>
          </a:p>
          <a:p>
            <a:pPr lvl="2"/>
            <a:r>
              <a:rPr lang="fi-FI" noProof="0" smtClean="0"/>
              <a:t>Third level</a:t>
            </a:r>
          </a:p>
          <a:p>
            <a:pPr lvl="3"/>
            <a:r>
              <a:rPr lang="fi-FI" noProof="0" smtClean="0"/>
              <a:t>Fourth level</a:t>
            </a:r>
          </a:p>
          <a:p>
            <a:pPr lvl="4"/>
            <a:r>
              <a:rPr lang="fi-FI" noProof="0" smtClean="0"/>
              <a:t>Fifth level</a:t>
            </a:r>
            <a:endParaRPr lang="fi-FI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 b="0" i="0">
                <a:latin typeface="Gotham Book"/>
                <a:cs typeface="Gotham Book"/>
              </a:defRPr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 b="0" i="0">
                <a:latin typeface="Gotham Book"/>
                <a:cs typeface="Gotham Book"/>
              </a:defRPr>
            </a:lvl1pPr>
          </a:lstStyle>
          <a:p>
            <a:fld id="{C3277094-ABC4-9142-A592-92D940C8A932}" type="slidenum">
              <a:rPr lang="fi-FI" smtClean="0"/>
              <a:pPr/>
              <a:t>‹nº›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5493881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47582" rtl="0" eaLnBrk="1" latinLnBrk="0" hangingPunct="1">
      <a:defRPr sz="1300" b="0" i="0" kern="1200">
        <a:solidFill>
          <a:schemeClr val="tx1"/>
        </a:solidFill>
        <a:latin typeface="Gotham Book"/>
        <a:ea typeface="+mn-ea"/>
        <a:cs typeface="Gotham Book"/>
      </a:defRPr>
    </a:lvl1pPr>
    <a:lvl2pPr marL="447582" algn="l" defTabSz="447582" rtl="0" eaLnBrk="1" latinLnBrk="0" hangingPunct="1">
      <a:defRPr sz="1300" b="0" i="0" kern="1200">
        <a:solidFill>
          <a:schemeClr val="tx1"/>
        </a:solidFill>
        <a:latin typeface="Gotham Book"/>
        <a:ea typeface="+mn-ea"/>
        <a:cs typeface="Gotham Book"/>
      </a:defRPr>
    </a:lvl2pPr>
    <a:lvl3pPr marL="895160" algn="l" defTabSz="447582" rtl="0" eaLnBrk="1" latinLnBrk="0" hangingPunct="1">
      <a:defRPr sz="1300" b="0" i="0" kern="1200">
        <a:solidFill>
          <a:schemeClr val="tx1"/>
        </a:solidFill>
        <a:latin typeface="Gotham Book"/>
        <a:ea typeface="+mn-ea"/>
        <a:cs typeface="Gotham Book"/>
      </a:defRPr>
    </a:lvl3pPr>
    <a:lvl4pPr marL="1342741" algn="l" defTabSz="447582" rtl="0" eaLnBrk="1" latinLnBrk="0" hangingPunct="1">
      <a:defRPr sz="1300" b="0" i="0" kern="1200">
        <a:solidFill>
          <a:schemeClr val="tx1"/>
        </a:solidFill>
        <a:latin typeface="Gotham Book"/>
        <a:ea typeface="+mn-ea"/>
        <a:cs typeface="Gotham Book"/>
      </a:defRPr>
    </a:lvl4pPr>
    <a:lvl5pPr marL="1790324" algn="l" defTabSz="447582" rtl="0" eaLnBrk="1" latinLnBrk="0" hangingPunct="1">
      <a:defRPr sz="1300" b="0" i="0" kern="1200">
        <a:solidFill>
          <a:schemeClr val="tx1"/>
        </a:solidFill>
        <a:latin typeface="Gotham Book"/>
        <a:ea typeface="+mn-ea"/>
        <a:cs typeface="Gotham Book"/>
      </a:defRPr>
    </a:lvl5pPr>
    <a:lvl6pPr marL="2237906" algn="l" defTabSz="44758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685485" algn="l" defTabSz="44758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33065" algn="l" defTabSz="44758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580646" algn="l" defTabSz="447582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9.xml"/><Relationship Id="rId2" Type="http://schemas.openxmlformats.org/officeDocument/2006/relationships/notesMaster" Target="../notesMasters/notesMaster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2.emf"/><Relationship Id="rId4" Type="http://schemas.openxmlformats.org/officeDocument/2006/relationships/oleObject" Target="../embeddings/Microsoft_Excel_97-2003_Worksheet1.xls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corrosion.kaist.ac.kr/download/2008-1/chap11.pdf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63880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41057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403901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403104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241901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600703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987405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015012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14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297495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15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258223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47546">
              <a:defRPr/>
            </a:pPr>
            <a:endParaRPr lang="fr-FR" dirty="0" smtClean="0">
              <a:solidFill>
                <a:srgbClr val="0070C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16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430633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47546">
              <a:defRPr/>
            </a:pPr>
            <a:endParaRPr lang="fr-FR" dirty="0" smtClean="0">
              <a:solidFill>
                <a:srgbClr val="0070C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17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43750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sz="1600" dirty="0">
              <a:solidFill>
                <a:srgbClr val="FF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18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929641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96462" y="8995767"/>
            <a:ext cx="3776691" cy="432816"/>
          </a:xfrm>
        </p:spPr>
        <p:txBody>
          <a:bodyPr>
            <a:normAutofit/>
          </a:bodyPr>
          <a:lstStyle/>
          <a:p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19</a:t>
            </a:fld>
            <a:endParaRPr lang="fi-FI"/>
          </a:p>
        </p:txBody>
      </p:sp>
      <p:graphicFrame>
        <p:nvGraphicFramePr>
          <p:cNvPr id="1027" name="Object 3">
            <a:hlinkClick r:id="" action="ppaction://ole?verb=0"/>
          </p:cNvPr>
          <p:cNvGraphicFramePr>
            <a:graphicFrameLocks/>
          </p:cNvGraphicFramePr>
          <p:nvPr/>
        </p:nvGraphicFramePr>
        <p:xfrm>
          <a:off x="1587" y="4963319"/>
          <a:ext cx="6796088" cy="3560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7" name="Graphique Microsoft Excel" r:id="rId4" imgW="9763221" imgH="6648464" progId="Excel.Chart.8">
                  <p:embed followColorScheme="full"/>
                </p:oleObj>
              </mc:Choice>
              <mc:Fallback>
                <p:oleObj name="Graphique Microsoft Excel" r:id="rId4" imgW="9763221" imgH="6648464" progId="Excel.Chart.8">
                  <p:embed followColorScheme="full"/>
                  <p:pic>
                    <p:nvPicPr>
                      <p:cNvPr id="0" name="Picture 3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7" y="4963319"/>
                        <a:ext cx="6796088" cy="3560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bg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835644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590526" y="7123560"/>
            <a:ext cx="3950895" cy="2923965"/>
          </a:xfrm>
        </p:spPr>
        <p:txBody>
          <a:bodyPr/>
          <a:lstStyle/>
          <a:p>
            <a:r>
              <a:rPr lang="fr-FR" sz="1200" i="1" u="sng" dirty="0">
                <a:solidFill>
                  <a:srgbClr val="0070C0"/>
                </a:solidFill>
                <a:latin typeface="Calibri" panose="020F0502020204030204" pitchFamily="34" charset="0"/>
                <a:hlinkClick r:id="rId3"/>
              </a:rPr>
              <a:t> http://corrosion.kaist.ac.kr/download/2008-1/chap11.pdf </a:t>
            </a:r>
            <a:r>
              <a:rPr lang="fr-FR" sz="1200" i="1" u="sng" dirty="0">
                <a:solidFill>
                  <a:srgbClr val="0070C0"/>
                </a:solidFill>
                <a:latin typeface="Calibri" panose="020F0502020204030204" pitchFamily="34" charset="0"/>
              </a:rPr>
              <a:t> </a:t>
            </a:r>
          </a:p>
          <a:p>
            <a:r>
              <a:rPr lang="fr-FR" sz="1200" i="1" u="sng" dirty="0" err="1">
                <a:solidFill>
                  <a:srgbClr val="0070C0"/>
                </a:solidFill>
                <a:latin typeface="Calibri" panose="020F0502020204030204" pitchFamily="34" charset="0"/>
              </a:rPr>
              <a:t>Ugitech</a:t>
            </a:r>
            <a:r>
              <a:rPr lang="fr-FR" sz="1200" i="1" u="sng" dirty="0">
                <a:solidFill>
                  <a:srgbClr val="0070C0"/>
                </a:solidFill>
                <a:latin typeface="Calibri" panose="020F0502020204030204" pitchFamily="34" charset="0"/>
              </a:rPr>
              <a:t>: </a:t>
            </a:r>
            <a:r>
              <a:rPr lang="fr-FR" sz="1200" i="1" u="sng" dirty="0" err="1">
                <a:solidFill>
                  <a:srgbClr val="0070C0"/>
                </a:solidFill>
                <a:latin typeface="Calibri" panose="020F0502020204030204" pitchFamily="34" charset="0"/>
              </a:rPr>
              <a:t>private</a:t>
            </a:r>
            <a:r>
              <a:rPr lang="fr-FR" sz="1200" i="1" u="sng" dirty="0">
                <a:solidFill>
                  <a:srgbClr val="0070C0"/>
                </a:solidFill>
                <a:latin typeface="Calibri" panose="020F0502020204030204" pitchFamily="34" charset="0"/>
              </a:rPr>
              <a:t> communication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20</a:t>
            </a:fld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6826876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21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43835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fr-F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22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573980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23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733653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sz="1800" dirty="0">
              <a:solidFill>
                <a:srgbClr val="FF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24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050484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25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21336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27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307308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28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667990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29</a:t>
            </a:fld>
            <a:endParaRPr lang="fi-FI"/>
          </a:p>
        </p:txBody>
      </p:sp>
      <p:pic>
        <p:nvPicPr>
          <p:cNvPr id="5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10605" y="5755407"/>
            <a:ext cx="40386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mment 18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768" y="5416853"/>
            <a:ext cx="5438140" cy="346552"/>
          </a:xfrm>
          <a:prstGeom prst="rect">
            <a:avLst/>
          </a:prstGeom>
          <a:solidFill>
            <a:srgbClr val="FCFF91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fr-FR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53970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30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0591127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31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361061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32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8858475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33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726456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34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6334751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35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9886584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36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5855394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sz="200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37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5855394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38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1372349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39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1229819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40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4846051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41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1773411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42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9144430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43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9961379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44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3034000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46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8008990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7094-ABC4-9142-A592-92D940C8A932}" type="slidenum">
              <a:rPr lang="fi-FI" smtClean="0"/>
              <a:pPr/>
              <a:t>59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94620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‹nº›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67954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‹nº›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67969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‹nº›</a:t>
            </a:fld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157766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‹nº›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05601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‹nº›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19561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‹nº›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28613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‹nº›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43094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‹nº›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44919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‹nº›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25900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‹nº›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01206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‹nº›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059129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‹nº›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401132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‹nº›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726719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‹nº›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992720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‹nº›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526089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‹nº›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130889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‹nº›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870864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‹nº›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831731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‹nº›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27488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‹nº›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1970815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‹nº›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228260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73EC7F-79ED-4C17-9829-92AE53B2AB65}" type="slidenum">
              <a:rPr lang="fr-BE" smtClean="0"/>
              <a:pPr/>
              <a:t>‹nº›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951001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‹nº›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947417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‹nº›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626767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‹nº›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23497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‹nº›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686188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‹nº›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090857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‹nº›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5541971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‹nº›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887214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‹nº›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2384932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‹nº›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022412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‹nº›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597788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‹nº›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10475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619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46097" y="6623557"/>
            <a:ext cx="39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16EEAD88-7AB7-4352-89B4-BF917C658D05}" type="slidenum">
              <a:rPr lang="fr-BE" smtClean="0"/>
              <a:pPr/>
              <a:t>‹nº›</a:t>
            </a:fld>
            <a:endParaRPr lang="fr-BE" dirty="0"/>
          </a:p>
        </p:txBody>
      </p:sp>
      <p:sp>
        <p:nvSpPr>
          <p:cNvPr id="7" name="Rectangle 6"/>
          <p:cNvSpPr/>
          <p:nvPr/>
        </p:nvSpPr>
        <p:spPr>
          <a:xfrm>
            <a:off x="8928000" y="0"/>
            <a:ext cx="216000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r"/>
            <a:r>
              <a:rPr lang="fr-BE" dirty="0" smtClean="0"/>
              <a:t>Resistência à Corrosão</a:t>
            </a:r>
            <a:r>
              <a:rPr lang="fr-BE" baseline="0" dirty="0" smtClean="0"/>
              <a:t> dos Aços Inoxidáveis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65172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6" r:id="rId1"/>
    <p:sldLayoutId id="2147484077" r:id="rId2"/>
    <p:sldLayoutId id="2147484078" r:id="rId3"/>
    <p:sldLayoutId id="2147484079" r:id="rId4"/>
    <p:sldLayoutId id="2147484080" r:id="rId5"/>
    <p:sldLayoutId id="2147484081" r:id="rId6"/>
    <p:sldLayoutId id="2147484082" r:id="rId7"/>
    <p:sldLayoutId id="2147484083" r:id="rId8"/>
    <p:sldLayoutId id="2147484084" r:id="rId9"/>
    <p:sldLayoutId id="2147484085" r:id="rId10"/>
    <p:sldLayoutId id="2147484086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FFC000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FFC000"/>
        </a:buClr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FFC000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73EC7F-79ED-4C17-9829-92AE53B2AB65}" type="slidenum">
              <a:rPr lang="fr-BE" smtClean="0"/>
              <a:pPr/>
              <a:t>‹nº›</a:t>
            </a:fld>
            <a:endParaRPr lang="fr-BE"/>
          </a:p>
        </p:txBody>
      </p:sp>
      <p:sp>
        <p:nvSpPr>
          <p:cNvPr id="7" name="Rectangle 6"/>
          <p:cNvSpPr/>
          <p:nvPr/>
        </p:nvSpPr>
        <p:spPr>
          <a:xfrm>
            <a:off x="8964488" y="0"/>
            <a:ext cx="179512" cy="6858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38205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  <p:sldLayoutId id="2147484098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‹nº›</a:t>
            </a:fld>
            <a:endParaRPr lang="fr-BE"/>
          </a:p>
        </p:txBody>
      </p:sp>
      <p:sp>
        <p:nvSpPr>
          <p:cNvPr id="7" name="Rectangle 6"/>
          <p:cNvSpPr/>
          <p:nvPr/>
        </p:nvSpPr>
        <p:spPr>
          <a:xfrm>
            <a:off x="8964488" y="0"/>
            <a:ext cx="179512" cy="68580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25280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102" r:id="rId3"/>
    <p:sldLayoutId id="2147484103" r:id="rId4"/>
    <p:sldLayoutId id="2147484104" r:id="rId5"/>
    <p:sldLayoutId id="2147484105" r:id="rId6"/>
    <p:sldLayoutId id="2147484106" r:id="rId7"/>
    <p:sldLayoutId id="2147484107" r:id="rId8"/>
    <p:sldLayoutId id="2147484108" r:id="rId9"/>
    <p:sldLayoutId id="2147484109" r:id="rId10"/>
    <p:sldLayoutId id="2147484110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tiff"/><Relationship Id="rId4" Type="http://schemas.openxmlformats.org/officeDocument/2006/relationships/image" Target="../media/image2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3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worldstainless.org/Files/issf/Education/Spanish/Capitulo_09_Union_y_fabricacion_de_aceros_inoxidables_2018.zip" TargetMode="Externa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stainless.org/Files/issf/Education/Spanish/Capitulo_08_Acabados_superficiales_2018.zip" TargetMode="External"/><Relationship Id="rId2" Type="http://schemas.openxmlformats.org/officeDocument/2006/relationships/hyperlink" Target="http://www.worldstainless.org/Files/issf/non-image-files/PDF/Euro_Inox/RoughnessMeasurement_EN.pdf" TargetMode="Externa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orldstainless.org/Files/issf/Education/Spanish/Capitulo_11_Sostenibilidad_2018.zip" TargetMode="Externa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stainless.org/Files/issf/Education/Spanish/Capitulo_01_Acero_inoxidable_y_arte_2018.zip" TargetMode="External"/><Relationship Id="rId2" Type="http://schemas.openxmlformats.org/officeDocument/2006/relationships/hyperlink" Target="http://www.worldstainless.org/Files/issf/Education/Spanish/Capitulo_02_Aplicaciones_de_los_aceros_inoxidables_2018.zip" TargetMode="Externa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imoa.info/molybdenum_uses/moly_grade_stainless_steels/steel_grades.php" TargetMode="External"/><Relationship Id="rId13" Type="http://schemas.openxmlformats.org/officeDocument/2006/relationships/hyperlink" Target="http://www.stainless-steel-world.net/pdf/SSW_0812_duplex.pdf" TargetMode="External"/><Relationship Id="rId18" Type="http://schemas.openxmlformats.org/officeDocument/2006/relationships/hyperlink" Target="http://www.surface.mat.ethz.ch/education/courses/surfaces_interfaces_and_their_applications_II/SIandAII_Ch6_Pitting_corrosion" TargetMode="External"/><Relationship Id="rId3" Type="http://schemas.openxmlformats.org/officeDocument/2006/relationships/hyperlink" Target="http://www.corrosionclinic.com/corrosion_online_lectures/ME303L10.HTM#top" TargetMode="External"/><Relationship Id="rId7" Type="http://schemas.openxmlformats.org/officeDocument/2006/relationships/hyperlink" Target="http://www.imoa.info/download_files/stainless-steel/Duplex_Stainless_Steel_3rd_Edition.pdf" TargetMode="External"/><Relationship Id="rId12" Type="http://schemas.openxmlformats.org/officeDocument/2006/relationships/hyperlink" Target="http://www.bssa.org.uk/topics.php?article=668" TargetMode="External"/><Relationship Id="rId17" Type="http://schemas.openxmlformats.org/officeDocument/2006/relationships/hyperlink" Target="http://www.bssa.org.uk/topics.php?article=46" TargetMode="External"/><Relationship Id="rId2" Type="http://schemas.openxmlformats.org/officeDocument/2006/relationships/hyperlink" Target="http://corrosion-doctors.org/Corrosion-History/Course.htm#Scope" TargetMode="External"/><Relationship Id="rId16" Type="http://schemas.openxmlformats.org/officeDocument/2006/relationships/hyperlink" Target="http://www.bssa.org.uk/topics.php?article=4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kb.osu.edu/dspace/bitstream/handle/1811/45442/FrankelG_JournalElectrochemicalSociety_1998_v145n6_p2186-2198.pdf?sequence=1" TargetMode="External"/><Relationship Id="rId11" Type="http://schemas.openxmlformats.org/officeDocument/2006/relationships/hyperlink" Target="http://en.wikipedia.org/wiki/Galvanic_corrosion" TargetMode="External"/><Relationship Id="rId5" Type="http://schemas.openxmlformats.org/officeDocument/2006/relationships/hyperlink" Target="http://www.bssa.org.uk/topics.php?article=111" TargetMode="External"/><Relationship Id="rId15" Type="http://schemas.openxmlformats.org/officeDocument/2006/relationships/hyperlink" Target="http://www.aperam.com/uploads/stainlesseurope/TechnicalPublications/Duplex_Maastricht_EN-22p-7064Ko.pdf" TargetMode="External"/><Relationship Id="rId10" Type="http://schemas.openxmlformats.org/officeDocument/2006/relationships/hyperlink" Target="http://www.aiadetroit.com/~aiadetro/images/stories/demo/rokbox/BECPDF/2011_aia_deicing_detroit.pdf" TargetMode="External"/><Relationship Id="rId4" Type="http://schemas.openxmlformats.org/officeDocument/2006/relationships/hyperlink" Target="http://mee-inc.com/esca.html" TargetMode="External"/><Relationship Id="rId9" Type="http://schemas.openxmlformats.org/officeDocument/2006/relationships/hyperlink" Target="http://www.imoa.info/download_files/stainless-steel/IMOA_Houska-Selecting_Stainless_Steel_for_Optimum_Perormance.pdf" TargetMode="External"/><Relationship Id="rId14" Type="http://schemas.openxmlformats.org/officeDocument/2006/relationships/hyperlink" Target="http://www.outokumpu.com/en/stainless-steel/grades/duplex/Pages/default.aspx" TargetMode="Externa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3600" dirty="0"/>
              <a:t>Apresentação de apoio para docentes de Arquitetura / Engenharia Civil</a:t>
            </a:r>
            <a:endParaRPr lang="fr-BE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fi-FI" sz="4000" b="1" dirty="0" smtClean="0">
                <a:solidFill>
                  <a:srgbClr val="FFC000"/>
                </a:solidFill>
              </a:rPr>
              <a:t>Capítulo 05: </a:t>
            </a:r>
            <a:br>
              <a:rPr lang="fi-FI" sz="4000" b="1" dirty="0" smtClean="0">
                <a:solidFill>
                  <a:srgbClr val="FFC000"/>
                </a:solidFill>
              </a:rPr>
            </a:br>
            <a:r>
              <a:rPr lang="pt-BR" sz="4000" b="1" dirty="0">
                <a:solidFill>
                  <a:srgbClr val="FFC000"/>
                </a:solidFill>
              </a:rPr>
              <a:t>Resistência à Corrosão dos Aços Inoxidáveis</a:t>
            </a:r>
            <a:endParaRPr lang="en-GB" sz="4000" b="1" dirty="0">
              <a:solidFill>
                <a:srgbClr val="FFC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97413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Conteúdo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113" y="1600200"/>
            <a:ext cx="8729983" cy="4961965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pt-BR" dirty="0"/>
              <a:t>A maioria dos </a:t>
            </a:r>
            <a:r>
              <a:rPr lang="pt-BR" dirty="0" smtClean="0"/>
              <a:t>materiais se deteriora </a:t>
            </a:r>
            <a:r>
              <a:rPr lang="pt-BR" dirty="0"/>
              <a:t>com o </a:t>
            </a:r>
            <a:r>
              <a:rPr lang="pt-BR" dirty="0" smtClean="0"/>
              <a:t>tempo</a:t>
            </a:r>
            <a:endParaRPr lang="fr-FR" dirty="0" smtClean="0"/>
          </a:p>
          <a:p>
            <a:pPr marL="514350" indent="-514350">
              <a:buFont typeface="+mj-lt"/>
              <a:buAutoNum type="arabicPeriod"/>
            </a:pPr>
            <a:r>
              <a:rPr lang="pt-BR" dirty="0"/>
              <a:t>Por que o aço inoxidável é resistente à </a:t>
            </a:r>
            <a:r>
              <a:rPr lang="pt-BR" dirty="0" smtClean="0"/>
              <a:t>corrosão</a:t>
            </a:r>
            <a:r>
              <a:rPr lang="pt-BR" dirty="0"/>
              <a:t>?</a:t>
            </a:r>
            <a:endParaRPr lang="fr-FR" dirty="0" smtClean="0"/>
          </a:p>
          <a:p>
            <a:pPr marL="514350" indent="-514350">
              <a:buFont typeface="+mj-lt"/>
              <a:buAutoNum type="arabicPeriod"/>
            </a:pPr>
            <a:r>
              <a:rPr lang="pt-BR" dirty="0"/>
              <a:t>Tipos de corrosão dos aços </a:t>
            </a:r>
            <a:r>
              <a:rPr lang="pt-BR" dirty="0" smtClean="0"/>
              <a:t>inoxidáveis</a:t>
            </a:r>
            <a:endParaRPr lang="fr-FR" dirty="0" smtClean="0"/>
          </a:p>
          <a:p>
            <a:pPr marL="514350" indent="-514350">
              <a:buFont typeface="+mj-lt"/>
              <a:buAutoNum type="arabicPeriod"/>
            </a:pPr>
            <a:r>
              <a:rPr lang="pt-BR" dirty="0"/>
              <a:t>Como selecionar </a:t>
            </a:r>
            <a:r>
              <a:rPr lang="pt-BR" dirty="0" smtClean="0"/>
              <a:t>o tipo de </a:t>
            </a:r>
            <a:r>
              <a:rPr lang="pt-BR" dirty="0"/>
              <a:t>aço </a:t>
            </a:r>
            <a:r>
              <a:rPr lang="pt-BR" dirty="0" smtClean="0"/>
              <a:t>inoxidável certo com a resistência </a:t>
            </a:r>
            <a:r>
              <a:rPr lang="pt-BR" dirty="0"/>
              <a:t>à </a:t>
            </a:r>
            <a:r>
              <a:rPr lang="pt-BR" dirty="0" smtClean="0"/>
              <a:t>corrosão adequada</a:t>
            </a:r>
            <a:endParaRPr lang="fr-FR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/>
              <a:t>Aplicações </a:t>
            </a:r>
            <a:r>
              <a:rPr lang="fr-FR" dirty="0" smtClean="0"/>
              <a:t>estruturais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r-FR" dirty="0" smtClean="0"/>
              <a:t>Outras aplicações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Referências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42787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857499"/>
            <a:ext cx="8229600" cy="1583871"/>
          </a:xfrm>
        </p:spPr>
        <p:txBody>
          <a:bodyPr>
            <a:normAutofit/>
          </a:bodyPr>
          <a:lstStyle/>
          <a:p>
            <a:r>
              <a:rPr lang="fr-FR" dirty="0" smtClean="0"/>
              <a:t>1. A maioria dos materiais se deteriora com o Tempo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09641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71" y="274638"/>
            <a:ext cx="8868229" cy="1143000"/>
          </a:xfrm>
        </p:spPr>
        <p:txBody>
          <a:bodyPr>
            <a:normAutofit fontScale="90000"/>
          </a:bodyPr>
          <a:lstStyle/>
          <a:p>
            <a:r>
              <a:rPr lang="pt-BR" dirty="0"/>
              <a:t>A maioria dos materiais </a:t>
            </a:r>
            <a:r>
              <a:rPr lang="pt-BR" dirty="0" smtClean="0"/>
              <a:t>se deteriora </a:t>
            </a:r>
            <a:r>
              <a:rPr lang="pt-BR" dirty="0"/>
              <a:t>com o tempo</a:t>
            </a:r>
            <a:endParaRPr lang="fr-BE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27077426"/>
              </p:ext>
            </p:extLst>
          </p:nvPr>
        </p:nvGraphicFramePr>
        <p:xfrm>
          <a:off x="457200" y="1600200"/>
          <a:ext cx="8229600" cy="3905048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440772">
                <a:tc>
                  <a:txBody>
                    <a:bodyPr/>
                    <a:lstStyle/>
                    <a:p>
                      <a:r>
                        <a:rPr lang="fr-BE" dirty="0" err="1" smtClean="0"/>
                        <a:t>Material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Madeira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Aço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Concreto</a:t>
                      </a:r>
                      <a:endParaRPr lang="fr-BE" dirty="0"/>
                    </a:p>
                  </a:txBody>
                  <a:tcPr/>
                </a:tc>
              </a:tr>
              <a:tr h="440772">
                <a:tc>
                  <a:txBody>
                    <a:bodyPr/>
                    <a:lstStyle/>
                    <a:p>
                      <a:endParaRPr lang="fr-BE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 smtClean="0"/>
                    </a:p>
                    <a:p>
                      <a:endParaRPr lang="fr-BE" dirty="0" smtClean="0"/>
                    </a:p>
                    <a:p>
                      <a:endParaRPr lang="fr-BE" dirty="0" smtClean="0"/>
                    </a:p>
                    <a:p>
                      <a:endParaRPr lang="fr-BE" dirty="0" smtClean="0"/>
                    </a:p>
                    <a:p>
                      <a:endParaRPr lang="fr-BE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</a:tr>
              <a:tr h="1086836">
                <a:tc>
                  <a:txBody>
                    <a:bodyPr/>
                    <a:lstStyle/>
                    <a:p>
                      <a:r>
                        <a:rPr lang="fr-BE" dirty="0" smtClean="0"/>
                        <a:t>Tipos de deterioração</a:t>
                      </a:r>
                      <a:endParaRPr lang="fr-BE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Fungos</a:t>
                      </a:r>
                    </a:p>
                    <a:p>
                      <a:r>
                        <a:rPr lang="fr-BE" dirty="0" smtClean="0"/>
                        <a:t>Insetos</a:t>
                      </a:r>
                    </a:p>
                    <a:p>
                      <a:r>
                        <a:rPr lang="fr-BE" dirty="0" smtClean="0"/>
                        <a:t>Sol + chuva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Ferrugem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Trincas/</a:t>
                      </a:r>
                    </a:p>
                    <a:p>
                      <a:r>
                        <a:rPr lang="fr-BE" dirty="0" smtClean="0"/>
                        <a:t>Desprendimento</a:t>
                      </a:r>
                      <a:endParaRPr lang="fr-BE" dirty="0"/>
                    </a:p>
                  </a:txBody>
                  <a:tcPr/>
                </a:tc>
              </a:tr>
              <a:tr h="911620">
                <a:tc>
                  <a:txBody>
                    <a:bodyPr/>
                    <a:lstStyle/>
                    <a:p>
                      <a:r>
                        <a:rPr lang="fr-BE" dirty="0" smtClean="0"/>
                        <a:t>Ações de atenuação</a:t>
                      </a:r>
                      <a:endParaRPr lang="fr-BE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Tratamentos químicos </a:t>
                      </a:r>
                    </a:p>
                    <a:p>
                      <a:r>
                        <a:rPr lang="fr-BE" dirty="0" smtClean="0"/>
                        <a:t>Pintura / Verniz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Galvanização</a:t>
                      </a:r>
                    </a:p>
                    <a:p>
                      <a:r>
                        <a:rPr lang="fr-BE" dirty="0" smtClean="0"/>
                        <a:t>Pintura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Vergalhões resistentes à corrosão</a:t>
                      </a:r>
                      <a:endParaRPr lang="fr-BE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4</a:t>
            </a:fld>
            <a:endParaRPr lang="fr-BE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720" y="2137414"/>
            <a:ext cx="1800000" cy="119779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61" y="2139121"/>
            <a:ext cx="1800000" cy="119781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36804" y="2139121"/>
            <a:ext cx="1800000" cy="119781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4559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8161964"/>
              </p:ext>
            </p:extLst>
          </p:nvPr>
        </p:nvGraphicFramePr>
        <p:xfrm>
          <a:off x="457200" y="1600200"/>
          <a:ext cx="8229600" cy="3902268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440772">
                <a:tc>
                  <a:txBody>
                    <a:bodyPr/>
                    <a:lstStyle/>
                    <a:p>
                      <a:r>
                        <a:rPr lang="fr-BE" dirty="0" err="1" smtClean="0"/>
                        <a:t>Material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Pedra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Vidro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Polímeros</a:t>
                      </a:r>
                      <a:endParaRPr lang="fr-BE" dirty="0"/>
                    </a:p>
                  </a:txBody>
                  <a:tcPr/>
                </a:tc>
              </a:tr>
              <a:tr h="440772">
                <a:tc>
                  <a:txBody>
                    <a:bodyPr/>
                    <a:lstStyle/>
                    <a:p>
                      <a:endParaRPr lang="fr-BE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 smtClean="0"/>
                    </a:p>
                    <a:p>
                      <a:endParaRPr lang="fr-BE" dirty="0" smtClean="0"/>
                    </a:p>
                    <a:p>
                      <a:endParaRPr lang="fr-BE" dirty="0" smtClean="0"/>
                    </a:p>
                    <a:p>
                      <a:endParaRPr lang="fr-BE" dirty="0" smtClean="0"/>
                    </a:p>
                    <a:p>
                      <a:endParaRPr lang="fr-BE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</a:tr>
              <a:tr h="1086836">
                <a:tc>
                  <a:txBody>
                    <a:bodyPr/>
                    <a:lstStyle/>
                    <a:p>
                      <a:r>
                        <a:rPr lang="fr-BE" dirty="0" smtClean="0"/>
                        <a:t>Tipos de deterioração</a:t>
                      </a:r>
                      <a:endParaRPr lang="fr-BE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Desgaste</a:t>
                      </a:r>
                    </a:p>
                    <a:p>
                      <a:r>
                        <a:rPr lang="fr-BE" dirty="0" smtClean="0"/>
                        <a:t>Danos por Poluição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Quebra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Torna-se frágil sob luz UV</a:t>
                      </a:r>
                      <a:endParaRPr lang="fr-BE" dirty="0"/>
                    </a:p>
                  </a:txBody>
                  <a:tcPr/>
                </a:tc>
              </a:tr>
              <a:tr h="911620">
                <a:tc>
                  <a:txBody>
                    <a:bodyPr/>
                    <a:lstStyle/>
                    <a:p>
                      <a:r>
                        <a:rPr lang="fr-BE" dirty="0" smtClean="0"/>
                        <a:t>Ações de atenuação</a:t>
                      </a:r>
                      <a:endParaRPr lang="fr-BE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Geralmente nenhuma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Vidro temperado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Tipos de polímeros aprimorados</a:t>
                      </a:r>
                      <a:endParaRPr lang="fr-BE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5</a:t>
            </a:fld>
            <a:endParaRPr lang="fr-BE"/>
          </a:p>
        </p:txBody>
      </p:sp>
      <p:pic>
        <p:nvPicPr>
          <p:cNvPr id="8" name="Picture 2" descr="http://4.bp.blogspot.com/_jKnJY2a-_E8/SpF8DJNkVTI/AAAAAAAAAQs/j-J64TaOsOI/s400/Steps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610509" y="2153511"/>
            <a:ext cx="1800000" cy="1267606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https://encrypted-tbn1.gstatic.com/images?q=tbn:ANd9GcREQP7g6BZ5zrcBmL11bmXD4Y_v7_24j2BPifm3YI4UHjGmeOjTh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725700" y="2153511"/>
            <a:ext cx="1800000" cy="1267606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http://www.iplasticsupply.com/wp-content/uploads/2010/11/broke-chair-300x225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77036" y="2153511"/>
            <a:ext cx="1800000" cy="1267606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72571" y="274638"/>
            <a:ext cx="886822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 smtClean="0"/>
              <a:t>A maioria dos materiais deteriora com o tempo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549444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3678285"/>
              </p:ext>
            </p:extLst>
          </p:nvPr>
        </p:nvGraphicFramePr>
        <p:xfrm>
          <a:off x="457200" y="1600200"/>
          <a:ext cx="8229600" cy="4918552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440772">
                <a:tc>
                  <a:txBody>
                    <a:bodyPr/>
                    <a:lstStyle/>
                    <a:p>
                      <a:r>
                        <a:rPr lang="fr-BE" dirty="0" err="1" smtClean="0"/>
                        <a:t>Material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Alumínio*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Cobre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Aço Inoxidável</a:t>
                      </a:r>
                      <a:endParaRPr lang="fr-BE" dirty="0"/>
                    </a:p>
                  </a:txBody>
                  <a:tcPr/>
                </a:tc>
              </a:tr>
              <a:tr h="440772">
                <a:tc>
                  <a:txBody>
                    <a:bodyPr/>
                    <a:lstStyle/>
                    <a:p>
                      <a:endParaRPr lang="fr-BE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 smtClean="0"/>
                    </a:p>
                    <a:p>
                      <a:endParaRPr lang="fr-BE" dirty="0" smtClean="0"/>
                    </a:p>
                    <a:p>
                      <a:endParaRPr lang="fr-BE" dirty="0" smtClean="0"/>
                    </a:p>
                    <a:p>
                      <a:endParaRPr lang="fr-BE" dirty="0" smtClean="0"/>
                    </a:p>
                    <a:p>
                      <a:endParaRPr lang="fr-BE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BE" dirty="0"/>
                    </a:p>
                  </a:txBody>
                  <a:tcPr/>
                </a:tc>
              </a:tr>
              <a:tr h="1086836">
                <a:tc>
                  <a:txBody>
                    <a:bodyPr/>
                    <a:lstStyle/>
                    <a:p>
                      <a:r>
                        <a:rPr lang="fr-BE" dirty="0" smtClean="0"/>
                        <a:t>Tipo de deterioração</a:t>
                      </a:r>
                      <a:endParaRPr lang="fr-BE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Presença de pontos de corrosão com o tempo, possível corrosão galvânica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Forma uma pátina verde com o tempo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Sem deterioração</a:t>
                      </a:r>
                      <a:endParaRPr lang="fr-BE" dirty="0"/>
                    </a:p>
                  </a:txBody>
                  <a:tcPr/>
                </a:tc>
              </a:tr>
              <a:tr h="911620">
                <a:tc>
                  <a:txBody>
                    <a:bodyPr/>
                    <a:lstStyle/>
                    <a:p>
                      <a:r>
                        <a:rPr lang="fr-BE" dirty="0" smtClean="0"/>
                        <a:t>Ações de atenuação</a:t>
                      </a:r>
                      <a:endParaRPr lang="fr-BE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A corrosão galvânica pode ser evitada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Nenhuma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Nenhuma é necessária</a:t>
                      </a:r>
                      <a:endParaRPr lang="fr-BE" dirty="0"/>
                    </a:p>
                  </a:txBody>
                  <a:tcPr/>
                </a:tc>
              </a:tr>
              <a:tr h="911620">
                <a:tc gridSpan="4">
                  <a:txBody>
                    <a:bodyPr/>
                    <a:lstStyle/>
                    <a:p>
                      <a:r>
                        <a:rPr lang="fr-BE" sz="1400" dirty="0" smtClean="0">
                          <a:solidFill>
                            <a:srgbClr val="0070C0"/>
                          </a:solidFill>
                        </a:rPr>
                        <a:t>* </a:t>
                      </a:r>
                      <a:r>
                        <a:rPr lang="pt-BR" sz="1400" dirty="0" smtClean="0">
                          <a:solidFill>
                            <a:srgbClr val="0070C0"/>
                          </a:solidFill>
                        </a:rPr>
                        <a:t>O alumínio forma um óxido protetor fino como o aço inoxidável, mas com uma resistência à corrosão muito menor</a:t>
                      </a:r>
                      <a:endParaRPr lang="fr-BE" sz="1400" dirty="0">
                        <a:solidFill>
                          <a:srgbClr val="0070C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BE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6</a:t>
            </a:fld>
            <a:endParaRPr lang="fr-BE"/>
          </a:p>
        </p:txBody>
      </p:sp>
      <p:pic>
        <p:nvPicPr>
          <p:cNvPr id="7" name="Picture 6" descr="http://rnr-marine.com/images/Pitting-advanced1_500x28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029" y="2146154"/>
            <a:ext cx="1800000" cy="10152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://s3.amazonaws.com/stainlessreflections/assets/27/chrysler_building_original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026" y="2146154"/>
            <a:ext cx="811200" cy="1080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4745" y="2152361"/>
            <a:ext cx="1800000" cy="100899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72571" y="274638"/>
            <a:ext cx="8868229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 smtClean="0"/>
              <a:t>A maioria dos materiais </a:t>
            </a:r>
            <a:r>
              <a:rPr lang="pt-BR" dirty="0"/>
              <a:t>deteriora com </a:t>
            </a:r>
            <a:r>
              <a:rPr lang="pt-BR" dirty="0" smtClean="0"/>
              <a:t>o tempo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82106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628" y="231095"/>
            <a:ext cx="8628743" cy="1143000"/>
          </a:xfrm>
        </p:spPr>
        <p:txBody>
          <a:bodyPr>
            <a:normAutofit fontScale="90000"/>
          </a:bodyPr>
          <a:lstStyle/>
          <a:p>
            <a:r>
              <a:rPr lang="fi-FI" sz="3100" dirty="0" smtClean="0"/>
              <a:t>Corrosão no Concreto</a:t>
            </a:r>
            <a:r>
              <a:rPr lang="en-GB" sz="3100" dirty="0" smtClean="0"/>
              <a:t/>
            </a:r>
            <a:br>
              <a:rPr lang="en-GB" sz="3100" dirty="0" smtClean="0"/>
            </a:br>
            <a:r>
              <a:rPr lang="en-GB" sz="2700" dirty="0" smtClean="0"/>
              <a:t>(</a:t>
            </a:r>
            <a:r>
              <a:rPr lang="pt-BR" sz="2700" dirty="0"/>
              <a:t>problemas de corrosão não estão limitados a superfícies externas</a:t>
            </a:r>
            <a:r>
              <a:rPr lang="en-GB" sz="2700" dirty="0" smtClean="0"/>
              <a:t>!)</a:t>
            </a:r>
            <a:endParaRPr lang="en-GB" sz="27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2302390" y="4076588"/>
            <a:ext cx="2305291" cy="2592000"/>
          </a:xfrm>
          <a:ln>
            <a:solidFill>
              <a:schemeClr val="tx1"/>
            </a:solidFill>
          </a:ln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pt-BR" sz="1800" dirty="0">
                <a:solidFill>
                  <a:srgbClr val="11852D"/>
                </a:solidFill>
                <a:latin typeface="Calibri" pitchFamily="34" charset="0"/>
              </a:rPr>
              <a:t>O aço inoxidável proporciona tanto </a:t>
            </a:r>
            <a:r>
              <a:rPr lang="pt-BR" sz="1800" dirty="0" smtClean="0">
                <a:solidFill>
                  <a:srgbClr val="11852D"/>
                </a:solidFill>
                <a:latin typeface="Calibri" pitchFamily="34" charset="0"/>
              </a:rPr>
              <a:t>resistência mecânica </a:t>
            </a:r>
            <a:r>
              <a:rPr lang="pt-BR" sz="1800" dirty="0">
                <a:solidFill>
                  <a:srgbClr val="11852D"/>
                </a:solidFill>
                <a:latin typeface="Calibri" pitchFamily="34" charset="0"/>
              </a:rPr>
              <a:t>quanto resistência à corrosão no interior do concreto, proporcionando uma longa vida </a:t>
            </a:r>
            <a:r>
              <a:rPr lang="pt-BR" sz="1800" dirty="0" err="1" smtClean="0">
                <a:solidFill>
                  <a:srgbClr val="11852D"/>
                </a:solidFill>
                <a:latin typeface="Calibri" pitchFamily="34" charset="0"/>
              </a:rPr>
              <a:t>util</a:t>
            </a:r>
            <a:r>
              <a:rPr lang="pt-BR" sz="1800" dirty="0" smtClean="0">
                <a:solidFill>
                  <a:srgbClr val="11852D"/>
                </a:solidFill>
                <a:latin typeface="Calibri" pitchFamily="34" charset="0"/>
              </a:rPr>
              <a:t> </a:t>
            </a:r>
            <a:r>
              <a:rPr lang="pt-BR" sz="1800" dirty="0">
                <a:solidFill>
                  <a:srgbClr val="11852D"/>
                </a:solidFill>
                <a:latin typeface="Calibri" pitchFamily="34" charset="0"/>
              </a:rPr>
              <a:t>sem manutenção da estrutura.</a:t>
            </a:r>
            <a:endParaRPr lang="en-GB" sz="1800" dirty="0">
              <a:solidFill>
                <a:srgbClr val="11852D"/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168348"/>
          </a:xfrm>
        </p:spPr>
        <p:txBody>
          <a:bodyPr>
            <a:noAutofit/>
          </a:bodyPr>
          <a:lstStyle/>
          <a:p>
            <a:pPr marL="285750" indent="-285750" algn="just"/>
            <a:r>
              <a:rPr lang="pt-BR" sz="1800" dirty="0">
                <a:latin typeface="Calibri" pitchFamily="34" charset="0"/>
              </a:rPr>
              <a:t>A corrosão </a:t>
            </a:r>
            <a:r>
              <a:rPr lang="pt-BR" sz="1800" dirty="0" smtClean="0">
                <a:latin typeface="Calibri" pitchFamily="34" charset="0"/>
              </a:rPr>
              <a:t>no </a:t>
            </a:r>
            <a:r>
              <a:rPr lang="pt-BR" sz="1800" dirty="0">
                <a:latin typeface="Calibri" pitchFamily="34" charset="0"/>
              </a:rPr>
              <a:t>aço carbono </a:t>
            </a:r>
            <a:r>
              <a:rPr lang="pt-BR" sz="1800" dirty="0" smtClean="0">
                <a:latin typeface="Calibri" pitchFamily="34" charset="0"/>
              </a:rPr>
              <a:t>sem proteção </a:t>
            </a:r>
            <a:r>
              <a:rPr lang="pt-BR" sz="1800" dirty="0">
                <a:latin typeface="Calibri" pitchFamily="34" charset="0"/>
              </a:rPr>
              <a:t>ocorre mesmo dentro de estruturas de concreto armado, </a:t>
            </a:r>
            <a:r>
              <a:rPr lang="pt-BR" sz="1800" dirty="0" smtClean="0">
                <a:latin typeface="Calibri" pitchFamily="34" charset="0"/>
              </a:rPr>
              <a:t>visto que </a:t>
            </a:r>
            <a:r>
              <a:rPr lang="pt-BR" sz="1800" dirty="0">
                <a:latin typeface="Calibri" pitchFamily="34" charset="0"/>
              </a:rPr>
              <a:t>os cloretos presentes no ambiente (marinho / degelo) difundem através do concreto</a:t>
            </a:r>
            <a:r>
              <a:rPr lang="en-US" sz="1800" dirty="0" smtClean="0">
                <a:latin typeface="Calibri" pitchFamily="34" charset="0"/>
              </a:rPr>
              <a:t>. </a:t>
            </a:r>
          </a:p>
          <a:p>
            <a:pPr marL="285750" indent="-285750" algn="just"/>
            <a:r>
              <a:rPr lang="pt-BR" sz="1800" dirty="0">
                <a:latin typeface="Calibri" pitchFamily="34" charset="0"/>
              </a:rPr>
              <a:t>Os produtos de corrosão </a:t>
            </a:r>
            <a:r>
              <a:rPr lang="pt-BR" sz="1800" dirty="0" smtClean="0">
                <a:latin typeface="Calibri" pitchFamily="34" charset="0"/>
              </a:rPr>
              <a:t>(oxidação) </a:t>
            </a:r>
            <a:r>
              <a:rPr lang="pt-BR" sz="1800" dirty="0">
                <a:latin typeface="Calibri" pitchFamily="34" charset="0"/>
              </a:rPr>
              <a:t>têm um volume maior do que o </a:t>
            </a:r>
            <a:r>
              <a:rPr lang="pt-BR" sz="1800" dirty="0" smtClean="0">
                <a:latin typeface="Calibri" pitchFamily="34" charset="0"/>
              </a:rPr>
              <a:t>metal e </a:t>
            </a:r>
            <a:r>
              <a:rPr lang="pt-BR" sz="1800" dirty="0">
                <a:latin typeface="Calibri" pitchFamily="34" charset="0"/>
              </a:rPr>
              <a:t>criam tensões </a:t>
            </a:r>
            <a:r>
              <a:rPr lang="pt-BR" sz="1800" dirty="0" smtClean="0">
                <a:latin typeface="Calibri" pitchFamily="34" charset="0"/>
              </a:rPr>
              <a:t>internas </a:t>
            </a:r>
            <a:r>
              <a:rPr lang="pt-BR" sz="1800" dirty="0">
                <a:latin typeface="Calibri" pitchFamily="34" charset="0"/>
              </a:rPr>
              <a:t>fazendo com que a cobertura de concreto se desfaça</a:t>
            </a:r>
            <a:r>
              <a:rPr lang="en-US" sz="1800" dirty="0" smtClean="0">
                <a:latin typeface="Calibri" pitchFamily="34" charset="0"/>
              </a:rPr>
              <a:t>.</a:t>
            </a:r>
          </a:p>
          <a:p>
            <a:pPr marL="285750" indent="-285750" algn="just"/>
            <a:r>
              <a:rPr lang="pt-BR" sz="1800" dirty="0">
                <a:latin typeface="Calibri" pitchFamily="34" charset="0"/>
              </a:rPr>
              <a:t>Mitigar a corrosão </a:t>
            </a:r>
            <a:r>
              <a:rPr lang="pt-BR" sz="1800" dirty="0" smtClean="0">
                <a:latin typeface="Calibri" pitchFamily="34" charset="0"/>
              </a:rPr>
              <a:t>das barras de </a:t>
            </a:r>
            <a:r>
              <a:rPr lang="pt-BR" sz="1800" dirty="0">
                <a:latin typeface="Calibri" pitchFamily="34" charset="0"/>
              </a:rPr>
              <a:t>aço </a:t>
            </a:r>
            <a:r>
              <a:rPr lang="pt-BR" sz="1800" dirty="0" smtClean="0">
                <a:latin typeface="Calibri" pitchFamily="34" charset="0"/>
              </a:rPr>
              <a:t>do </a:t>
            </a:r>
            <a:r>
              <a:rPr lang="pt-BR" sz="1800" dirty="0">
                <a:latin typeface="Calibri" pitchFamily="34" charset="0"/>
              </a:rPr>
              <a:t>concreto é uma </a:t>
            </a:r>
            <a:r>
              <a:rPr lang="pt-BR" sz="1800" dirty="0" smtClean="0">
                <a:latin typeface="Calibri" pitchFamily="34" charset="0"/>
              </a:rPr>
              <a:t>necessidade</a:t>
            </a:r>
            <a:r>
              <a:rPr lang="en-US" sz="1800" dirty="0" smtClean="0">
                <a:latin typeface="Calibri" pitchFamily="34" charset="0"/>
              </a:rPr>
              <a:t>.</a:t>
            </a:r>
          </a:p>
          <a:p>
            <a:pPr marL="285750" indent="-285750" algn="just"/>
            <a:r>
              <a:rPr lang="pt-BR" sz="1800" dirty="0">
                <a:latin typeface="Calibri" pitchFamily="34" charset="0"/>
              </a:rPr>
              <a:t>Várias técnicas são utilizadas: cobertura de concreto mais espessa; proteção catódica; membranas, revestimento epóxi… e aço inoxidável </a:t>
            </a:r>
            <a:r>
              <a:rPr lang="pt-BR" sz="1800" dirty="0" smtClean="0">
                <a:latin typeface="Calibri" pitchFamily="34" charset="0"/>
              </a:rPr>
              <a:t>no lugar do </a:t>
            </a:r>
            <a:r>
              <a:rPr lang="pt-BR" sz="1800" dirty="0">
                <a:latin typeface="Calibri" pitchFamily="34" charset="0"/>
              </a:rPr>
              <a:t>aço </a:t>
            </a:r>
            <a:r>
              <a:rPr lang="pt-BR" sz="1800" dirty="0" smtClean="0">
                <a:latin typeface="Calibri" pitchFamily="34" charset="0"/>
              </a:rPr>
              <a:t>carbono</a:t>
            </a:r>
            <a:r>
              <a:rPr lang="en-US" sz="1800" dirty="0" smtClean="0">
                <a:latin typeface="Calibri" pitchFamily="34" charset="0"/>
              </a:rPr>
              <a:t>.</a:t>
            </a:r>
            <a:endParaRPr lang="en-GB" sz="1800" dirty="0">
              <a:latin typeface="Calibri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6010" y="4076588"/>
            <a:ext cx="1856380" cy="2592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6010" y="1591808"/>
            <a:ext cx="4161671" cy="241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54093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857499"/>
            <a:ext cx="8229600" cy="1315357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2. Por que o aço inoxidável é resistente à corrosão?</a:t>
            </a:r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18353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292" y="2095188"/>
            <a:ext cx="3811588" cy="1431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5706" y="122238"/>
            <a:ext cx="8229600" cy="728662"/>
          </a:xfrm>
        </p:spPr>
        <p:txBody>
          <a:bodyPr>
            <a:normAutofit fontScale="90000"/>
          </a:bodyPr>
          <a:lstStyle/>
          <a:p>
            <a:r>
              <a:rPr lang="en-GB" dirty="0" err="1"/>
              <a:t>Camada</a:t>
            </a:r>
            <a:r>
              <a:rPr lang="en-GB" dirty="0"/>
              <a:t> </a:t>
            </a:r>
            <a:r>
              <a:rPr lang="en-GB" dirty="0" err="1"/>
              <a:t>Passiva</a:t>
            </a:r>
            <a:r>
              <a:rPr lang="en-GB" dirty="0"/>
              <a:t> vs. </a:t>
            </a:r>
            <a:r>
              <a:rPr lang="en-GB" dirty="0" err="1"/>
              <a:t>Revestimentos</a:t>
            </a:r>
            <a:endParaRPr lang="en-GB" dirty="0"/>
          </a:p>
        </p:txBody>
      </p:sp>
      <p:sp>
        <p:nvSpPr>
          <p:cNvPr id="10" name="Rectangle 25"/>
          <p:cNvSpPr>
            <a:spLocks noChangeArrowheads="1"/>
          </p:cNvSpPr>
          <p:nvPr/>
        </p:nvSpPr>
        <p:spPr bwMode="auto">
          <a:xfrm>
            <a:off x="2744229" y="1366027"/>
            <a:ext cx="4119910" cy="2923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pt-BR" sz="1900" b="1" dirty="0" smtClean="0"/>
              <a:t>PELÍCULA PASSIVA </a:t>
            </a:r>
            <a:r>
              <a:rPr lang="pt-BR" sz="1900" b="1" dirty="0"/>
              <a:t>em AÇO INOXIDÁVEL </a:t>
            </a:r>
            <a:r>
              <a:rPr lang="en-GB" sz="1900" b="1" dirty="0" smtClean="0"/>
              <a:t>:</a:t>
            </a:r>
            <a:endParaRPr lang="en-GB" b="1" dirty="0"/>
          </a:p>
        </p:txBody>
      </p:sp>
      <p:sp>
        <p:nvSpPr>
          <p:cNvPr id="11" name="Rectangle 26"/>
          <p:cNvSpPr>
            <a:spLocks noChangeArrowheads="1"/>
          </p:cNvSpPr>
          <p:nvPr/>
        </p:nvSpPr>
        <p:spPr bwMode="auto">
          <a:xfrm>
            <a:off x="2723591" y="1647014"/>
            <a:ext cx="2518062" cy="2923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pt-BR" sz="1900" b="1" dirty="0" err="1"/>
              <a:t>Oxi</a:t>
            </a:r>
            <a:r>
              <a:rPr lang="pt-BR" sz="1900" b="1" dirty="0"/>
              <a:t>-hidróxidos de Fe e Cr</a:t>
            </a:r>
            <a:endParaRPr lang="en-GB" b="1" dirty="0"/>
          </a:p>
        </p:txBody>
      </p:sp>
      <p:sp>
        <p:nvSpPr>
          <p:cNvPr id="12" name="Line 27"/>
          <p:cNvSpPr>
            <a:spLocks noChangeShapeType="1"/>
          </p:cNvSpPr>
          <p:nvPr/>
        </p:nvSpPr>
        <p:spPr bwMode="auto">
          <a:xfrm>
            <a:off x="6525654" y="2066114"/>
            <a:ext cx="1587" cy="414338"/>
          </a:xfrm>
          <a:prstGeom prst="line">
            <a:avLst/>
          </a:prstGeom>
          <a:noFill/>
          <a:ln w="20638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" name="Freeform 28"/>
          <p:cNvSpPr>
            <a:spLocks/>
          </p:cNvSpPr>
          <p:nvPr/>
        </p:nvSpPr>
        <p:spPr bwMode="auto">
          <a:xfrm>
            <a:off x="6465329" y="2275664"/>
            <a:ext cx="122237" cy="244475"/>
          </a:xfrm>
          <a:custGeom>
            <a:avLst/>
            <a:gdLst>
              <a:gd name="T0" fmla="*/ 2147483647 w 154"/>
              <a:gd name="T1" fmla="*/ 0 h 307"/>
              <a:gd name="T2" fmla="*/ 2147483647 w 154"/>
              <a:gd name="T3" fmla="*/ 2147483647 h 307"/>
              <a:gd name="T4" fmla="*/ 0 w 154"/>
              <a:gd name="T5" fmla="*/ 0 h 307"/>
              <a:gd name="T6" fmla="*/ 2147483647 w 154"/>
              <a:gd name="T7" fmla="*/ 0 h 307"/>
              <a:gd name="T8" fmla="*/ 0 60000 65536"/>
              <a:gd name="T9" fmla="*/ 0 60000 65536"/>
              <a:gd name="T10" fmla="*/ 0 60000 65536"/>
              <a:gd name="T11" fmla="*/ 0 60000 65536"/>
              <a:gd name="T12" fmla="*/ 0 w 154"/>
              <a:gd name="T13" fmla="*/ 0 h 307"/>
              <a:gd name="T14" fmla="*/ 154 w 154"/>
              <a:gd name="T15" fmla="*/ 307 h 30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54" h="307">
                <a:moveTo>
                  <a:pt x="154" y="0"/>
                </a:moveTo>
                <a:lnTo>
                  <a:pt x="77" y="307"/>
                </a:lnTo>
                <a:lnTo>
                  <a:pt x="0" y="0"/>
                </a:lnTo>
                <a:lnTo>
                  <a:pt x="154" y="0"/>
                </a:lnTo>
                <a:close/>
              </a:path>
            </a:pathLst>
          </a:custGeom>
          <a:solidFill>
            <a:srgbClr val="FFFFFF"/>
          </a:solidFill>
          <a:ln w="206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4" name="Line 29"/>
          <p:cNvSpPr>
            <a:spLocks noChangeShapeType="1"/>
          </p:cNvSpPr>
          <p:nvPr/>
        </p:nvSpPr>
        <p:spPr bwMode="auto">
          <a:xfrm flipV="1">
            <a:off x="6525654" y="2675714"/>
            <a:ext cx="1587" cy="414338"/>
          </a:xfrm>
          <a:prstGeom prst="line">
            <a:avLst/>
          </a:prstGeom>
          <a:noFill/>
          <a:ln w="20638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" name="Freeform 30"/>
          <p:cNvSpPr>
            <a:spLocks/>
          </p:cNvSpPr>
          <p:nvPr/>
        </p:nvSpPr>
        <p:spPr bwMode="auto">
          <a:xfrm>
            <a:off x="6465329" y="2648727"/>
            <a:ext cx="122237" cy="242887"/>
          </a:xfrm>
          <a:custGeom>
            <a:avLst/>
            <a:gdLst>
              <a:gd name="T0" fmla="*/ 0 w 154"/>
              <a:gd name="T1" fmla="*/ 2147483647 h 308"/>
              <a:gd name="T2" fmla="*/ 2147483647 w 154"/>
              <a:gd name="T3" fmla="*/ 0 h 308"/>
              <a:gd name="T4" fmla="*/ 2147483647 w 154"/>
              <a:gd name="T5" fmla="*/ 2147483647 h 308"/>
              <a:gd name="T6" fmla="*/ 0 w 154"/>
              <a:gd name="T7" fmla="*/ 2147483647 h 308"/>
              <a:gd name="T8" fmla="*/ 0 60000 65536"/>
              <a:gd name="T9" fmla="*/ 0 60000 65536"/>
              <a:gd name="T10" fmla="*/ 0 60000 65536"/>
              <a:gd name="T11" fmla="*/ 0 60000 65536"/>
              <a:gd name="T12" fmla="*/ 0 w 154"/>
              <a:gd name="T13" fmla="*/ 0 h 308"/>
              <a:gd name="T14" fmla="*/ 154 w 154"/>
              <a:gd name="T15" fmla="*/ 308 h 30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54" h="308">
                <a:moveTo>
                  <a:pt x="0" y="308"/>
                </a:moveTo>
                <a:lnTo>
                  <a:pt x="77" y="0"/>
                </a:lnTo>
                <a:lnTo>
                  <a:pt x="154" y="308"/>
                </a:lnTo>
                <a:lnTo>
                  <a:pt x="0" y="308"/>
                </a:lnTo>
                <a:close/>
              </a:path>
            </a:pathLst>
          </a:custGeom>
          <a:solidFill>
            <a:srgbClr val="FFFFFF"/>
          </a:solidFill>
          <a:ln w="206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6" name="Rectangle 31"/>
          <p:cNvSpPr>
            <a:spLocks noChangeArrowheads="1"/>
          </p:cNvSpPr>
          <p:nvPr/>
        </p:nvSpPr>
        <p:spPr bwMode="auto">
          <a:xfrm>
            <a:off x="6712493" y="2385201"/>
            <a:ext cx="1849865" cy="156966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fr-BE" b="1" dirty="0" smtClean="0"/>
              <a:t>2-3 nm de espessura</a:t>
            </a:r>
          </a:p>
          <a:p>
            <a:pPr eaLnBrk="0" hangingPunct="0"/>
            <a:r>
              <a:rPr lang="fr-BE" b="1" dirty="0" smtClean="0"/>
              <a:t>(0,002-0,003 µm)</a:t>
            </a:r>
          </a:p>
          <a:p>
            <a:pPr eaLnBrk="0" hangingPunct="0"/>
            <a:endParaRPr lang="fr-BE" b="1" dirty="0"/>
          </a:p>
          <a:p>
            <a:pPr eaLnBrk="0" hangingPunct="0"/>
            <a:r>
              <a:rPr lang="fr-BE" b="1" dirty="0"/>
              <a:t>Transparente</a:t>
            </a:r>
          </a:p>
          <a:p>
            <a:pPr eaLnBrk="0" hangingPunct="0"/>
            <a:r>
              <a:rPr lang="fr-BE" b="1" dirty="0"/>
              <a:t>Aderente</a:t>
            </a:r>
          </a:p>
          <a:p>
            <a:pPr eaLnBrk="0" hangingPunct="0"/>
            <a:r>
              <a:rPr lang="fr-BE" b="1" dirty="0"/>
              <a:t>Auto reparação</a:t>
            </a:r>
            <a:endParaRPr lang="en-GB" b="1" dirty="0"/>
          </a:p>
        </p:txBody>
      </p:sp>
      <p:grpSp>
        <p:nvGrpSpPr>
          <p:cNvPr id="17" name="Group 16"/>
          <p:cNvGrpSpPr/>
          <p:nvPr/>
        </p:nvGrpSpPr>
        <p:grpSpPr>
          <a:xfrm>
            <a:off x="0" y="4310560"/>
            <a:ext cx="8775700" cy="2311400"/>
            <a:chOff x="366233" y="3733800"/>
            <a:chExt cx="8940068" cy="2311400"/>
          </a:xfrm>
        </p:grpSpPr>
        <p:sp>
          <p:nvSpPr>
            <p:cNvPr id="18" name="Rectangle 3"/>
            <p:cNvSpPr>
              <a:spLocks noChangeArrowheads="1"/>
            </p:cNvSpPr>
            <p:nvPr/>
          </p:nvSpPr>
          <p:spPr bwMode="auto">
            <a:xfrm>
              <a:off x="2987675" y="4603750"/>
              <a:ext cx="3811588" cy="144145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Rectangle 4"/>
            <p:cNvSpPr>
              <a:spLocks noChangeArrowheads="1"/>
            </p:cNvSpPr>
            <p:nvPr/>
          </p:nvSpPr>
          <p:spPr bwMode="auto">
            <a:xfrm>
              <a:off x="2987675" y="4598988"/>
              <a:ext cx="3811588" cy="22066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Rectangle 5"/>
            <p:cNvSpPr>
              <a:spLocks noChangeArrowheads="1"/>
            </p:cNvSpPr>
            <p:nvPr/>
          </p:nvSpPr>
          <p:spPr bwMode="auto">
            <a:xfrm>
              <a:off x="2987675" y="4397375"/>
              <a:ext cx="3811588" cy="220663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Rectangle 6"/>
            <p:cNvSpPr>
              <a:spLocks noChangeArrowheads="1"/>
            </p:cNvSpPr>
            <p:nvPr/>
          </p:nvSpPr>
          <p:spPr bwMode="auto">
            <a:xfrm>
              <a:off x="2987675" y="4195763"/>
              <a:ext cx="3811588" cy="220662"/>
            </a:xfrm>
            <a:prstGeom prst="rect">
              <a:avLst/>
            </a:prstGeom>
            <a:solidFill>
              <a:srgbClr val="00EFEF"/>
            </a:solidFill>
            <a:ln w="9525">
              <a:solidFill>
                <a:srgbClr val="00EFE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Rectangle 7"/>
            <p:cNvSpPr>
              <a:spLocks noChangeArrowheads="1"/>
            </p:cNvSpPr>
            <p:nvPr/>
          </p:nvSpPr>
          <p:spPr bwMode="auto">
            <a:xfrm>
              <a:off x="4123992" y="5334000"/>
              <a:ext cx="1392907" cy="292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en-GB" sz="1900" b="1" dirty="0" smtClean="0"/>
                <a:t>AÇO COMUM</a:t>
              </a:r>
              <a:endParaRPr lang="en-GB" b="1" dirty="0"/>
            </a:p>
          </p:txBody>
        </p:sp>
        <p:sp>
          <p:nvSpPr>
            <p:cNvPr id="23" name="Rectangle 8"/>
            <p:cNvSpPr>
              <a:spLocks noChangeArrowheads="1"/>
            </p:cNvSpPr>
            <p:nvPr/>
          </p:nvSpPr>
          <p:spPr bwMode="auto">
            <a:xfrm>
              <a:off x="540995" y="4403546"/>
              <a:ext cx="1338298" cy="27699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en-GB" sz="1800" b="1" dirty="0" err="1" smtClean="0"/>
                <a:t>Revestimento</a:t>
              </a:r>
              <a:endParaRPr lang="en-GB" sz="1800" b="1" dirty="0"/>
            </a:p>
          </p:txBody>
        </p:sp>
        <p:sp>
          <p:nvSpPr>
            <p:cNvPr id="24" name="Rectangle 9"/>
            <p:cNvSpPr>
              <a:spLocks noChangeArrowheads="1"/>
            </p:cNvSpPr>
            <p:nvPr/>
          </p:nvSpPr>
          <p:spPr bwMode="auto">
            <a:xfrm>
              <a:off x="366233" y="3813313"/>
              <a:ext cx="2203803" cy="27699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en-GB" sz="1800" b="1" dirty="0" err="1"/>
                <a:t>Revestimento</a:t>
              </a:r>
              <a:r>
                <a:rPr lang="en-GB" sz="1800" b="1" dirty="0"/>
                <a:t> superior</a:t>
              </a:r>
            </a:p>
          </p:txBody>
        </p:sp>
        <p:sp>
          <p:nvSpPr>
            <p:cNvPr id="25" name="Rectangle 10"/>
            <p:cNvSpPr>
              <a:spLocks noChangeArrowheads="1"/>
            </p:cNvSpPr>
            <p:nvPr/>
          </p:nvSpPr>
          <p:spPr bwMode="auto">
            <a:xfrm>
              <a:off x="1555970" y="4837926"/>
              <a:ext cx="658111" cy="27699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en-GB" sz="1800" b="1" dirty="0"/>
                <a:t>P</a:t>
              </a:r>
              <a:r>
                <a:rPr lang="en-GB" sz="1800" b="1" dirty="0" smtClean="0"/>
                <a:t>rimer</a:t>
              </a:r>
              <a:endParaRPr lang="en-GB" sz="1800" b="1" dirty="0"/>
            </a:p>
          </p:txBody>
        </p:sp>
        <p:sp>
          <p:nvSpPr>
            <p:cNvPr id="26" name="Line 11"/>
            <p:cNvSpPr>
              <a:spLocks noChangeShapeType="1"/>
            </p:cNvSpPr>
            <p:nvPr/>
          </p:nvSpPr>
          <p:spPr bwMode="auto">
            <a:xfrm>
              <a:off x="2014538" y="4111625"/>
              <a:ext cx="901700" cy="180975"/>
            </a:xfrm>
            <a:prstGeom prst="line">
              <a:avLst/>
            </a:prstGeom>
            <a:noFill/>
            <a:ln w="301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Line 12"/>
            <p:cNvSpPr>
              <a:spLocks noChangeShapeType="1"/>
            </p:cNvSpPr>
            <p:nvPr/>
          </p:nvSpPr>
          <p:spPr bwMode="auto">
            <a:xfrm>
              <a:off x="1906588" y="4551363"/>
              <a:ext cx="1004887" cy="1587"/>
            </a:xfrm>
            <a:prstGeom prst="line">
              <a:avLst/>
            </a:prstGeom>
            <a:noFill/>
            <a:ln w="301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8" name="Line 13"/>
            <p:cNvSpPr>
              <a:spLocks noChangeShapeType="1"/>
            </p:cNvSpPr>
            <p:nvPr/>
          </p:nvSpPr>
          <p:spPr bwMode="auto">
            <a:xfrm flipV="1">
              <a:off x="2598738" y="4738688"/>
              <a:ext cx="336550" cy="179387"/>
            </a:xfrm>
            <a:prstGeom prst="line">
              <a:avLst/>
            </a:prstGeom>
            <a:noFill/>
            <a:ln w="301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9" name="Rectangle 14"/>
            <p:cNvSpPr>
              <a:spLocks noChangeArrowheads="1"/>
            </p:cNvSpPr>
            <p:nvPr/>
          </p:nvSpPr>
          <p:spPr bwMode="auto">
            <a:xfrm>
              <a:off x="2987675" y="3836988"/>
              <a:ext cx="3566989" cy="2923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/>
              <a:r>
                <a:rPr lang="en-GB" sz="1900" b="1" dirty="0"/>
                <a:t>REVESTIMENTOS </a:t>
              </a:r>
              <a:r>
                <a:rPr lang="en-GB" sz="1900" b="1" dirty="0" smtClean="0"/>
                <a:t>MULTICAMADAS</a:t>
              </a:r>
              <a:endParaRPr lang="en-GB" b="1" dirty="0"/>
            </a:p>
          </p:txBody>
        </p:sp>
        <p:sp>
          <p:nvSpPr>
            <p:cNvPr id="30" name="Rectangle 16"/>
            <p:cNvSpPr>
              <a:spLocks noChangeArrowheads="1"/>
            </p:cNvSpPr>
            <p:nvPr/>
          </p:nvSpPr>
          <p:spPr bwMode="auto">
            <a:xfrm>
              <a:off x="6972437" y="4271963"/>
              <a:ext cx="1271933" cy="2923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en-GB" sz="1900" b="1" dirty="0" err="1" smtClean="0"/>
                <a:t>Tipicamente</a:t>
              </a:r>
              <a:endParaRPr lang="en-GB" b="1" dirty="0"/>
            </a:p>
          </p:txBody>
        </p:sp>
        <p:sp>
          <p:nvSpPr>
            <p:cNvPr id="31" name="Rectangle 17"/>
            <p:cNvSpPr>
              <a:spLocks noChangeArrowheads="1"/>
            </p:cNvSpPr>
            <p:nvPr/>
          </p:nvSpPr>
          <p:spPr bwMode="auto">
            <a:xfrm>
              <a:off x="7090877" y="4592638"/>
              <a:ext cx="2215424" cy="116955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eaLnBrk="0" hangingPunct="0"/>
              <a:r>
                <a:rPr lang="en-GB" sz="1900" b="1" dirty="0"/>
                <a:t>20-200 </a:t>
              </a:r>
              <a:r>
                <a:rPr lang="en-GB" sz="1900" b="1" dirty="0" smtClean="0"/>
                <a:t>µm de </a:t>
              </a:r>
              <a:r>
                <a:rPr lang="en-GB" sz="1900" b="1" dirty="0" err="1" smtClean="0"/>
                <a:t>espessura</a:t>
              </a:r>
              <a:endParaRPr lang="en-GB" sz="1900" b="1" dirty="0" smtClean="0"/>
            </a:p>
            <a:p>
              <a:pPr eaLnBrk="0" hangingPunct="0"/>
              <a:r>
                <a:rPr lang="en-GB" sz="1900" b="1" dirty="0" err="1"/>
                <a:t>Pode</a:t>
              </a:r>
              <a:r>
                <a:rPr lang="en-GB" sz="1900" b="1" dirty="0"/>
                <a:t> </a:t>
              </a:r>
              <a:r>
                <a:rPr lang="en-GB" sz="1900" b="1" dirty="0" err="1" smtClean="0"/>
                <a:t>descolar</a:t>
              </a:r>
              <a:endParaRPr lang="en-GB" sz="1900" b="1" dirty="0"/>
            </a:p>
            <a:p>
              <a:pPr eaLnBrk="0" hangingPunct="0"/>
              <a:r>
                <a:rPr lang="en-GB" sz="1900" b="1" dirty="0" err="1" smtClean="0"/>
                <a:t>Não</a:t>
              </a:r>
              <a:r>
                <a:rPr lang="en-GB" sz="1900" b="1" dirty="0" smtClean="0"/>
                <a:t> se auto </a:t>
              </a:r>
              <a:r>
                <a:rPr lang="en-GB" sz="1900" b="1" dirty="0" err="1" smtClean="0"/>
                <a:t>repara</a:t>
              </a:r>
              <a:endParaRPr lang="en-GB" sz="1900" b="1" dirty="0"/>
            </a:p>
          </p:txBody>
        </p:sp>
        <p:sp>
          <p:nvSpPr>
            <p:cNvPr id="32" name="Line 18"/>
            <p:cNvSpPr>
              <a:spLocks noChangeShapeType="1"/>
            </p:cNvSpPr>
            <p:nvPr/>
          </p:nvSpPr>
          <p:spPr bwMode="auto">
            <a:xfrm flipV="1">
              <a:off x="6942138" y="4911725"/>
              <a:ext cx="1587" cy="414338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3" name="Freeform 19"/>
            <p:cNvSpPr>
              <a:spLocks/>
            </p:cNvSpPr>
            <p:nvPr/>
          </p:nvSpPr>
          <p:spPr bwMode="auto">
            <a:xfrm>
              <a:off x="6881813" y="4870450"/>
              <a:ext cx="122237" cy="244475"/>
            </a:xfrm>
            <a:custGeom>
              <a:avLst/>
              <a:gdLst>
                <a:gd name="T0" fmla="*/ 0 w 154"/>
                <a:gd name="T1" fmla="*/ 2147483647 h 308"/>
                <a:gd name="T2" fmla="*/ 2147483647 w 154"/>
                <a:gd name="T3" fmla="*/ 0 h 308"/>
                <a:gd name="T4" fmla="*/ 2147483647 w 154"/>
                <a:gd name="T5" fmla="*/ 2147483647 h 308"/>
                <a:gd name="T6" fmla="*/ 0 w 154"/>
                <a:gd name="T7" fmla="*/ 2147483647 h 30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4"/>
                <a:gd name="T13" fmla="*/ 0 h 308"/>
                <a:gd name="T14" fmla="*/ 154 w 154"/>
                <a:gd name="T15" fmla="*/ 308 h 30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4" h="308">
                  <a:moveTo>
                    <a:pt x="0" y="308"/>
                  </a:moveTo>
                  <a:lnTo>
                    <a:pt x="77" y="0"/>
                  </a:lnTo>
                  <a:lnTo>
                    <a:pt x="154" y="308"/>
                  </a:lnTo>
                  <a:lnTo>
                    <a:pt x="0" y="308"/>
                  </a:lnTo>
                  <a:close/>
                </a:path>
              </a:pathLst>
            </a:custGeom>
            <a:solidFill>
              <a:srgbClr val="FFFFFF"/>
            </a:solidFill>
            <a:ln w="206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4" name="Line 20"/>
            <p:cNvSpPr>
              <a:spLocks noChangeShapeType="1"/>
            </p:cNvSpPr>
            <p:nvPr/>
          </p:nvSpPr>
          <p:spPr bwMode="auto">
            <a:xfrm>
              <a:off x="6942138" y="3733800"/>
              <a:ext cx="1587" cy="414338"/>
            </a:xfrm>
            <a:prstGeom prst="line">
              <a:avLst/>
            </a:prstGeom>
            <a:noFill/>
            <a:ln w="2063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5" name="Freeform 21"/>
            <p:cNvSpPr>
              <a:spLocks/>
            </p:cNvSpPr>
            <p:nvPr/>
          </p:nvSpPr>
          <p:spPr bwMode="auto">
            <a:xfrm>
              <a:off x="6881813" y="3943350"/>
              <a:ext cx="122237" cy="244475"/>
            </a:xfrm>
            <a:custGeom>
              <a:avLst/>
              <a:gdLst>
                <a:gd name="T0" fmla="*/ 2147483647 w 154"/>
                <a:gd name="T1" fmla="*/ 0 h 308"/>
                <a:gd name="T2" fmla="*/ 2147483647 w 154"/>
                <a:gd name="T3" fmla="*/ 2147483647 h 308"/>
                <a:gd name="T4" fmla="*/ 0 w 154"/>
                <a:gd name="T5" fmla="*/ 0 h 308"/>
                <a:gd name="T6" fmla="*/ 2147483647 w 154"/>
                <a:gd name="T7" fmla="*/ 0 h 30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4"/>
                <a:gd name="T13" fmla="*/ 0 h 308"/>
                <a:gd name="T14" fmla="*/ 154 w 154"/>
                <a:gd name="T15" fmla="*/ 308 h 30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4" h="308">
                  <a:moveTo>
                    <a:pt x="154" y="0"/>
                  </a:moveTo>
                  <a:lnTo>
                    <a:pt x="77" y="308"/>
                  </a:lnTo>
                  <a:lnTo>
                    <a:pt x="0" y="0"/>
                  </a:lnTo>
                  <a:lnTo>
                    <a:pt x="154" y="0"/>
                  </a:lnTo>
                  <a:close/>
                </a:path>
              </a:pathLst>
            </a:custGeom>
            <a:solidFill>
              <a:srgbClr val="FFFFFF"/>
            </a:solidFill>
            <a:ln w="20638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>
                <a:solidFill>
                  <a:schemeClr val="tx1"/>
                </a:solidFill>
              </a:rPr>
              <a:pPr/>
              <a:t>9</a:t>
            </a:fld>
            <a:endParaRPr lang="fr-BE">
              <a:solidFill>
                <a:schemeClr val="tx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1892300" y="2372502"/>
            <a:ext cx="965200" cy="2539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9"/>
          <p:cNvSpPr>
            <a:spLocks noChangeArrowheads="1"/>
          </p:cNvSpPr>
          <p:nvPr/>
        </p:nvSpPr>
        <p:spPr bwMode="auto">
          <a:xfrm>
            <a:off x="1036662" y="2251835"/>
            <a:ext cx="822277" cy="276999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 eaLnBrk="0" hangingPunct="0"/>
            <a:r>
              <a:rPr lang="en-GB" sz="1800" dirty="0" err="1" smtClean="0"/>
              <a:t>Oxigênio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1934554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Danos</a:t>
            </a:r>
            <a:r>
              <a:rPr lang="en-GB" dirty="0"/>
              <a:t> à </a:t>
            </a:r>
            <a:r>
              <a:rPr lang="en-GB" dirty="0" err="1"/>
              <a:t>camada</a:t>
            </a:r>
            <a:r>
              <a:rPr lang="en-GB" dirty="0"/>
              <a:t> </a:t>
            </a:r>
            <a:r>
              <a:rPr lang="en-GB" dirty="0" err="1"/>
              <a:t>protetora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10</a:t>
            </a:fld>
            <a:endParaRPr lang="fr-BE" dirty="0"/>
          </a:p>
        </p:txBody>
      </p:sp>
      <p:grpSp>
        <p:nvGrpSpPr>
          <p:cNvPr id="6" name="Group 57"/>
          <p:cNvGrpSpPr>
            <a:grpSpLocks/>
          </p:cNvGrpSpPr>
          <p:nvPr/>
        </p:nvGrpSpPr>
        <p:grpSpPr bwMode="auto">
          <a:xfrm>
            <a:off x="557213" y="1469656"/>
            <a:ext cx="3441700" cy="1389062"/>
            <a:chOff x="351" y="681"/>
            <a:chExt cx="2168" cy="875"/>
          </a:xfrm>
        </p:grpSpPr>
        <p:sp>
          <p:nvSpPr>
            <p:cNvPr id="7" name="Rectangle 3"/>
            <p:cNvSpPr>
              <a:spLocks noChangeArrowheads="1"/>
            </p:cNvSpPr>
            <p:nvPr/>
          </p:nvSpPr>
          <p:spPr bwMode="auto">
            <a:xfrm>
              <a:off x="351" y="946"/>
              <a:ext cx="2168" cy="610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rgbClr val="E6E6E6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Rectangle 4"/>
            <p:cNvSpPr>
              <a:spLocks noChangeArrowheads="1"/>
            </p:cNvSpPr>
            <p:nvPr/>
          </p:nvSpPr>
          <p:spPr bwMode="auto">
            <a:xfrm>
              <a:off x="351" y="943"/>
              <a:ext cx="2168" cy="78"/>
            </a:xfrm>
            <a:prstGeom prst="rect">
              <a:avLst/>
            </a:prstGeom>
            <a:solidFill>
              <a:srgbClr val="777777"/>
            </a:solidFill>
            <a:ln w="9525">
              <a:solidFill>
                <a:srgbClr val="91919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Rectangle 5"/>
            <p:cNvSpPr>
              <a:spLocks noChangeArrowheads="1"/>
            </p:cNvSpPr>
            <p:nvPr/>
          </p:nvSpPr>
          <p:spPr bwMode="auto">
            <a:xfrm>
              <a:off x="952" y="1022"/>
              <a:ext cx="907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en-GB" b="1" dirty="0" err="1" smtClean="0"/>
                <a:t>Camada</a:t>
              </a:r>
              <a:r>
                <a:rPr lang="en-GB" b="1" dirty="0" smtClean="0"/>
                <a:t> </a:t>
              </a:r>
              <a:r>
                <a:rPr lang="en-GB" b="1" dirty="0" err="1" smtClean="0"/>
                <a:t>passiva</a:t>
              </a:r>
              <a:endParaRPr lang="en-GB" b="1" dirty="0"/>
            </a:p>
          </p:txBody>
        </p:sp>
        <p:sp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849" y="681"/>
              <a:ext cx="1070" cy="21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en-GB" sz="2200" b="1" dirty="0" err="1"/>
                <a:t>Aço</a:t>
              </a:r>
              <a:r>
                <a:rPr lang="en-GB" sz="2200" b="1" dirty="0"/>
                <a:t> </a:t>
              </a:r>
              <a:r>
                <a:rPr lang="en-GB" sz="2200" b="1" dirty="0" err="1" smtClean="0"/>
                <a:t>inoxidável</a:t>
              </a:r>
              <a:endParaRPr lang="en-GB" sz="2200" b="1" dirty="0"/>
            </a:p>
          </p:txBody>
        </p:sp>
      </p:grpSp>
      <p:grpSp>
        <p:nvGrpSpPr>
          <p:cNvPr id="11" name="Group 56"/>
          <p:cNvGrpSpPr>
            <a:grpSpLocks/>
          </p:cNvGrpSpPr>
          <p:nvPr/>
        </p:nvGrpSpPr>
        <p:grpSpPr bwMode="auto">
          <a:xfrm>
            <a:off x="557213" y="3109543"/>
            <a:ext cx="3441700" cy="1443038"/>
            <a:chOff x="351" y="1804"/>
            <a:chExt cx="2168" cy="909"/>
          </a:xfrm>
        </p:grpSpPr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351" y="2103"/>
              <a:ext cx="2168" cy="610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rgbClr val="E6E6E6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351" y="2099"/>
              <a:ext cx="2168" cy="78"/>
            </a:xfrm>
            <a:prstGeom prst="rect">
              <a:avLst/>
            </a:prstGeom>
            <a:solidFill>
              <a:srgbClr val="777777"/>
            </a:solidFill>
            <a:ln w="9525">
              <a:solidFill>
                <a:srgbClr val="91919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1095" y="2081"/>
              <a:ext cx="676" cy="278"/>
            </a:xfrm>
            <a:custGeom>
              <a:avLst/>
              <a:gdLst>
                <a:gd name="T0" fmla="*/ 0 w 1352"/>
                <a:gd name="T1" fmla="*/ 0 h 556"/>
                <a:gd name="T2" fmla="*/ 22 w 1352"/>
                <a:gd name="T3" fmla="*/ 0 h 556"/>
                <a:gd name="T4" fmla="*/ 11 w 1352"/>
                <a:gd name="T5" fmla="*/ 9 h 556"/>
                <a:gd name="T6" fmla="*/ 0 w 1352"/>
                <a:gd name="T7" fmla="*/ 0 h 5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52"/>
                <a:gd name="T13" fmla="*/ 0 h 556"/>
                <a:gd name="T14" fmla="*/ 1352 w 1352"/>
                <a:gd name="T15" fmla="*/ 556 h 5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52" h="556">
                  <a:moveTo>
                    <a:pt x="0" y="0"/>
                  </a:moveTo>
                  <a:lnTo>
                    <a:pt x="1352" y="0"/>
                  </a:lnTo>
                  <a:lnTo>
                    <a:pt x="678" y="5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Freeform 10"/>
            <p:cNvSpPr>
              <a:spLocks/>
            </p:cNvSpPr>
            <p:nvPr/>
          </p:nvSpPr>
          <p:spPr bwMode="auto">
            <a:xfrm>
              <a:off x="1096" y="2004"/>
              <a:ext cx="671" cy="283"/>
            </a:xfrm>
            <a:custGeom>
              <a:avLst/>
              <a:gdLst>
                <a:gd name="T0" fmla="*/ 0 w 1341"/>
                <a:gd name="T1" fmla="*/ 0 h 565"/>
                <a:gd name="T2" fmla="*/ 11 w 1341"/>
                <a:gd name="T3" fmla="*/ 9 h 565"/>
                <a:gd name="T4" fmla="*/ 21 w 1341"/>
                <a:gd name="T5" fmla="*/ 0 h 565"/>
                <a:gd name="T6" fmla="*/ 0 60000 65536"/>
                <a:gd name="T7" fmla="*/ 0 60000 65536"/>
                <a:gd name="T8" fmla="*/ 0 60000 65536"/>
                <a:gd name="T9" fmla="*/ 0 w 1341"/>
                <a:gd name="T10" fmla="*/ 0 h 565"/>
                <a:gd name="T11" fmla="*/ 1341 w 1341"/>
                <a:gd name="T12" fmla="*/ 565 h 56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41" h="565">
                  <a:moveTo>
                    <a:pt x="0" y="0"/>
                  </a:moveTo>
                  <a:lnTo>
                    <a:pt x="670" y="565"/>
                  </a:lnTo>
                  <a:lnTo>
                    <a:pt x="1341" y="0"/>
                  </a:lnTo>
                </a:path>
              </a:pathLst>
            </a:custGeom>
            <a:solidFill>
              <a:srgbClr val="000000"/>
            </a:solidFill>
            <a:ln w="301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Rectangle 11"/>
            <p:cNvSpPr>
              <a:spLocks noChangeArrowheads="1"/>
            </p:cNvSpPr>
            <p:nvPr/>
          </p:nvSpPr>
          <p:spPr bwMode="auto">
            <a:xfrm>
              <a:off x="1094" y="1804"/>
              <a:ext cx="675" cy="201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55"/>
          <p:cNvGrpSpPr>
            <a:grpSpLocks/>
          </p:cNvGrpSpPr>
          <p:nvPr/>
        </p:nvGrpSpPr>
        <p:grpSpPr bwMode="auto">
          <a:xfrm>
            <a:off x="557213" y="4924056"/>
            <a:ext cx="3441700" cy="1306512"/>
            <a:chOff x="351" y="2947"/>
            <a:chExt cx="2168" cy="823"/>
          </a:xfrm>
        </p:grpSpPr>
        <p:sp>
          <p:nvSpPr>
            <p:cNvPr id="18" name="Rectangle 12"/>
            <p:cNvSpPr>
              <a:spLocks noChangeArrowheads="1"/>
            </p:cNvSpPr>
            <p:nvPr/>
          </p:nvSpPr>
          <p:spPr bwMode="auto">
            <a:xfrm>
              <a:off x="351" y="3160"/>
              <a:ext cx="2168" cy="610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rgbClr val="E6E6E6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Rectangle 13"/>
            <p:cNvSpPr>
              <a:spLocks noChangeArrowheads="1"/>
            </p:cNvSpPr>
            <p:nvPr/>
          </p:nvSpPr>
          <p:spPr bwMode="auto">
            <a:xfrm>
              <a:off x="351" y="3156"/>
              <a:ext cx="2168" cy="78"/>
            </a:xfrm>
            <a:prstGeom prst="rect">
              <a:avLst/>
            </a:prstGeom>
            <a:solidFill>
              <a:srgbClr val="777777"/>
            </a:solidFill>
            <a:ln w="9525">
              <a:solidFill>
                <a:srgbClr val="91919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4"/>
            <p:cNvSpPr>
              <a:spLocks/>
            </p:cNvSpPr>
            <p:nvPr/>
          </p:nvSpPr>
          <p:spPr bwMode="auto">
            <a:xfrm>
              <a:off x="1097" y="3159"/>
              <a:ext cx="605" cy="258"/>
            </a:xfrm>
            <a:custGeom>
              <a:avLst/>
              <a:gdLst>
                <a:gd name="T0" fmla="*/ 0 w 1208"/>
                <a:gd name="T1" fmla="*/ 0 h 514"/>
                <a:gd name="T2" fmla="*/ 19 w 1208"/>
                <a:gd name="T3" fmla="*/ 0 h 514"/>
                <a:gd name="T4" fmla="*/ 10 w 1208"/>
                <a:gd name="T5" fmla="*/ 9 h 514"/>
                <a:gd name="T6" fmla="*/ 0 w 1208"/>
                <a:gd name="T7" fmla="*/ 0 h 51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08"/>
                <a:gd name="T13" fmla="*/ 0 h 514"/>
                <a:gd name="T14" fmla="*/ 1208 w 1208"/>
                <a:gd name="T15" fmla="*/ 514 h 51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08" h="514">
                  <a:moveTo>
                    <a:pt x="0" y="0"/>
                  </a:moveTo>
                  <a:lnTo>
                    <a:pt x="1208" y="0"/>
                  </a:lnTo>
                  <a:lnTo>
                    <a:pt x="605" y="5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77777"/>
            </a:solidFill>
            <a:ln w="9525">
              <a:solidFill>
                <a:srgbClr val="919191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Freeform 15"/>
            <p:cNvSpPr>
              <a:spLocks/>
            </p:cNvSpPr>
            <p:nvPr/>
          </p:nvSpPr>
          <p:spPr bwMode="auto">
            <a:xfrm>
              <a:off x="1197" y="3144"/>
              <a:ext cx="400" cy="137"/>
            </a:xfrm>
            <a:custGeom>
              <a:avLst/>
              <a:gdLst>
                <a:gd name="T0" fmla="*/ 7 w 800"/>
                <a:gd name="T1" fmla="*/ 5 h 274"/>
                <a:gd name="T2" fmla="*/ 9 w 800"/>
                <a:gd name="T3" fmla="*/ 4 h 274"/>
                <a:gd name="T4" fmla="*/ 10 w 800"/>
                <a:gd name="T5" fmla="*/ 3 h 274"/>
                <a:gd name="T6" fmla="*/ 12 w 800"/>
                <a:gd name="T7" fmla="*/ 2 h 274"/>
                <a:gd name="T8" fmla="*/ 13 w 800"/>
                <a:gd name="T9" fmla="*/ 1 h 274"/>
                <a:gd name="T10" fmla="*/ 13 w 800"/>
                <a:gd name="T11" fmla="*/ 0 h 274"/>
                <a:gd name="T12" fmla="*/ 1 w 800"/>
                <a:gd name="T13" fmla="*/ 0 h 274"/>
                <a:gd name="T14" fmla="*/ 0 w 800"/>
                <a:gd name="T15" fmla="*/ 1 h 274"/>
                <a:gd name="T16" fmla="*/ 2 w 800"/>
                <a:gd name="T17" fmla="*/ 2 h 274"/>
                <a:gd name="T18" fmla="*/ 3 w 800"/>
                <a:gd name="T19" fmla="*/ 3 h 274"/>
                <a:gd name="T20" fmla="*/ 5 w 800"/>
                <a:gd name="T21" fmla="*/ 4 h 274"/>
                <a:gd name="T22" fmla="*/ 7 w 800"/>
                <a:gd name="T23" fmla="*/ 5 h 274"/>
                <a:gd name="T24" fmla="*/ 7 w 800"/>
                <a:gd name="T25" fmla="*/ 5 h 27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00"/>
                <a:gd name="T40" fmla="*/ 0 h 274"/>
                <a:gd name="T41" fmla="*/ 800 w 800"/>
                <a:gd name="T42" fmla="*/ 274 h 27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00" h="274">
                  <a:moveTo>
                    <a:pt x="396" y="272"/>
                  </a:moveTo>
                  <a:lnTo>
                    <a:pt x="513" y="236"/>
                  </a:lnTo>
                  <a:lnTo>
                    <a:pt x="622" y="176"/>
                  </a:lnTo>
                  <a:lnTo>
                    <a:pt x="719" y="98"/>
                  </a:lnTo>
                  <a:lnTo>
                    <a:pt x="800" y="2"/>
                  </a:lnTo>
                  <a:lnTo>
                    <a:pt x="793" y="0"/>
                  </a:lnTo>
                  <a:lnTo>
                    <a:pt x="3" y="0"/>
                  </a:lnTo>
                  <a:lnTo>
                    <a:pt x="0" y="3"/>
                  </a:lnTo>
                  <a:lnTo>
                    <a:pt x="79" y="96"/>
                  </a:lnTo>
                  <a:lnTo>
                    <a:pt x="175" y="175"/>
                  </a:lnTo>
                  <a:lnTo>
                    <a:pt x="284" y="234"/>
                  </a:lnTo>
                  <a:lnTo>
                    <a:pt x="404" y="274"/>
                  </a:lnTo>
                  <a:lnTo>
                    <a:pt x="396" y="2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Rectangle 16"/>
            <p:cNvSpPr>
              <a:spLocks noChangeArrowheads="1"/>
            </p:cNvSpPr>
            <p:nvPr/>
          </p:nvSpPr>
          <p:spPr bwMode="auto">
            <a:xfrm>
              <a:off x="967" y="2947"/>
              <a:ext cx="876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en-GB" b="1" dirty="0"/>
                <a:t>Auto </a:t>
              </a:r>
              <a:r>
                <a:rPr lang="en-GB" b="1" dirty="0" err="1" smtClean="0"/>
                <a:t>reparação</a:t>
              </a:r>
              <a:endParaRPr lang="en-GB" b="1" dirty="0"/>
            </a:p>
          </p:txBody>
        </p:sp>
        <p:sp>
          <p:nvSpPr>
            <p:cNvPr id="23" name="AutoShape 17"/>
            <p:cNvSpPr>
              <a:spLocks noChangeArrowheads="1"/>
            </p:cNvSpPr>
            <p:nvPr/>
          </p:nvSpPr>
          <p:spPr bwMode="auto">
            <a:xfrm rot="6905317" flipV="1">
              <a:off x="1190" y="3103"/>
              <a:ext cx="27" cy="123"/>
            </a:xfrm>
            <a:prstGeom prst="moon">
              <a:avLst>
                <a:gd name="adj" fmla="val 50000"/>
              </a:avLst>
            </a:prstGeom>
            <a:solidFill>
              <a:srgbClr val="FFFFFF"/>
            </a:solidFill>
            <a:ln w="8001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AutoShape 18"/>
            <p:cNvSpPr>
              <a:spLocks noChangeArrowheads="1"/>
            </p:cNvSpPr>
            <p:nvPr/>
          </p:nvSpPr>
          <p:spPr bwMode="auto">
            <a:xfrm rot="-6708660" flipH="1" flipV="1">
              <a:off x="1586" y="3099"/>
              <a:ext cx="27" cy="123"/>
            </a:xfrm>
            <a:prstGeom prst="moon">
              <a:avLst>
                <a:gd name="adj" fmla="val 50000"/>
              </a:avLst>
            </a:prstGeom>
            <a:solidFill>
              <a:srgbClr val="FFFFFF"/>
            </a:solidFill>
            <a:ln w="8001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5" name="Group 19"/>
          <p:cNvGrpSpPr>
            <a:grpSpLocks/>
          </p:cNvGrpSpPr>
          <p:nvPr/>
        </p:nvGrpSpPr>
        <p:grpSpPr bwMode="auto">
          <a:xfrm>
            <a:off x="5080000" y="1398218"/>
            <a:ext cx="3441700" cy="1517650"/>
            <a:chOff x="3200" y="881"/>
            <a:chExt cx="2168" cy="956"/>
          </a:xfrm>
        </p:grpSpPr>
        <p:sp>
          <p:nvSpPr>
            <p:cNvPr id="26" name="Rectangle 20"/>
            <p:cNvSpPr>
              <a:spLocks noChangeArrowheads="1"/>
            </p:cNvSpPr>
            <p:nvPr/>
          </p:nvSpPr>
          <p:spPr bwMode="auto">
            <a:xfrm>
              <a:off x="3200" y="1227"/>
              <a:ext cx="2168" cy="610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Rectangle 21"/>
            <p:cNvSpPr>
              <a:spLocks noChangeArrowheads="1"/>
            </p:cNvSpPr>
            <p:nvPr/>
          </p:nvSpPr>
          <p:spPr bwMode="auto">
            <a:xfrm>
              <a:off x="3200" y="1257"/>
              <a:ext cx="2168" cy="46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Rectangle 22"/>
            <p:cNvSpPr>
              <a:spLocks noChangeArrowheads="1"/>
            </p:cNvSpPr>
            <p:nvPr/>
          </p:nvSpPr>
          <p:spPr bwMode="auto">
            <a:xfrm>
              <a:off x="3200" y="1196"/>
              <a:ext cx="2168" cy="5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Rectangle 23"/>
            <p:cNvSpPr>
              <a:spLocks noChangeArrowheads="1"/>
            </p:cNvSpPr>
            <p:nvPr/>
          </p:nvSpPr>
          <p:spPr bwMode="auto">
            <a:xfrm>
              <a:off x="3200" y="1145"/>
              <a:ext cx="2168" cy="46"/>
            </a:xfrm>
            <a:prstGeom prst="rect">
              <a:avLst/>
            </a:prstGeom>
            <a:solidFill>
              <a:srgbClr val="00EFEF"/>
            </a:solidFill>
            <a:ln w="9525">
              <a:solidFill>
                <a:srgbClr val="00EFE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Rectangle 24"/>
            <p:cNvSpPr>
              <a:spLocks noChangeArrowheads="1"/>
            </p:cNvSpPr>
            <p:nvPr/>
          </p:nvSpPr>
          <p:spPr bwMode="auto">
            <a:xfrm>
              <a:off x="3400" y="1309"/>
              <a:ext cx="1622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en-GB" b="1" dirty="0" err="1"/>
                <a:t>Revestimento</a:t>
              </a:r>
              <a:r>
                <a:rPr lang="en-GB" b="1" dirty="0"/>
                <a:t> </a:t>
              </a:r>
              <a:r>
                <a:rPr lang="en-GB" b="1" dirty="0" err="1"/>
                <a:t>Multicamadas</a:t>
              </a:r>
              <a:endParaRPr lang="en-GB" b="1" dirty="0"/>
            </a:p>
          </p:txBody>
        </p:sp>
        <p:sp>
          <p:nvSpPr>
            <p:cNvPr id="31" name="Rectangle 25"/>
            <p:cNvSpPr>
              <a:spLocks noChangeArrowheads="1"/>
            </p:cNvSpPr>
            <p:nvPr/>
          </p:nvSpPr>
          <p:spPr bwMode="auto">
            <a:xfrm>
              <a:off x="3816" y="881"/>
              <a:ext cx="892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en-GB" sz="2200" b="1" dirty="0" err="1" smtClean="0"/>
                <a:t>Aço</a:t>
              </a:r>
              <a:r>
                <a:rPr lang="en-GB" sz="2200" b="1" dirty="0" smtClean="0"/>
                <a:t> </a:t>
              </a:r>
              <a:r>
                <a:rPr lang="en-GB" sz="2200" b="1" dirty="0" err="1" smtClean="0"/>
                <a:t>Comum</a:t>
              </a:r>
              <a:endParaRPr lang="en-GB" b="1" dirty="0"/>
            </a:p>
          </p:txBody>
        </p:sp>
      </p:grpSp>
      <p:grpSp>
        <p:nvGrpSpPr>
          <p:cNvPr id="32" name="Group 26"/>
          <p:cNvGrpSpPr>
            <a:grpSpLocks/>
          </p:cNvGrpSpPr>
          <p:nvPr/>
        </p:nvGrpSpPr>
        <p:grpSpPr bwMode="auto">
          <a:xfrm>
            <a:off x="5080000" y="3106368"/>
            <a:ext cx="3441700" cy="1547813"/>
            <a:chOff x="3200" y="2011"/>
            <a:chExt cx="2168" cy="975"/>
          </a:xfrm>
        </p:grpSpPr>
        <p:sp>
          <p:nvSpPr>
            <p:cNvPr id="33" name="Rectangle 27"/>
            <p:cNvSpPr>
              <a:spLocks noChangeArrowheads="1"/>
            </p:cNvSpPr>
            <p:nvPr/>
          </p:nvSpPr>
          <p:spPr bwMode="auto">
            <a:xfrm>
              <a:off x="3200" y="2294"/>
              <a:ext cx="2168" cy="46"/>
            </a:xfrm>
            <a:prstGeom prst="rect">
              <a:avLst/>
            </a:prstGeom>
            <a:solidFill>
              <a:srgbClr val="00EFEF"/>
            </a:solidFill>
            <a:ln w="9525">
              <a:solidFill>
                <a:srgbClr val="00EFE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Rectangle 28"/>
            <p:cNvSpPr>
              <a:spLocks noChangeArrowheads="1"/>
            </p:cNvSpPr>
            <p:nvPr/>
          </p:nvSpPr>
          <p:spPr bwMode="auto">
            <a:xfrm>
              <a:off x="3200" y="2376"/>
              <a:ext cx="2168" cy="610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Rectangle 29"/>
            <p:cNvSpPr>
              <a:spLocks noChangeArrowheads="1"/>
            </p:cNvSpPr>
            <p:nvPr/>
          </p:nvSpPr>
          <p:spPr bwMode="auto">
            <a:xfrm>
              <a:off x="3200" y="2404"/>
              <a:ext cx="2168" cy="46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Rectangle 30"/>
            <p:cNvSpPr>
              <a:spLocks noChangeArrowheads="1"/>
            </p:cNvSpPr>
            <p:nvPr/>
          </p:nvSpPr>
          <p:spPr bwMode="auto">
            <a:xfrm>
              <a:off x="3200" y="2343"/>
              <a:ext cx="2168" cy="5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31"/>
            <p:cNvSpPr>
              <a:spLocks/>
            </p:cNvSpPr>
            <p:nvPr/>
          </p:nvSpPr>
          <p:spPr bwMode="auto">
            <a:xfrm>
              <a:off x="3944" y="2275"/>
              <a:ext cx="676" cy="278"/>
            </a:xfrm>
            <a:custGeom>
              <a:avLst/>
              <a:gdLst>
                <a:gd name="T0" fmla="*/ 0 w 1352"/>
                <a:gd name="T1" fmla="*/ 0 h 556"/>
                <a:gd name="T2" fmla="*/ 22 w 1352"/>
                <a:gd name="T3" fmla="*/ 0 h 556"/>
                <a:gd name="T4" fmla="*/ 11 w 1352"/>
                <a:gd name="T5" fmla="*/ 9 h 556"/>
                <a:gd name="T6" fmla="*/ 0 w 1352"/>
                <a:gd name="T7" fmla="*/ 0 h 5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52"/>
                <a:gd name="T13" fmla="*/ 0 h 556"/>
                <a:gd name="T14" fmla="*/ 1352 w 1352"/>
                <a:gd name="T15" fmla="*/ 556 h 5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52" h="556">
                  <a:moveTo>
                    <a:pt x="0" y="0"/>
                  </a:moveTo>
                  <a:lnTo>
                    <a:pt x="1352" y="0"/>
                  </a:lnTo>
                  <a:lnTo>
                    <a:pt x="678" y="5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8" name="Freeform 32"/>
            <p:cNvSpPr>
              <a:spLocks/>
            </p:cNvSpPr>
            <p:nvPr/>
          </p:nvSpPr>
          <p:spPr bwMode="auto">
            <a:xfrm>
              <a:off x="3949" y="2188"/>
              <a:ext cx="671" cy="282"/>
            </a:xfrm>
            <a:custGeom>
              <a:avLst/>
              <a:gdLst>
                <a:gd name="T0" fmla="*/ 0 w 1342"/>
                <a:gd name="T1" fmla="*/ 0 h 565"/>
                <a:gd name="T2" fmla="*/ 11 w 1342"/>
                <a:gd name="T3" fmla="*/ 8 h 565"/>
                <a:gd name="T4" fmla="*/ 21 w 1342"/>
                <a:gd name="T5" fmla="*/ 0 h 565"/>
                <a:gd name="T6" fmla="*/ 0 60000 65536"/>
                <a:gd name="T7" fmla="*/ 0 60000 65536"/>
                <a:gd name="T8" fmla="*/ 0 60000 65536"/>
                <a:gd name="T9" fmla="*/ 0 w 1342"/>
                <a:gd name="T10" fmla="*/ 0 h 565"/>
                <a:gd name="T11" fmla="*/ 1342 w 1342"/>
                <a:gd name="T12" fmla="*/ 565 h 56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42" h="565">
                  <a:moveTo>
                    <a:pt x="0" y="0"/>
                  </a:moveTo>
                  <a:lnTo>
                    <a:pt x="671" y="565"/>
                  </a:lnTo>
                  <a:lnTo>
                    <a:pt x="1342" y="0"/>
                  </a:lnTo>
                </a:path>
              </a:pathLst>
            </a:custGeom>
            <a:solidFill>
              <a:srgbClr val="000000"/>
            </a:solidFill>
            <a:ln w="30163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Rectangle 33"/>
            <p:cNvSpPr>
              <a:spLocks noChangeArrowheads="1"/>
            </p:cNvSpPr>
            <p:nvPr/>
          </p:nvSpPr>
          <p:spPr bwMode="auto">
            <a:xfrm>
              <a:off x="3944" y="2011"/>
              <a:ext cx="675" cy="177"/>
            </a:xfrm>
            <a:prstGeom prst="rect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34"/>
          <p:cNvGrpSpPr>
            <a:grpSpLocks/>
          </p:cNvGrpSpPr>
          <p:nvPr/>
        </p:nvGrpSpPr>
        <p:grpSpPr bwMode="auto">
          <a:xfrm>
            <a:off x="5075238" y="4830393"/>
            <a:ext cx="3441700" cy="1454150"/>
            <a:chOff x="3197" y="3097"/>
            <a:chExt cx="2168" cy="916"/>
          </a:xfrm>
        </p:grpSpPr>
        <p:sp>
          <p:nvSpPr>
            <p:cNvPr id="41" name="Rectangle 35"/>
            <p:cNvSpPr>
              <a:spLocks noChangeArrowheads="1"/>
            </p:cNvSpPr>
            <p:nvPr/>
          </p:nvSpPr>
          <p:spPr bwMode="auto">
            <a:xfrm>
              <a:off x="3197" y="3449"/>
              <a:ext cx="2168" cy="564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rgbClr val="C0C0C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Rectangle 36"/>
            <p:cNvSpPr>
              <a:spLocks noChangeArrowheads="1"/>
            </p:cNvSpPr>
            <p:nvPr/>
          </p:nvSpPr>
          <p:spPr bwMode="auto">
            <a:xfrm>
              <a:off x="3197" y="3479"/>
              <a:ext cx="2168" cy="46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rgbClr val="FFFF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Rectangle 37"/>
            <p:cNvSpPr>
              <a:spLocks noChangeArrowheads="1"/>
            </p:cNvSpPr>
            <p:nvPr/>
          </p:nvSpPr>
          <p:spPr bwMode="auto">
            <a:xfrm>
              <a:off x="3197" y="3369"/>
              <a:ext cx="2168" cy="46"/>
            </a:xfrm>
            <a:prstGeom prst="rect">
              <a:avLst/>
            </a:prstGeom>
            <a:solidFill>
              <a:srgbClr val="00EFEF"/>
            </a:solidFill>
            <a:ln w="9525">
              <a:solidFill>
                <a:srgbClr val="00EFE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Rectangle 38"/>
            <p:cNvSpPr>
              <a:spLocks noChangeArrowheads="1"/>
            </p:cNvSpPr>
            <p:nvPr/>
          </p:nvSpPr>
          <p:spPr bwMode="auto">
            <a:xfrm>
              <a:off x="3197" y="3421"/>
              <a:ext cx="2168" cy="56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Rectangle 39"/>
            <p:cNvSpPr>
              <a:spLocks noChangeArrowheads="1"/>
            </p:cNvSpPr>
            <p:nvPr/>
          </p:nvSpPr>
          <p:spPr bwMode="auto">
            <a:xfrm>
              <a:off x="3702" y="3097"/>
              <a:ext cx="1215" cy="16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 eaLnBrk="0" hangingPunct="0"/>
              <a:r>
                <a:rPr lang="en-GB" b="1" dirty="0" err="1"/>
                <a:t>Produtos</a:t>
              </a:r>
              <a:r>
                <a:rPr lang="en-GB" b="1" dirty="0"/>
                <a:t> de </a:t>
              </a:r>
              <a:r>
                <a:rPr lang="en-GB" b="1" dirty="0" err="1"/>
                <a:t>corrosão</a:t>
              </a:r>
              <a:endParaRPr lang="en-GB" b="1" dirty="0"/>
            </a:p>
          </p:txBody>
        </p:sp>
        <p:sp>
          <p:nvSpPr>
            <p:cNvPr id="46" name="Freeform 40"/>
            <p:cNvSpPr>
              <a:spLocks/>
            </p:cNvSpPr>
            <p:nvPr/>
          </p:nvSpPr>
          <p:spPr bwMode="auto">
            <a:xfrm>
              <a:off x="4099" y="3337"/>
              <a:ext cx="458" cy="202"/>
            </a:xfrm>
            <a:custGeom>
              <a:avLst/>
              <a:gdLst>
                <a:gd name="T0" fmla="*/ 5 w 963"/>
                <a:gd name="T1" fmla="*/ 7 h 397"/>
                <a:gd name="T2" fmla="*/ 7 w 963"/>
                <a:gd name="T3" fmla="*/ 6 h 397"/>
                <a:gd name="T4" fmla="*/ 9 w 963"/>
                <a:gd name="T5" fmla="*/ 5 h 397"/>
                <a:gd name="T6" fmla="*/ 10 w 963"/>
                <a:gd name="T7" fmla="*/ 3 h 397"/>
                <a:gd name="T8" fmla="*/ 11 w 963"/>
                <a:gd name="T9" fmla="*/ 1 h 397"/>
                <a:gd name="T10" fmla="*/ 11 w 963"/>
                <a:gd name="T11" fmla="*/ 0 h 397"/>
                <a:gd name="T12" fmla="*/ 0 w 963"/>
                <a:gd name="T13" fmla="*/ 0 h 397"/>
                <a:gd name="T14" fmla="*/ 0 w 963"/>
                <a:gd name="T15" fmla="*/ 1 h 397"/>
                <a:gd name="T16" fmla="*/ 1 w 963"/>
                <a:gd name="T17" fmla="*/ 3 h 397"/>
                <a:gd name="T18" fmla="*/ 2 w 963"/>
                <a:gd name="T19" fmla="*/ 5 h 397"/>
                <a:gd name="T20" fmla="*/ 4 w 963"/>
                <a:gd name="T21" fmla="*/ 6 h 397"/>
                <a:gd name="T22" fmla="*/ 6 w 963"/>
                <a:gd name="T23" fmla="*/ 7 h 397"/>
                <a:gd name="T24" fmla="*/ 5 w 963"/>
                <a:gd name="T25" fmla="*/ 7 h 39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963"/>
                <a:gd name="T40" fmla="*/ 0 h 397"/>
                <a:gd name="T41" fmla="*/ 963 w 963"/>
                <a:gd name="T42" fmla="*/ 397 h 39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963" h="397">
                  <a:moveTo>
                    <a:pt x="476" y="394"/>
                  </a:moveTo>
                  <a:lnTo>
                    <a:pt x="617" y="340"/>
                  </a:lnTo>
                  <a:lnTo>
                    <a:pt x="749" y="254"/>
                  </a:lnTo>
                  <a:lnTo>
                    <a:pt x="865" y="141"/>
                  </a:lnTo>
                  <a:lnTo>
                    <a:pt x="963" y="3"/>
                  </a:lnTo>
                  <a:lnTo>
                    <a:pt x="954" y="0"/>
                  </a:lnTo>
                  <a:lnTo>
                    <a:pt x="4" y="0"/>
                  </a:lnTo>
                  <a:lnTo>
                    <a:pt x="0" y="6"/>
                  </a:lnTo>
                  <a:lnTo>
                    <a:pt x="96" y="142"/>
                  </a:lnTo>
                  <a:lnTo>
                    <a:pt x="212" y="256"/>
                  </a:lnTo>
                  <a:lnTo>
                    <a:pt x="343" y="340"/>
                  </a:lnTo>
                  <a:lnTo>
                    <a:pt x="486" y="397"/>
                  </a:lnTo>
                  <a:lnTo>
                    <a:pt x="476" y="3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7" name="Freeform 41"/>
            <p:cNvSpPr>
              <a:spLocks/>
            </p:cNvSpPr>
            <p:nvPr/>
          </p:nvSpPr>
          <p:spPr bwMode="auto">
            <a:xfrm>
              <a:off x="3942" y="3373"/>
              <a:ext cx="648" cy="292"/>
            </a:xfrm>
            <a:custGeom>
              <a:avLst/>
              <a:gdLst>
                <a:gd name="T0" fmla="*/ 0 w 1360"/>
                <a:gd name="T1" fmla="*/ 0 h 574"/>
                <a:gd name="T2" fmla="*/ 16 w 1360"/>
                <a:gd name="T3" fmla="*/ 0 h 574"/>
                <a:gd name="T4" fmla="*/ 8 w 1360"/>
                <a:gd name="T5" fmla="*/ 10 h 574"/>
                <a:gd name="T6" fmla="*/ 0 w 1360"/>
                <a:gd name="T7" fmla="*/ 0 h 57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360"/>
                <a:gd name="T13" fmla="*/ 0 h 574"/>
                <a:gd name="T14" fmla="*/ 1360 w 1360"/>
                <a:gd name="T15" fmla="*/ 574 h 57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360" h="574">
                  <a:moveTo>
                    <a:pt x="0" y="0"/>
                  </a:moveTo>
                  <a:lnTo>
                    <a:pt x="1360" y="0"/>
                  </a:lnTo>
                  <a:lnTo>
                    <a:pt x="681" y="5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8" name="Freeform 42"/>
            <p:cNvSpPr>
              <a:spLocks/>
            </p:cNvSpPr>
            <p:nvPr/>
          </p:nvSpPr>
          <p:spPr bwMode="auto">
            <a:xfrm>
              <a:off x="3927" y="3328"/>
              <a:ext cx="738" cy="337"/>
            </a:xfrm>
            <a:custGeom>
              <a:avLst/>
              <a:gdLst>
                <a:gd name="T0" fmla="*/ 0 w 1549"/>
                <a:gd name="T1" fmla="*/ 2 h 662"/>
                <a:gd name="T2" fmla="*/ 2 w 1549"/>
                <a:gd name="T3" fmla="*/ 2 h 662"/>
                <a:gd name="T4" fmla="*/ 0 w 1549"/>
                <a:gd name="T5" fmla="*/ 2 h 662"/>
                <a:gd name="T6" fmla="*/ 4 w 1549"/>
                <a:gd name="T7" fmla="*/ 3 h 662"/>
                <a:gd name="T8" fmla="*/ 1 w 1549"/>
                <a:gd name="T9" fmla="*/ 2 h 662"/>
                <a:gd name="T10" fmla="*/ 5 w 1549"/>
                <a:gd name="T11" fmla="*/ 3 h 662"/>
                <a:gd name="T12" fmla="*/ 2 w 1549"/>
                <a:gd name="T13" fmla="*/ 5 h 662"/>
                <a:gd name="T14" fmla="*/ 5 w 1549"/>
                <a:gd name="T15" fmla="*/ 5 h 662"/>
                <a:gd name="T16" fmla="*/ 0 w 1549"/>
                <a:gd name="T17" fmla="*/ 3 h 662"/>
                <a:gd name="T18" fmla="*/ 1 w 1549"/>
                <a:gd name="T19" fmla="*/ 3 h 662"/>
                <a:gd name="T20" fmla="*/ 1 w 1549"/>
                <a:gd name="T21" fmla="*/ 2 h 662"/>
                <a:gd name="T22" fmla="*/ 4 w 1549"/>
                <a:gd name="T23" fmla="*/ 5 h 662"/>
                <a:gd name="T24" fmla="*/ 2 w 1549"/>
                <a:gd name="T25" fmla="*/ 4 h 662"/>
                <a:gd name="T26" fmla="*/ 4 w 1549"/>
                <a:gd name="T27" fmla="*/ 7 h 662"/>
                <a:gd name="T28" fmla="*/ 4 w 1549"/>
                <a:gd name="T29" fmla="*/ 4 h 662"/>
                <a:gd name="T30" fmla="*/ 5 w 1549"/>
                <a:gd name="T31" fmla="*/ 7 h 662"/>
                <a:gd name="T32" fmla="*/ 6 w 1549"/>
                <a:gd name="T33" fmla="*/ 8 h 662"/>
                <a:gd name="T34" fmla="*/ 4 w 1549"/>
                <a:gd name="T35" fmla="*/ 7 h 662"/>
                <a:gd name="T36" fmla="*/ 4 w 1549"/>
                <a:gd name="T37" fmla="*/ 4 h 662"/>
                <a:gd name="T38" fmla="*/ 8 w 1549"/>
                <a:gd name="T39" fmla="*/ 9 h 662"/>
                <a:gd name="T40" fmla="*/ 6 w 1549"/>
                <a:gd name="T41" fmla="*/ 7 h 662"/>
                <a:gd name="T42" fmla="*/ 6 w 1549"/>
                <a:gd name="T43" fmla="*/ 9 h 662"/>
                <a:gd name="T44" fmla="*/ 6 w 1549"/>
                <a:gd name="T45" fmla="*/ 8 h 662"/>
                <a:gd name="T46" fmla="*/ 10 w 1549"/>
                <a:gd name="T47" fmla="*/ 10 h 662"/>
                <a:gd name="T48" fmla="*/ 7 w 1549"/>
                <a:gd name="T49" fmla="*/ 10 h 662"/>
                <a:gd name="T50" fmla="*/ 10 w 1549"/>
                <a:gd name="T51" fmla="*/ 9 h 662"/>
                <a:gd name="T52" fmla="*/ 8 w 1549"/>
                <a:gd name="T53" fmla="*/ 11 h 662"/>
                <a:gd name="T54" fmla="*/ 8 w 1549"/>
                <a:gd name="T55" fmla="*/ 11 h 662"/>
                <a:gd name="T56" fmla="*/ 10 w 1549"/>
                <a:gd name="T57" fmla="*/ 11 h 662"/>
                <a:gd name="T58" fmla="*/ 11 w 1549"/>
                <a:gd name="T59" fmla="*/ 7 h 662"/>
                <a:gd name="T60" fmla="*/ 11 w 1549"/>
                <a:gd name="T61" fmla="*/ 6 h 662"/>
                <a:gd name="T62" fmla="*/ 11 w 1549"/>
                <a:gd name="T63" fmla="*/ 7 h 662"/>
                <a:gd name="T64" fmla="*/ 11 w 1549"/>
                <a:gd name="T65" fmla="*/ 6 h 662"/>
                <a:gd name="T66" fmla="*/ 14 w 1549"/>
                <a:gd name="T67" fmla="*/ 4 h 662"/>
                <a:gd name="T68" fmla="*/ 13 w 1549"/>
                <a:gd name="T69" fmla="*/ 6 h 662"/>
                <a:gd name="T70" fmla="*/ 14 w 1549"/>
                <a:gd name="T71" fmla="*/ 6 h 662"/>
                <a:gd name="T72" fmla="*/ 13 w 1549"/>
                <a:gd name="T73" fmla="*/ 8 h 662"/>
                <a:gd name="T74" fmla="*/ 14 w 1549"/>
                <a:gd name="T75" fmla="*/ 4 h 662"/>
                <a:gd name="T76" fmla="*/ 14 w 1549"/>
                <a:gd name="T77" fmla="*/ 3 h 662"/>
                <a:gd name="T78" fmla="*/ 15 w 1549"/>
                <a:gd name="T79" fmla="*/ 4 h 662"/>
                <a:gd name="T80" fmla="*/ 16 w 1549"/>
                <a:gd name="T81" fmla="*/ 3 h 662"/>
                <a:gd name="T82" fmla="*/ 14 w 1549"/>
                <a:gd name="T83" fmla="*/ 2 h 662"/>
                <a:gd name="T84" fmla="*/ 15 w 1549"/>
                <a:gd name="T85" fmla="*/ 4 h 662"/>
                <a:gd name="T86" fmla="*/ 15 w 1549"/>
                <a:gd name="T87" fmla="*/ 2 h 662"/>
                <a:gd name="T88" fmla="*/ 18 w 1549"/>
                <a:gd name="T89" fmla="*/ 1 h 662"/>
                <a:gd name="T90" fmla="*/ 17 w 1549"/>
                <a:gd name="T91" fmla="*/ 3 h 662"/>
                <a:gd name="T92" fmla="*/ 14 w 1549"/>
                <a:gd name="T93" fmla="*/ 3 h 662"/>
                <a:gd name="T94" fmla="*/ 15 w 1549"/>
                <a:gd name="T95" fmla="*/ 2 h 662"/>
                <a:gd name="T96" fmla="*/ 14 w 1549"/>
                <a:gd name="T97" fmla="*/ 3 h 662"/>
                <a:gd name="T98" fmla="*/ 14 w 1549"/>
                <a:gd name="T99" fmla="*/ 3 h 662"/>
                <a:gd name="T100" fmla="*/ 14 w 1549"/>
                <a:gd name="T101" fmla="*/ 2 h 662"/>
                <a:gd name="T102" fmla="*/ 14 w 1549"/>
                <a:gd name="T103" fmla="*/ 3 h 662"/>
                <a:gd name="T104" fmla="*/ 10 w 1549"/>
                <a:gd name="T105" fmla="*/ 8 h 662"/>
                <a:gd name="T106" fmla="*/ 11 w 1549"/>
                <a:gd name="T107" fmla="*/ 7 h 662"/>
                <a:gd name="T108" fmla="*/ 8 w 1549"/>
                <a:gd name="T109" fmla="*/ 9 h 662"/>
                <a:gd name="T110" fmla="*/ 10 w 1549"/>
                <a:gd name="T111" fmla="*/ 6 h 662"/>
                <a:gd name="T112" fmla="*/ 8 w 1549"/>
                <a:gd name="T113" fmla="*/ 8 h 662"/>
                <a:gd name="T114" fmla="*/ 11 w 1549"/>
                <a:gd name="T115" fmla="*/ 7 h 66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549"/>
                <a:gd name="T175" fmla="*/ 0 h 662"/>
                <a:gd name="T176" fmla="*/ 1549 w 1549"/>
                <a:gd name="T177" fmla="*/ 662 h 66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549" h="662">
                  <a:moveTo>
                    <a:pt x="40" y="64"/>
                  </a:moveTo>
                  <a:lnTo>
                    <a:pt x="40" y="54"/>
                  </a:lnTo>
                  <a:lnTo>
                    <a:pt x="27" y="52"/>
                  </a:lnTo>
                  <a:lnTo>
                    <a:pt x="16" y="74"/>
                  </a:lnTo>
                  <a:lnTo>
                    <a:pt x="1" y="83"/>
                  </a:lnTo>
                  <a:lnTo>
                    <a:pt x="1" y="95"/>
                  </a:lnTo>
                  <a:lnTo>
                    <a:pt x="15" y="117"/>
                  </a:lnTo>
                  <a:lnTo>
                    <a:pt x="39" y="129"/>
                  </a:lnTo>
                  <a:lnTo>
                    <a:pt x="120" y="129"/>
                  </a:lnTo>
                  <a:lnTo>
                    <a:pt x="134" y="118"/>
                  </a:lnTo>
                  <a:lnTo>
                    <a:pt x="148" y="120"/>
                  </a:lnTo>
                  <a:lnTo>
                    <a:pt x="149" y="98"/>
                  </a:lnTo>
                  <a:lnTo>
                    <a:pt x="135" y="75"/>
                  </a:lnTo>
                  <a:lnTo>
                    <a:pt x="55" y="64"/>
                  </a:lnTo>
                  <a:lnTo>
                    <a:pt x="27" y="63"/>
                  </a:lnTo>
                  <a:lnTo>
                    <a:pt x="16" y="63"/>
                  </a:lnTo>
                  <a:lnTo>
                    <a:pt x="1" y="74"/>
                  </a:lnTo>
                  <a:lnTo>
                    <a:pt x="1" y="83"/>
                  </a:lnTo>
                  <a:lnTo>
                    <a:pt x="0" y="150"/>
                  </a:lnTo>
                  <a:lnTo>
                    <a:pt x="14" y="174"/>
                  </a:lnTo>
                  <a:lnTo>
                    <a:pt x="119" y="194"/>
                  </a:lnTo>
                  <a:lnTo>
                    <a:pt x="280" y="198"/>
                  </a:lnTo>
                  <a:lnTo>
                    <a:pt x="308" y="190"/>
                  </a:lnTo>
                  <a:lnTo>
                    <a:pt x="319" y="178"/>
                  </a:lnTo>
                  <a:lnTo>
                    <a:pt x="310" y="111"/>
                  </a:lnTo>
                  <a:lnTo>
                    <a:pt x="282" y="88"/>
                  </a:lnTo>
                  <a:lnTo>
                    <a:pt x="202" y="78"/>
                  </a:lnTo>
                  <a:lnTo>
                    <a:pt x="122" y="75"/>
                  </a:lnTo>
                  <a:lnTo>
                    <a:pt x="108" y="75"/>
                  </a:lnTo>
                  <a:lnTo>
                    <a:pt x="108" y="84"/>
                  </a:lnTo>
                  <a:lnTo>
                    <a:pt x="108" y="107"/>
                  </a:lnTo>
                  <a:lnTo>
                    <a:pt x="188" y="131"/>
                  </a:lnTo>
                  <a:lnTo>
                    <a:pt x="294" y="144"/>
                  </a:lnTo>
                  <a:lnTo>
                    <a:pt x="401" y="157"/>
                  </a:lnTo>
                  <a:lnTo>
                    <a:pt x="412" y="157"/>
                  </a:lnTo>
                  <a:lnTo>
                    <a:pt x="388" y="146"/>
                  </a:lnTo>
                  <a:lnTo>
                    <a:pt x="281" y="144"/>
                  </a:lnTo>
                  <a:lnTo>
                    <a:pt x="265" y="144"/>
                  </a:lnTo>
                  <a:lnTo>
                    <a:pt x="240" y="143"/>
                  </a:lnTo>
                  <a:lnTo>
                    <a:pt x="213" y="165"/>
                  </a:lnTo>
                  <a:lnTo>
                    <a:pt x="186" y="229"/>
                  </a:lnTo>
                  <a:lnTo>
                    <a:pt x="186" y="293"/>
                  </a:lnTo>
                  <a:lnTo>
                    <a:pt x="185" y="357"/>
                  </a:lnTo>
                  <a:lnTo>
                    <a:pt x="290" y="358"/>
                  </a:lnTo>
                  <a:lnTo>
                    <a:pt x="397" y="373"/>
                  </a:lnTo>
                  <a:lnTo>
                    <a:pt x="425" y="361"/>
                  </a:lnTo>
                  <a:lnTo>
                    <a:pt x="425" y="339"/>
                  </a:lnTo>
                  <a:lnTo>
                    <a:pt x="426" y="255"/>
                  </a:lnTo>
                  <a:lnTo>
                    <a:pt x="347" y="190"/>
                  </a:lnTo>
                  <a:lnTo>
                    <a:pt x="239" y="165"/>
                  </a:lnTo>
                  <a:lnTo>
                    <a:pt x="162" y="153"/>
                  </a:lnTo>
                  <a:lnTo>
                    <a:pt x="79" y="151"/>
                  </a:lnTo>
                  <a:lnTo>
                    <a:pt x="68" y="151"/>
                  </a:lnTo>
                  <a:lnTo>
                    <a:pt x="53" y="162"/>
                  </a:lnTo>
                  <a:lnTo>
                    <a:pt x="53" y="186"/>
                  </a:lnTo>
                  <a:lnTo>
                    <a:pt x="53" y="206"/>
                  </a:lnTo>
                  <a:lnTo>
                    <a:pt x="78" y="216"/>
                  </a:lnTo>
                  <a:lnTo>
                    <a:pt x="93" y="216"/>
                  </a:lnTo>
                  <a:lnTo>
                    <a:pt x="105" y="206"/>
                  </a:lnTo>
                  <a:lnTo>
                    <a:pt x="120" y="141"/>
                  </a:lnTo>
                  <a:lnTo>
                    <a:pt x="135" y="75"/>
                  </a:lnTo>
                  <a:lnTo>
                    <a:pt x="135" y="10"/>
                  </a:lnTo>
                  <a:lnTo>
                    <a:pt x="123" y="0"/>
                  </a:lnTo>
                  <a:lnTo>
                    <a:pt x="96" y="0"/>
                  </a:lnTo>
                  <a:lnTo>
                    <a:pt x="95" y="10"/>
                  </a:lnTo>
                  <a:lnTo>
                    <a:pt x="122" y="96"/>
                  </a:lnTo>
                  <a:lnTo>
                    <a:pt x="225" y="189"/>
                  </a:lnTo>
                  <a:lnTo>
                    <a:pt x="334" y="209"/>
                  </a:lnTo>
                  <a:lnTo>
                    <a:pt x="358" y="230"/>
                  </a:lnTo>
                  <a:lnTo>
                    <a:pt x="373" y="243"/>
                  </a:lnTo>
                  <a:lnTo>
                    <a:pt x="345" y="263"/>
                  </a:lnTo>
                  <a:lnTo>
                    <a:pt x="333" y="275"/>
                  </a:lnTo>
                  <a:lnTo>
                    <a:pt x="358" y="275"/>
                  </a:lnTo>
                  <a:lnTo>
                    <a:pt x="386" y="277"/>
                  </a:lnTo>
                  <a:lnTo>
                    <a:pt x="398" y="266"/>
                  </a:lnTo>
                  <a:lnTo>
                    <a:pt x="398" y="244"/>
                  </a:lnTo>
                  <a:lnTo>
                    <a:pt x="318" y="230"/>
                  </a:lnTo>
                  <a:lnTo>
                    <a:pt x="212" y="229"/>
                  </a:lnTo>
                  <a:lnTo>
                    <a:pt x="198" y="240"/>
                  </a:lnTo>
                  <a:lnTo>
                    <a:pt x="198" y="327"/>
                  </a:lnTo>
                  <a:lnTo>
                    <a:pt x="197" y="348"/>
                  </a:lnTo>
                  <a:lnTo>
                    <a:pt x="211" y="370"/>
                  </a:lnTo>
                  <a:lnTo>
                    <a:pt x="236" y="370"/>
                  </a:lnTo>
                  <a:lnTo>
                    <a:pt x="317" y="371"/>
                  </a:lnTo>
                  <a:lnTo>
                    <a:pt x="332" y="358"/>
                  </a:lnTo>
                  <a:lnTo>
                    <a:pt x="332" y="337"/>
                  </a:lnTo>
                  <a:lnTo>
                    <a:pt x="333" y="253"/>
                  </a:lnTo>
                  <a:lnTo>
                    <a:pt x="306" y="230"/>
                  </a:lnTo>
                  <a:lnTo>
                    <a:pt x="308" y="220"/>
                  </a:lnTo>
                  <a:lnTo>
                    <a:pt x="306" y="241"/>
                  </a:lnTo>
                  <a:lnTo>
                    <a:pt x="410" y="331"/>
                  </a:lnTo>
                  <a:lnTo>
                    <a:pt x="544" y="395"/>
                  </a:lnTo>
                  <a:lnTo>
                    <a:pt x="557" y="408"/>
                  </a:lnTo>
                  <a:lnTo>
                    <a:pt x="476" y="408"/>
                  </a:lnTo>
                  <a:lnTo>
                    <a:pt x="448" y="407"/>
                  </a:lnTo>
                  <a:lnTo>
                    <a:pt x="436" y="407"/>
                  </a:lnTo>
                  <a:lnTo>
                    <a:pt x="436" y="416"/>
                  </a:lnTo>
                  <a:lnTo>
                    <a:pt x="436" y="439"/>
                  </a:lnTo>
                  <a:lnTo>
                    <a:pt x="462" y="459"/>
                  </a:lnTo>
                  <a:lnTo>
                    <a:pt x="475" y="460"/>
                  </a:lnTo>
                  <a:lnTo>
                    <a:pt x="502" y="451"/>
                  </a:lnTo>
                  <a:lnTo>
                    <a:pt x="518" y="440"/>
                  </a:lnTo>
                  <a:lnTo>
                    <a:pt x="490" y="374"/>
                  </a:lnTo>
                  <a:lnTo>
                    <a:pt x="409" y="351"/>
                  </a:lnTo>
                  <a:lnTo>
                    <a:pt x="332" y="337"/>
                  </a:lnTo>
                  <a:lnTo>
                    <a:pt x="332" y="358"/>
                  </a:lnTo>
                  <a:lnTo>
                    <a:pt x="332" y="381"/>
                  </a:lnTo>
                  <a:lnTo>
                    <a:pt x="357" y="392"/>
                  </a:lnTo>
                  <a:lnTo>
                    <a:pt x="371" y="405"/>
                  </a:lnTo>
                  <a:lnTo>
                    <a:pt x="383" y="407"/>
                  </a:lnTo>
                  <a:lnTo>
                    <a:pt x="397" y="394"/>
                  </a:lnTo>
                  <a:lnTo>
                    <a:pt x="409" y="373"/>
                  </a:lnTo>
                  <a:lnTo>
                    <a:pt x="410" y="284"/>
                  </a:lnTo>
                  <a:lnTo>
                    <a:pt x="308" y="198"/>
                  </a:lnTo>
                  <a:lnTo>
                    <a:pt x="280" y="198"/>
                  </a:lnTo>
                  <a:lnTo>
                    <a:pt x="279" y="283"/>
                  </a:lnTo>
                  <a:lnTo>
                    <a:pt x="305" y="392"/>
                  </a:lnTo>
                  <a:lnTo>
                    <a:pt x="406" y="459"/>
                  </a:lnTo>
                  <a:lnTo>
                    <a:pt x="594" y="528"/>
                  </a:lnTo>
                  <a:lnTo>
                    <a:pt x="675" y="529"/>
                  </a:lnTo>
                  <a:lnTo>
                    <a:pt x="675" y="518"/>
                  </a:lnTo>
                  <a:lnTo>
                    <a:pt x="675" y="497"/>
                  </a:lnTo>
                  <a:lnTo>
                    <a:pt x="665" y="432"/>
                  </a:lnTo>
                  <a:lnTo>
                    <a:pt x="636" y="419"/>
                  </a:lnTo>
                  <a:lnTo>
                    <a:pt x="610" y="409"/>
                  </a:lnTo>
                  <a:lnTo>
                    <a:pt x="530" y="408"/>
                  </a:lnTo>
                  <a:lnTo>
                    <a:pt x="518" y="408"/>
                  </a:lnTo>
                  <a:lnTo>
                    <a:pt x="503" y="429"/>
                  </a:lnTo>
                  <a:lnTo>
                    <a:pt x="502" y="495"/>
                  </a:lnTo>
                  <a:lnTo>
                    <a:pt x="502" y="505"/>
                  </a:lnTo>
                  <a:lnTo>
                    <a:pt x="517" y="515"/>
                  </a:lnTo>
                  <a:lnTo>
                    <a:pt x="529" y="515"/>
                  </a:lnTo>
                  <a:lnTo>
                    <a:pt x="556" y="495"/>
                  </a:lnTo>
                  <a:lnTo>
                    <a:pt x="556" y="471"/>
                  </a:lnTo>
                  <a:lnTo>
                    <a:pt x="557" y="408"/>
                  </a:lnTo>
                  <a:lnTo>
                    <a:pt x="530" y="408"/>
                  </a:lnTo>
                  <a:lnTo>
                    <a:pt x="503" y="408"/>
                  </a:lnTo>
                  <a:lnTo>
                    <a:pt x="489" y="429"/>
                  </a:lnTo>
                  <a:lnTo>
                    <a:pt x="488" y="495"/>
                  </a:lnTo>
                  <a:lnTo>
                    <a:pt x="501" y="561"/>
                  </a:lnTo>
                  <a:lnTo>
                    <a:pt x="580" y="583"/>
                  </a:lnTo>
                  <a:lnTo>
                    <a:pt x="792" y="585"/>
                  </a:lnTo>
                  <a:lnTo>
                    <a:pt x="899" y="576"/>
                  </a:lnTo>
                  <a:lnTo>
                    <a:pt x="899" y="567"/>
                  </a:lnTo>
                  <a:lnTo>
                    <a:pt x="874" y="476"/>
                  </a:lnTo>
                  <a:lnTo>
                    <a:pt x="715" y="464"/>
                  </a:lnTo>
                  <a:lnTo>
                    <a:pt x="635" y="463"/>
                  </a:lnTo>
                  <a:lnTo>
                    <a:pt x="609" y="472"/>
                  </a:lnTo>
                  <a:lnTo>
                    <a:pt x="609" y="538"/>
                  </a:lnTo>
                  <a:lnTo>
                    <a:pt x="609" y="549"/>
                  </a:lnTo>
                  <a:lnTo>
                    <a:pt x="607" y="572"/>
                  </a:lnTo>
                  <a:lnTo>
                    <a:pt x="607" y="583"/>
                  </a:lnTo>
                  <a:lnTo>
                    <a:pt x="687" y="584"/>
                  </a:lnTo>
                  <a:lnTo>
                    <a:pt x="764" y="585"/>
                  </a:lnTo>
                  <a:lnTo>
                    <a:pt x="792" y="565"/>
                  </a:lnTo>
                  <a:lnTo>
                    <a:pt x="793" y="541"/>
                  </a:lnTo>
                  <a:lnTo>
                    <a:pt x="780" y="519"/>
                  </a:lnTo>
                  <a:lnTo>
                    <a:pt x="703" y="519"/>
                  </a:lnTo>
                  <a:lnTo>
                    <a:pt x="675" y="539"/>
                  </a:lnTo>
                  <a:lnTo>
                    <a:pt x="674" y="605"/>
                  </a:lnTo>
                  <a:lnTo>
                    <a:pt x="674" y="628"/>
                  </a:lnTo>
                  <a:lnTo>
                    <a:pt x="674" y="638"/>
                  </a:lnTo>
                  <a:lnTo>
                    <a:pt x="673" y="649"/>
                  </a:lnTo>
                  <a:lnTo>
                    <a:pt x="687" y="638"/>
                  </a:lnTo>
                  <a:lnTo>
                    <a:pt x="714" y="615"/>
                  </a:lnTo>
                  <a:lnTo>
                    <a:pt x="714" y="596"/>
                  </a:lnTo>
                  <a:lnTo>
                    <a:pt x="687" y="605"/>
                  </a:lnTo>
                  <a:lnTo>
                    <a:pt x="663" y="628"/>
                  </a:lnTo>
                  <a:lnTo>
                    <a:pt x="661" y="649"/>
                  </a:lnTo>
                  <a:lnTo>
                    <a:pt x="661" y="661"/>
                  </a:lnTo>
                  <a:lnTo>
                    <a:pt x="673" y="661"/>
                  </a:lnTo>
                  <a:lnTo>
                    <a:pt x="751" y="662"/>
                  </a:lnTo>
                  <a:lnTo>
                    <a:pt x="779" y="639"/>
                  </a:lnTo>
                  <a:lnTo>
                    <a:pt x="792" y="615"/>
                  </a:lnTo>
                  <a:lnTo>
                    <a:pt x="792" y="596"/>
                  </a:lnTo>
                  <a:lnTo>
                    <a:pt x="779" y="585"/>
                  </a:lnTo>
                  <a:lnTo>
                    <a:pt x="858" y="575"/>
                  </a:lnTo>
                  <a:lnTo>
                    <a:pt x="967" y="467"/>
                  </a:lnTo>
                  <a:lnTo>
                    <a:pt x="983" y="381"/>
                  </a:lnTo>
                  <a:lnTo>
                    <a:pt x="983" y="369"/>
                  </a:lnTo>
                  <a:lnTo>
                    <a:pt x="969" y="369"/>
                  </a:lnTo>
                  <a:lnTo>
                    <a:pt x="955" y="369"/>
                  </a:lnTo>
                  <a:lnTo>
                    <a:pt x="969" y="369"/>
                  </a:lnTo>
                  <a:lnTo>
                    <a:pt x="983" y="369"/>
                  </a:lnTo>
                  <a:lnTo>
                    <a:pt x="996" y="360"/>
                  </a:lnTo>
                  <a:lnTo>
                    <a:pt x="996" y="347"/>
                  </a:lnTo>
                  <a:lnTo>
                    <a:pt x="996" y="339"/>
                  </a:lnTo>
                  <a:lnTo>
                    <a:pt x="969" y="339"/>
                  </a:lnTo>
                  <a:lnTo>
                    <a:pt x="955" y="360"/>
                  </a:lnTo>
                  <a:lnTo>
                    <a:pt x="955" y="369"/>
                  </a:lnTo>
                  <a:lnTo>
                    <a:pt x="955" y="381"/>
                  </a:lnTo>
                  <a:lnTo>
                    <a:pt x="969" y="381"/>
                  </a:lnTo>
                  <a:lnTo>
                    <a:pt x="996" y="369"/>
                  </a:lnTo>
                  <a:lnTo>
                    <a:pt x="1008" y="347"/>
                  </a:lnTo>
                  <a:lnTo>
                    <a:pt x="1009" y="326"/>
                  </a:lnTo>
                  <a:lnTo>
                    <a:pt x="997" y="304"/>
                  </a:lnTo>
                  <a:lnTo>
                    <a:pt x="984" y="316"/>
                  </a:lnTo>
                  <a:lnTo>
                    <a:pt x="969" y="339"/>
                  </a:lnTo>
                  <a:lnTo>
                    <a:pt x="969" y="360"/>
                  </a:lnTo>
                  <a:lnTo>
                    <a:pt x="969" y="369"/>
                  </a:lnTo>
                  <a:lnTo>
                    <a:pt x="1048" y="370"/>
                  </a:lnTo>
                  <a:lnTo>
                    <a:pt x="1129" y="350"/>
                  </a:lnTo>
                  <a:lnTo>
                    <a:pt x="1158" y="286"/>
                  </a:lnTo>
                  <a:lnTo>
                    <a:pt x="1159" y="223"/>
                  </a:lnTo>
                  <a:lnTo>
                    <a:pt x="1160" y="135"/>
                  </a:lnTo>
                  <a:lnTo>
                    <a:pt x="1145" y="125"/>
                  </a:lnTo>
                  <a:lnTo>
                    <a:pt x="1120" y="145"/>
                  </a:lnTo>
                  <a:lnTo>
                    <a:pt x="1105" y="209"/>
                  </a:lnTo>
                  <a:lnTo>
                    <a:pt x="1090" y="293"/>
                  </a:lnTo>
                  <a:lnTo>
                    <a:pt x="1089" y="361"/>
                  </a:lnTo>
                  <a:lnTo>
                    <a:pt x="1102" y="361"/>
                  </a:lnTo>
                  <a:lnTo>
                    <a:pt x="1129" y="363"/>
                  </a:lnTo>
                  <a:lnTo>
                    <a:pt x="1156" y="363"/>
                  </a:lnTo>
                  <a:lnTo>
                    <a:pt x="1170" y="363"/>
                  </a:lnTo>
                  <a:lnTo>
                    <a:pt x="1170" y="350"/>
                  </a:lnTo>
                  <a:lnTo>
                    <a:pt x="1156" y="342"/>
                  </a:lnTo>
                  <a:lnTo>
                    <a:pt x="1130" y="330"/>
                  </a:lnTo>
                  <a:lnTo>
                    <a:pt x="1048" y="340"/>
                  </a:lnTo>
                  <a:lnTo>
                    <a:pt x="1024" y="403"/>
                  </a:lnTo>
                  <a:lnTo>
                    <a:pt x="1023" y="416"/>
                  </a:lnTo>
                  <a:lnTo>
                    <a:pt x="1036" y="425"/>
                  </a:lnTo>
                  <a:lnTo>
                    <a:pt x="1115" y="426"/>
                  </a:lnTo>
                  <a:lnTo>
                    <a:pt x="1195" y="405"/>
                  </a:lnTo>
                  <a:lnTo>
                    <a:pt x="1210" y="385"/>
                  </a:lnTo>
                  <a:lnTo>
                    <a:pt x="1224" y="295"/>
                  </a:lnTo>
                  <a:lnTo>
                    <a:pt x="1213" y="212"/>
                  </a:lnTo>
                  <a:lnTo>
                    <a:pt x="1198" y="212"/>
                  </a:lnTo>
                  <a:lnTo>
                    <a:pt x="1198" y="223"/>
                  </a:lnTo>
                  <a:lnTo>
                    <a:pt x="1224" y="233"/>
                  </a:lnTo>
                  <a:lnTo>
                    <a:pt x="1305" y="235"/>
                  </a:lnTo>
                  <a:lnTo>
                    <a:pt x="1318" y="213"/>
                  </a:lnTo>
                  <a:lnTo>
                    <a:pt x="1332" y="193"/>
                  </a:lnTo>
                  <a:lnTo>
                    <a:pt x="1306" y="169"/>
                  </a:lnTo>
                  <a:lnTo>
                    <a:pt x="1174" y="158"/>
                  </a:lnTo>
                  <a:lnTo>
                    <a:pt x="1160" y="158"/>
                  </a:lnTo>
                  <a:lnTo>
                    <a:pt x="1159" y="168"/>
                  </a:lnTo>
                  <a:lnTo>
                    <a:pt x="1172" y="192"/>
                  </a:lnTo>
                  <a:lnTo>
                    <a:pt x="1253" y="193"/>
                  </a:lnTo>
                  <a:lnTo>
                    <a:pt x="1268" y="193"/>
                  </a:lnTo>
                  <a:lnTo>
                    <a:pt x="1279" y="193"/>
                  </a:lnTo>
                  <a:lnTo>
                    <a:pt x="1291" y="169"/>
                  </a:lnTo>
                  <a:lnTo>
                    <a:pt x="1307" y="147"/>
                  </a:lnTo>
                  <a:lnTo>
                    <a:pt x="1307" y="136"/>
                  </a:lnTo>
                  <a:lnTo>
                    <a:pt x="1292" y="136"/>
                  </a:lnTo>
                  <a:lnTo>
                    <a:pt x="1320" y="126"/>
                  </a:lnTo>
                  <a:lnTo>
                    <a:pt x="1347" y="127"/>
                  </a:lnTo>
                  <a:lnTo>
                    <a:pt x="1348" y="115"/>
                  </a:lnTo>
                  <a:lnTo>
                    <a:pt x="1347" y="127"/>
                  </a:lnTo>
                  <a:lnTo>
                    <a:pt x="1347" y="137"/>
                  </a:lnTo>
                  <a:lnTo>
                    <a:pt x="1347" y="127"/>
                  </a:lnTo>
                  <a:lnTo>
                    <a:pt x="1270" y="103"/>
                  </a:lnTo>
                  <a:lnTo>
                    <a:pt x="1241" y="103"/>
                  </a:lnTo>
                  <a:lnTo>
                    <a:pt x="1228" y="113"/>
                  </a:lnTo>
                  <a:lnTo>
                    <a:pt x="1213" y="180"/>
                  </a:lnTo>
                  <a:lnTo>
                    <a:pt x="1213" y="204"/>
                  </a:lnTo>
                  <a:lnTo>
                    <a:pt x="1239" y="213"/>
                  </a:lnTo>
                  <a:lnTo>
                    <a:pt x="1253" y="213"/>
                  </a:lnTo>
                  <a:lnTo>
                    <a:pt x="1268" y="213"/>
                  </a:lnTo>
                  <a:lnTo>
                    <a:pt x="1279" y="193"/>
                  </a:lnTo>
                  <a:lnTo>
                    <a:pt x="1291" y="169"/>
                  </a:lnTo>
                  <a:lnTo>
                    <a:pt x="1293" y="103"/>
                  </a:lnTo>
                  <a:lnTo>
                    <a:pt x="1282" y="103"/>
                  </a:lnTo>
                  <a:lnTo>
                    <a:pt x="1270" y="103"/>
                  </a:lnTo>
                  <a:lnTo>
                    <a:pt x="1282" y="114"/>
                  </a:lnTo>
                  <a:lnTo>
                    <a:pt x="1441" y="117"/>
                  </a:lnTo>
                  <a:lnTo>
                    <a:pt x="1549" y="97"/>
                  </a:lnTo>
                  <a:lnTo>
                    <a:pt x="1549" y="86"/>
                  </a:lnTo>
                  <a:lnTo>
                    <a:pt x="1549" y="75"/>
                  </a:lnTo>
                  <a:lnTo>
                    <a:pt x="1535" y="63"/>
                  </a:lnTo>
                  <a:lnTo>
                    <a:pt x="1521" y="63"/>
                  </a:lnTo>
                  <a:lnTo>
                    <a:pt x="1507" y="75"/>
                  </a:lnTo>
                  <a:lnTo>
                    <a:pt x="1480" y="86"/>
                  </a:lnTo>
                  <a:lnTo>
                    <a:pt x="1467" y="97"/>
                  </a:lnTo>
                  <a:lnTo>
                    <a:pt x="1455" y="105"/>
                  </a:lnTo>
                  <a:lnTo>
                    <a:pt x="1440" y="128"/>
                  </a:lnTo>
                  <a:lnTo>
                    <a:pt x="1440" y="138"/>
                  </a:lnTo>
                  <a:lnTo>
                    <a:pt x="1440" y="128"/>
                  </a:lnTo>
                  <a:lnTo>
                    <a:pt x="1426" y="128"/>
                  </a:lnTo>
                  <a:lnTo>
                    <a:pt x="1320" y="126"/>
                  </a:lnTo>
                  <a:lnTo>
                    <a:pt x="1240" y="136"/>
                  </a:lnTo>
                  <a:lnTo>
                    <a:pt x="1226" y="146"/>
                  </a:lnTo>
                  <a:lnTo>
                    <a:pt x="1226" y="158"/>
                  </a:lnTo>
                  <a:lnTo>
                    <a:pt x="1225" y="168"/>
                  </a:lnTo>
                  <a:lnTo>
                    <a:pt x="1239" y="169"/>
                  </a:lnTo>
                  <a:lnTo>
                    <a:pt x="1253" y="169"/>
                  </a:lnTo>
                  <a:lnTo>
                    <a:pt x="1254" y="159"/>
                  </a:lnTo>
                  <a:lnTo>
                    <a:pt x="1254" y="136"/>
                  </a:lnTo>
                  <a:lnTo>
                    <a:pt x="1255" y="114"/>
                  </a:lnTo>
                  <a:lnTo>
                    <a:pt x="1240" y="126"/>
                  </a:lnTo>
                  <a:lnTo>
                    <a:pt x="1226" y="135"/>
                  </a:lnTo>
                  <a:lnTo>
                    <a:pt x="1226" y="146"/>
                  </a:lnTo>
                  <a:lnTo>
                    <a:pt x="1226" y="158"/>
                  </a:lnTo>
                  <a:lnTo>
                    <a:pt x="1240" y="159"/>
                  </a:lnTo>
                  <a:lnTo>
                    <a:pt x="1240" y="147"/>
                  </a:lnTo>
                  <a:lnTo>
                    <a:pt x="1240" y="126"/>
                  </a:lnTo>
                  <a:lnTo>
                    <a:pt x="1241" y="103"/>
                  </a:lnTo>
                  <a:lnTo>
                    <a:pt x="1228" y="92"/>
                  </a:lnTo>
                  <a:lnTo>
                    <a:pt x="1215" y="92"/>
                  </a:lnTo>
                  <a:lnTo>
                    <a:pt x="1215" y="113"/>
                  </a:lnTo>
                  <a:lnTo>
                    <a:pt x="1214" y="125"/>
                  </a:lnTo>
                  <a:lnTo>
                    <a:pt x="1214" y="135"/>
                  </a:lnTo>
                  <a:lnTo>
                    <a:pt x="1240" y="136"/>
                  </a:lnTo>
                  <a:lnTo>
                    <a:pt x="1254" y="126"/>
                  </a:lnTo>
                  <a:lnTo>
                    <a:pt x="1255" y="114"/>
                  </a:lnTo>
                  <a:lnTo>
                    <a:pt x="1255" y="103"/>
                  </a:lnTo>
                  <a:lnTo>
                    <a:pt x="1241" y="82"/>
                  </a:lnTo>
                  <a:lnTo>
                    <a:pt x="1228" y="81"/>
                  </a:lnTo>
                  <a:lnTo>
                    <a:pt x="1215" y="92"/>
                  </a:lnTo>
                  <a:lnTo>
                    <a:pt x="1199" y="158"/>
                  </a:lnTo>
                  <a:lnTo>
                    <a:pt x="1198" y="180"/>
                  </a:lnTo>
                  <a:lnTo>
                    <a:pt x="1198" y="192"/>
                  </a:lnTo>
                  <a:lnTo>
                    <a:pt x="1185" y="180"/>
                  </a:lnTo>
                  <a:lnTo>
                    <a:pt x="1104" y="241"/>
                  </a:lnTo>
                  <a:lnTo>
                    <a:pt x="1077" y="306"/>
                  </a:lnTo>
                  <a:lnTo>
                    <a:pt x="1077" y="327"/>
                  </a:lnTo>
                  <a:lnTo>
                    <a:pt x="1050" y="327"/>
                  </a:lnTo>
                  <a:lnTo>
                    <a:pt x="942" y="415"/>
                  </a:lnTo>
                  <a:lnTo>
                    <a:pt x="913" y="478"/>
                  </a:lnTo>
                  <a:lnTo>
                    <a:pt x="900" y="490"/>
                  </a:lnTo>
                  <a:lnTo>
                    <a:pt x="913" y="491"/>
                  </a:lnTo>
                  <a:lnTo>
                    <a:pt x="940" y="467"/>
                  </a:lnTo>
                  <a:lnTo>
                    <a:pt x="954" y="447"/>
                  </a:lnTo>
                  <a:lnTo>
                    <a:pt x="968" y="424"/>
                  </a:lnTo>
                  <a:lnTo>
                    <a:pt x="942" y="415"/>
                  </a:lnTo>
                  <a:lnTo>
                    <a:pt x="754" y="411"/>
                  </a:lnTo>
                  <a:lnTo>
                    <a:pt x="622" y="473"/>
                  </a:lnTo>
                  <a:lnTo>
                    <a:pt x="609" y="496"/>
                  </a:lnTo>
                  <a:lnTo>
                    <a:pt x="609" y="506"/>
                  </a:lnTo>
                  <a:lnTo>
                    <a:pt x="622" y="507"/>
                  </a:lnTo>
                  <a:lnTo>
                    <a:pt x="703" y="498"/>
                  </a:lnTo>
                  <a:lnTo>
                    <a:pt x="730" y="433"/>
                  </a:lnTo>
                  <a:lnTo>
                    <a:pt x="756" y="365"/>
                  </a:lnTo>
                  <a:lnTo>
                    <a:pt x="768" y="301"/>
                  </a:lnTo>
                  <a:lnTo>
                    <a:pt x="768" y="323"/>
                  </a:lnTo>
                  <a:lnTo>
                    <a:pt x="744" y="388"/>
                  </a:lnTo>
                  <a:lnTo>
                    <a:pt x="850" y="366"/>
                  </a:lnTo>
                  <a:lnTo>
                    <a:pt x="931" y="304"/>
                  </a:lnTo>
                  <a:lnTo>
                    <a:pt x="931" y="284"/>
                  </a:lnTo>
                  <a:lnTo>
                    <a:pt x="916" y="274"/>
                  </a:lnTo>
                  <a:lnTo>
                    <a:pt x="783" y="335"/>
                  </a:lnTo>
                  <a:lnTo>
                    <a:pt x="704" y="443"/>
                  </a:lnTo>
                  <a:lnTo>
                    <a:pt x="689" y="442"/>
                  </a:lnTo>
                  <a:lnTo>
                    <a:pt x="704" y="443"/>
                  </a:lnTo>
                  <a:lnTo>
                    <a:pt x="781" y="443"/>
                  </a:lnTo>
                  <a:lnTo>
                    <a:pt x="914" y="436"/>
                  </a:lnTo>
                  <a:lnTo>
                    <a:pt x="942" y="415"/>
                  </a:lnTo>
                  <a:lnTo>
                    <a:pt x="955" y="392"/>
                  </a:lnTo>
                  <a:lnTo>
                    <a:pt x="955" y="381"/>
                  </a:lnTo>
                </a:path>
              </a:pathLst>
            </a:custGeom>
            <a:noFill/>
            <a:ln w="30163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9" name="Freeform 43"/>
            <p:cNvSpPr>
              <a:spLocks/>
            </p:cNvSpPr>
            <p:nvPr/>
          </p:nvSpPr>
          <p:spPr bwMode="auto">
            <a:xfrm>
              <a:off x="3890" y="3295"/>
              <a:ext cx="749" cy="441"/>
            </a:xfrm>
            <a:custGeom>
              <a:avLst/>
              <a:gdLst>
                <a:gd name="T0" fmla="*/ 1 w 1637"/>
                <a:gd name="T1" fmla="*/ 11 h 730"/>
                <a:gd name="T2" fmla="*/ 2 w 1637"/>
                <a:gd name="T3" fmla="*/ 8 h 730"/>
                <a:gd name="T4" fmla="*/ 2 w 1637"/>
                <a:gd name="T5" fmla="*/ 7 h 730"/>
                <a:gd name="T6" fmla="*/ 1 w 1637"/>
                <a:gd name="T7" fmla="*/ 8 h 730"/>
                <a:gd name="T8" fmla="*/ 3 w 1637"/>
                <a:gd name="T9" fmla="*/ 9 h 730"/>
                <a:gd name="T10" fmla="*/ 3 w 1637"/>
                <a:gd name="T11" fmla="*/ 11 h 730"/>
                <a:gd name="T12" fmla="*/ 2 w 1637"/>
                <a:gd name="T13" fmla="*/ 14 h 730"/>
                <a:gd name="T14" fmla="*/ 4 w 1637"/>
                <a:gd name="T15" fmla="*/ 11 h 730"/>
                <a:gd name="T16" fmla="*/ 4 w 1637"/>
                <a:gd name="T17" fmla="*/ 15 h 730"/>
                <a:gd name="T18" fmla="*/ 3 w 1637"/>
                <a:gd name="T19" fmla="*/ 20 h 730"/>
                <a:gd name="T20" fmla="*/ 4 w 1637"/>
                <a:gd name="T21" fmla="*/ 19 h 730"/>
                <a:gd name="T22" fmla="*/ 3 w 1637"/>
                <a:gd name="T23" fmla="*/ 22 h 730"/>
                <a:gd name="T24" fmla="*/ 4 w 1637"/>
                <a:gd name="T25" fmla="*/ 16 h 730"/>
                <a:gd name="T26" fmla="*/ 4 w 1637"/>
                <a:gd name="T27" fmla="*/ 22 h 730"/>
                <a:gd name="T28" fmla="*/ 3 w 1637"/>
                <a:gd name="T29" fmla="*/ 21 h 730"/>
                <a:gd name="T30" fmla="*/ 5 w 1637"/>
                <a:gd name="T31" fmla="*/ 23 h 730"/>
                <a:gd name="T32" fmla="*/ 5 w 1637"/>
                <a:gd name="T33" fmla="*/ 26 h 730"/>
                <a:gd name="T34" fmla="*/ 7 w 1637"/>
                <a:gd name="T35" fmla="*/ 25 h 730"/>
                <a:gd name="T36" fmla="*/ 6 w 1637"/>
                <a:gd name="T37" fmla="*/ 29 h 730"/>
                <a:gd name="T38" fmla="*/ 9 w 1637"/>
                <a:gd name="T39" fmla="*/ 23 h 730"/>
                <a:gd name="T40" fmla="*/ 8 w 1637"/>
                <a:gd name="T41" fmla="*/ 33 h 730"/>
                <a:gd name="T42" fmla="*/ 8 w 1637"/>
                <a:gd name="T43" fmla="*/ 26 h 730"/>
                <a:gd name="T44" fmla="*/ 9 w 1637"/>
                <a:gd name="T45" fmla="*/ 36 h 730"/>
                <a:gd name="T46" fmla="*/ 8 w 1637"/>
                <a:gd name="T47" fmla="*/ 23 h 730"/>
                <a:gd name="T48" fmla="*/ 11 w 1637"/>
                <a:gd name="T49" fmla="*/ 22 h 730"/>
                <a:gd name="T50" fmla="*/ 10 w 1637"/>
                <a:gd name="T51" fmla="*/ 14 h 730"/>
                <a:gd name="T52" fmla="*/ 12 w 1637"/>
                <a:gd name="T53" fmla="*/ 13 h 730"/>
                <a:gd name="T54" fmla="*/ 11 w 1637"/>
                <a:gd name="T55" fmla="*/ 20 h 730"/>
                <a:gd name="T56" fmla="*/ 10 w 1637"/>
                <a:gd name="T57" fmla="*/ 17 h 730"/>
                <a:gd name="T58" fmla="*/ 11 w 1637"/>
                <a:gd name="T59" fmla="*/ 24 h 730"/>
                <a:gd name="T60" fmla="*/ 9 w 1637"/>
                <a:gd name="T61" fmla="*/ 30 h 730"/>
                <a:gd name="T62" fmla="*/ 12 w 1637"/>
                <a:gd name="T63" fmla="*/ 26 h 730"/>
                <a:gd name="T64" fmla="*/ 12 w 1637"/>
                <a:gd name="T65" fmla="*/ 16 h 730"/>
                <a:gd name="T66" fmla="*/ 13 w 1637"/>
                <a:gd name="T67" fmla="*/ 13 h 730"/>
                <a:gd name="T68" fmla="*/ 14 w 1637"/>
                <a:gd name="T69" fmla="*/ 11 h 730"/>
                <a:gd name="T70" fmla="*/ 13 w 1637"/>
                <a:gd name="T71" fmla="*/ 9 h 730"/>
                <a:gd name="T72" fmla="*/ 15 w 1637"/>
                <a:gd name="T73" fmla="*/ 7 h 730"/>
                <a:gd name="T74" fmla="*/ 14 w 1637"/>
                <a:gd name="T75" fmla="*/ 8 h 730"/>
                <a:gd name="T76" fmla="*/ 15 w 1637"/>
                <a:gd name="T77" fmla="*/ 0 h 730"/>
                <a:gd name="T78" fmla="*/ 15 w 1637"/>
                <a:gd name="T79" fmla="*/ 10 h 730"/>
                <a:gd name="T80" fmla="*/ 15 w 1637"/>
                <a:gd name="T81" fmla="*/ 7 h 730"/>
                <a:gd name="T82" fmla="*/ 15 w 1637"/>
                <a:gd name="T83" fmla="*/ 15 h 730"/>
                <a:gd name="T84" fmla="*/ 15 w 1637"/>
                <a:gd name="T85" fmla="*/ 14 h 730"/>
                <a:gd name="T86" fmla="*/ 12 w 1637"/>
                <a:gd name="T87" fmla="*/ 16 h 730"/>
                <a:gd name="T88" fmla="*/ 11 w 1637"/>
                <a:gd name="T89" fmla="*/ 16 h 730"/>
                <a:gd name="T90" fmla="*/ 12 w 1637"/>
                <a:gd name="T91" fmla="*/ 21 h 730"/>
                <a:gd name="T92" fmla="*/ 11 w 1637"/>
                <a:gd name="T93" fmla="*/ 24 h 730"/>
                <a:gd name="T94" fmla="*/ 10 w 1637"/>
                <a:gd name="T95" fmla="*/ 28 h 730"/>
                <a:gd name="T96" fmla="*/ 9 w 1637"/>
                <a:gd name="T97" fmla="*/ 30 h 730"/>
                <a:gd name="T98" fmla="*/ 8 w 1637"/>
                <a:gd name="T99" fmla="*/ 34 h 730"/>
                <a:gd name="T100" fmla="*/ 7 w 1637"/>
                <a:gd name="T101" fmla="*/ 33 h 730"/>
                <a:gd name="T102" fmla="*/ 6 w 1637"/>
                <a:gd name="T103" fmla="*/ 30 h 730"/>
                <a:gd name="T104" fmla="*/ 6 w 1637"/>
                <a:gd name="T105" fmla="*/ 24 h 730"/>
                <a:gd name="T106" fmla="*/ 6 w 1637"/>
                <a:gd name="T107" fmla="*/ 22 h 730"/>
                <a:gd name="T108" fmla="*/ 7 w 1637"/>
                <a:gd name="T109" fmla="*/ 25 h 730"/>
                <a:gd name="T110" fmla="*/ 5 w 1637"/>
                <a:gd name="T111" fmla="*/ 21 h 730"/>
                <a:gd name="T112" fmla="*/ 5 w 1637"/>
                <a:gd name="T113" fmla="*/ 16 h 730"/>
                <a:gd name="T114" fmla="*/ 5 w 1637"/>
                <a:gd name="T115" fmla="*/ 16 h 730"/>
                <a:gd name="T116" fmla="*/ 5 w 1637"/>
                <a:gd name="T117" fmla="*/ 10 h 730"/>
                <a:gd name="T118" fmla="*/ 5 w 1637"/>
                <a:gd name="T119" fmla="*/ 10 h 730"/>
                <a:gd name="T120" fmla="*/ 5 w 1637"/>
                <a:gd name="T121" fmla="*/ 8 h 730"/>
                <a:gd name="T122" fmla="*/ 4 w 1637"/>
                <a:gd name="T123" fmla="*/ 8 h 73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637"/>
                <a:gd name="T187" fmla="*/ 0 h 730"/>
                <a:gd name="T188" fmla="*/ 1637 w 1637"/>
                <a:gd name="T189" fmla="*/ 730 h 73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637" h="730">
                  <a:moveTo>
                    <a:pt x="0" y="120"/>
                  </a:moveTo>
                  <a:lnTo>
                    <a:pt x="0" y="133"/>
                  </a:lnTo>
                  <a:lnTo>
                    <a:pt x="0" y="157"/>
                  </a:lnTo>
                  <a:lnTo>
                    <a:pt x="127" y="244"/>
                  </a:lnTo>
                  <a:lnTo>
                    <a:pt x="142" y="244"/>
                  </a:lnTo>
                  <a:lnTo>
                    <a:pt x="142" y="233"/>
                  </a:lnTo>
                  <a:lnTo>
                    <a:pt x="143" y="220"/>
                  </a:lnTo>
                  <a:lnTo>
                    <a:pt x="128" y="207"/>
                  </a:lnTo>
                  <a:lnTo>
                    <a:pt x="112" y="207"/>
                  </a:lnTo>
                  <a:lnTo>
                    <a:pt x="143" y="207"/>
                  </a:lnTo>
                  <a:lnTo>
                    <a:pt x="159" y="185"/>
                  </a:lnTo>
                  <a:lnTo>
                    <a:pt x="178" y="161"/>
                  </a:lnTo>
                  <a:lnTo>
                    <a:pt x="179" y="87"/>
                  </a:lnTo>
                  <a:lnTo>
                    <a:pt x="144" y="86"/>
                  </a:lnTo>
                  <a:lnTo>
                    <a:pt x="129" y="86"/>
                  </a:lnTo>
                  <a:lnTo>
                    <a:pt x="129" y="99"/>
                  </a:lnTo>
                  <a:lnTo>
                    <a:pt x="128" y="122"/>
                  </a:lnTo>
                  <a:lnTo>
                    <a:pt x="225" y="137"/>
                  </a:lnTo>
                  <a:lnTo>
                    <a:pt x="257" y="139"/>
                  </a:lnTo>
                  <a:lnTo>
                    <a:pt x="275" y="139"/>
                  </a:lnTo>
                  <a:lnTo>
                    <a:pt x="257" y="139"/>
                  </a:lnTo>
                  <a:lnTo>
                    <a:pt x="128" y="136"/>
                  </a:lnTo>
                  <a:lnTo>
                    <a:pt x="97" y="160"/>
                  </a:lnTo>
                  <a:lnTo>
                    <a:pt x="97" y="170"/>
                  </a:lnTo>
                  <a:lnTo>
                    <a:pt x="97" y="195"/>
                  </a:lnTo>
                  <a:lnTo>
                    <a:pt x="257" y="199"/>
                  </a:lnTo>
                  <a:lnTo>
                    <a:pt x="356" y="199"/>
                  </a:lnTo>
                  <a:lnTo>
                    <a:pt x="372" y="200"/>
                  </a:lnTo>
                  <a:lnTo>
                    <a:pt x="372" y="188"/>
                  </a:lnTo>
                  <a:lnTo>
                    <a:pt x="356" y="187"/>
                  </a:lnTo>
                  <a:lnTo>
                    <a:pt x="257" y="199"/>
                  </a:lnTo>
                  <a:lnTo>
                    <a:pt x="241" y="196"/>
                  </a:lnTo>
                  <a:lnTo>
                    <a:pt x="241" y="208"/>
                  </a:lnTo>
                  <a:lnTo>
                    <a:pt x="241" y="222"/>
                  </a:lnTo>
                  <a:lnTo>
                    <a:pt x="274" y="236"/>
                  </a:lnTo>
                  <a:lnTo>
                    <a:pt x="306" y="236"/>
                  </a:lnTo>
                  <a:lnTo>
                    <a:pt x="289" y="224"/>
                  </a:lnTo>
                  <a:lnTo>
                    <a:pt x="256" y="236"/>
                  </a:lnTo>
                  <a:lnTo>
                    <a:pt x="222" y="258"/>
                  </a:lnTo>
                  <a:lnTo>
                    <a:pt x="207" y="272"/>
                  </a:lnTo>
                  <a:lnTo>
                    <a:pt x="207" y="283"/>
                  </a:lnTo>
                  <a:lnTo>
                    <a:pt x="238" y="295"/>
                  </a:lnTo>
                  <a:lnTo>
                    <a:pt x="402" y="298"/>
                  </a:lnTo>
                  <a:lnTo>
                    <a:pt x="498" y="301"/>
                  </a:lnTo>
                  <a:lnTo>
                    <a:pt x="498" y="289"/>
                  </a:lnTo>
                  <a:lnTo>
                    <a:pt x="498" y="264"/>
                  </a:lnTo>
                  <a:lnTo>
                    <a:pt x="484" y="239"/>
                  </a:lnTo>
                  <a:lnTo>
                    <a:pt x="452" y="238"/>
                  </a:lnTo>
                  <a:lnTo>
                    <a:pt x="434" y="249"/>
                  </a:lnTo>
                  <a:lnTo>
                    <a:pt x="402" y="275"/>
                  </a:lnTo>
                  <a:lnTo>
                    <a:pt x="402" y="298"/>
                  </a:lnTo>
                  <a:lnTo>
                    <a:pt x="402" y="310"/>
                  </a:lnTo>
                  <a:lnTo>
                    <a:pt x="419" y="310"/>
                  </a:lnTo>
                  <a:lnTo>
                    <a:pt x="433" y="310"/>
                  </a:lnTo>
                  <a:lnTo>
                    <a:pt x="433" y="287"/>
                  </a:lnTo>
                  <a:lnTo>
                    <a:pt x="433" y="262"/>
                  </a:lnTo>
                  <a:lnTo>
                    <a:pt x="403" y="249"/>
                  </a:lnTo>
                  <a:lnTo>
                    <a:pt x="369" y="262"/>
                  </a:lnTo>
                  <a:lnTo>
                    <a:pt x="352" y="333"/>
                  </a:lnTo>
                  <a:lnTo>
                    <a:pt x="352" y="404"/>
                  </a:lnTo>
                  <a:lnTo>
                    <a:pt x="352" y="418"/>
                  </a:lnTo>
                  <a:lnTo>
                    <a:pt x="384" y="432"/>
                  </a:lnTo>
                  <a:lnTo>
                    <a:pt x="418" y="432"/>
                  </a:lnTo>
                  <a:lnTo>
                    <a:pt x="431" y="432"/>
                  </a:lnTo>
                  <a:lnTo>
                    <a:pt x="431" y="405"/>
                  </a:lnTo>
                  <a:lnTo>
                    <a:pt x="431" y="393"/>
                  </a:lnTo>
                  <a:lnTo>
                    <a:pt x="418" y="383"/>
                  </a:lnTo>
                  <a:lnTo>
                    <a:pt x="319" y="382"/>
                  </a:lnTo>
                  <a:lnTo>
                    <a:pt x="287" y="404"/>
                  </a:lnTo>
                  <a:lnTo>
                    <a:pt x="287" y="431"/>
                  </a:lnTo>
                  <a:lnTo>
                    <a:pt x="286" y="454"/>
                  </a:lnTo>
                  <a:lnTo>
                    <a:pt x="303" y="466"/>
                  </a:lnTo>
                  <a:lnTo>
                    <a:pt x="430" y="467"/>
                  </a:lnTo>
                  <a:lnTo>
                    <a:pt x="464" y="455"/>
                  </a:lnTo>
                  <a:lnTo>
                    <a:pt x="465" y="432"/>
                  </a:lnTo>
                  <a:lnTo>
                    <a:pt x="465" y="359"/>
                  </a:lnTo>
                  <a:lnTo>
                    <a:pt x="465" y="334"/>
                  </a:lnTo>
                  <a:lnTo>
                    <a:pt x="433" y="321"/>
                  </a:lnTo>
                  <a:lnTo>
                    <a:pt x="418" y="334"/>
                  </a:lnTo>
                  <a:lnTo>
                    <a:pt x="400" y="405"/>
                  </a:lnTo>
                  <a:lnTo>
                    <a:pt x="400" y="432"/>
                  </a:lnTo>
                  <a:lnTo>
                    <a:pt x="399" y="455"/>
                  </a:lnTo>
                  <a:lnTo>
                    <a:pt x="430" y="455"/>
                  </a:lnTo>
                  <a:lnTo>
                    <a:pt x="464" y="455"/>
                  </a:lnTo>
                  <a:lnTo>
                    <a:pt x="481" y="443"/>
                  </a:lnTo>
                  <a:lnTo>
                    <a:pt x="497" y="373"/>
                  </a:lnTo>
                  <a:lnTo>
                    <a:pt x="497" y="349"/>
                  </a:lnTo>
                  <a:lnTo>
                    <a:pt x="482" y="348"/>
                  </a:lnTo>
                  <a:lnTo>
                    <a:pt x="384" y="359"/>
                  </a:lnTo>
                  <a:lnTo>
                    <a:pt x="368" y="432"/>
                  </a:lnTo>
                  <a:lnTo>
                    <a:pt x="351" y="454"/>
                  </a:lnTo>
                  <a:lnTo>
                    <a:pt x="351" y="466"/>
                  </a:lnTo>
                  <a:lnTo>
                    <a:pt x="449" y="477"/>
                  </a:lnTo>
                  <a:lnTo>
                    <a:pt x="609" y="481"/>
                  </a:lnTo>
                  <a:lnTo>
                    <a:pt x="628" y="481"/>
                  </a:lnTo>
                  <a:lnTo>
                    <a:pt x="628" y="470"/>
                  </a:lnTo>
                  <a:lnTo>
                    <a:pt x="628" y="459"/>
                  </a:lnTo>
                  <a:lnTo>
                    <a:pt x="628" y="445"/>
                  </a:lnTo>
                  <a:lnTo>
                    <a:pt x="611" y="436"/>
                  </a:lnTo>
                  <a:lnTo>
                    <a:pt x="594" y="445"/>
                  </a:lnTo>
                  <a:lnTo>
                    <a:pt x="576" y="517"/>
                  </a:lnTo>
                  <a:lnTo>
                    <a:pt x="576" y="541"/>
                  </a:lnTo>
                  <a:lnTo>
                    <a:pt x="575" y="554"/>
                  </a:lnTo>
                  <a:lnTo>
                    <a:pt x="607" y="569"/>
                  </a:lnTo>
                  <a:lnTo>
                    <a:pt x="704" y="570"/>
                  </a:lnTo>
                  <a:lnTo>
                    <a:pt x="722" y="556"/>
                  </a:lnTo>
                  <a:lnTo>
                    <a:pt x="723" y="532"/>
                  </a:lnTo>
                  <a:lnTo>
                    <a:pt x="723" y="506"/>
                  </a:lnTo>
                  <a:lnTo>
                    <a:pt x="705" y="506"/>
                  </a:lnTo>
                  <a:lnTo>
                    <a:pt x="674" y="505"/>
                  </a:lnTo>
                  <a:lnTo>
                    <a:pt x="643" y="531"/>
                  </a:lnTo>
                  <a:lnTo>
                    <a:pt x="625" y="555"/>
                  </a:lnTo>
                  <a:lnTo>
                    <a:pt x="625" y="579"/>
                  </a:lnTo>
                  <a:lnTo>
                    <a:pt x="642" y="593"/>
                  </a:lnTo>
                  <a:lnTo>
                    <a:pt x="836" y="620"/>
                  </a:lnTo>
                  <a:lnTo>
                    <a:pt x="962" y="608"/>
                  </a:lnTo>
                  <a:lnTo>
                    <a:pt x="979" y="599"/>
                  </a:lnTo>
                  <a:lnTo>
                    <a:pt x="982" y="500"/>
                  </a:lnTo>
                  <a:lnTo>
                    <a:pt x="964" y="485"/>
                  </a:lnTo>
                  <a:lnTo>
                    <a:pt x="932" y="475"/>
                  </a:lnTo>
                  <a:lnTo>
                    <a:pt x="900" y="484"/>
                  </a:lnTo>
                  <a:lnTo>
                    <a:pt x="879" y="558"/>
                  </a:lnTo>
                  <a:lnTo>
                    <a:pt x="864" y="583"/>
                  </a:lnTo>
                  <a:lnTo>
                    <a:pt x="864" y="656"/>
                  </a:lnTo>
                  <a:lnTo>
                    <a:pt x="863" y="666"/>
                  </a:lnTo>
                  <a:lnTo>
                    <a:pt x="878" y="666"/>
                  </a:lnTo>
                  <a:lnTo>
                    <a:pt x="913" y="667"/>
                  </a:lnTo>
                  <a:lnTo>
                    <a:pt x="1011" y="658"/>
                  </a:lnTo>
                  <a:lnTo>
                    <a:pt x="1027" y="562"/>
                  </a:lnTo>
                  <a:lnTo>
                    <a:pt x="1029" y="538"/>
                  </a:lnTo>
                  <a:lnTo>
                    <a:pt x="996" y="524"/>
                  </a:lnTo>
                  <a:lnTo>
                    <a:pt x="866" y="534"/>
                  </a:lnTo>
                  <a:lnTo>
                    <a:pt x="836" y="607"/>
                  </a:lnTo>
                  <a:lnTo>
                    <a:pt x="818" y="680"/>
                  </a:lnTo>
                  <a:lnTo>
                    <a:pt x="818" y="693"/>
                  </a:lnTo>
                  <a:lnTo>
                    <a:pt x="835" y="717"/>
                  </a:lnTo>
                  <a:lnTo>
                    <a:pt x="849" y="729"/>
                  </a:lnTo>
                  <a:lnTo>
                    <a:pt x="945" y="730"/>
                  </a:lnTo>
                  <a:lnTo>
                    <a:pt x="978" y="719"/>
                  </a:lnTo>
                  <a:lnTo>
                    <a:pt x="1011" y="623"/>
                  </a:lnTo>
                  <a:lnTo>
                    <a:pt x="1013" y="548"/>
                  </a:lnTo>
                  <a:lnTo>
                    <a:pt x="1014" y="476"/>
                  </a:lnTo>
                  <a:lnTo>
                    <a:pt x="982" y="465"/>
                  </a:lnTo>
                  <a:lnTo>
                    <a:pt x="882" y="474"/>
                  </a:lnTo>
                  <a:lnTo>
                    <a:pt x="867" y="498"/>
                  </a:lnTo>
                  <a:lnTo>
                    <a:pt x="866" y="508"/>
                  </a:lnTo>
                  <a:lnTo>
                    <a:pt x="866" y="522"/>
                  </a:lnTo>
                  <a:lnTo>
                    <a:pt x="996" y="537"/>
                  </a:lnTo>
                  <a:lnTo>
                    <a:pt x="1125" y="512"/>
                  </a:lnTo>
                  <a:lnTo>
                    <a:pt x="1145" y="444"/>
                  </a:lnTo>
                  <a:lnTo>
                    <a:pt x="1160" y="345"/>
                  </a:lnTo>
                  <a:lnTo>
                    <a:pt x="1161" y="273"/>
                  </a:lnTo>
                  <a:lnTo>
                    <a:pt x="1130" y="261"/>
                  </a:lnTo>
                  <a:lnTo>
                    <a:pt x="1114" y="259"/>
                  </a:lnTo>
                  <a:lnTo>
                    <a:pt x="1112" y="272"/>
                  </a:lnTo>
                  <a:lnTo>
                    <a:pt x="1112" y="297"/>
                  </a:lnTo>
                  <a:lnTo>
                    <a:pt x="1112" y="309"/>
                  </a:lnTo>
                  <a:lnTo>
                    <a:pt x="1146" y="310"/>
                  </a:lnTo>
                  <a:lnTo>
                    <a:pt x="1179" y="310"/>
                  </a:lnTo>
                  <a:lnTo>
                    <a:pt x="1276" y="289"/>
                  </a:lnTo>
                  <a:lnTo>
                    <a:pt x="1292" y="263"/>
                  </a:lnTo>
                  <a:lnTo>
                    <a:pt x="1292" y="251"/>
                  </a:lnTo>
                  <a:lnTo>
                    <a:pt x="1261" y="263"/>
                  </a:lnTo>
                  <a:lnTo>
                    <a:pt x="1226" y="288"/>
                  </a:lnTo>
                  <a:lnTo>
                    <a:pt x="1225" y="359"/>
                  </a:lnTo>
                  <a:lnTo>
                    <a:pt x="1225" y="383"/>
                  </a:lnTo>
                  <a:lnTo>
                    <a:pt x="1225" y="393"/>
                  </a:lnTo>
                  <a:lnTo>
                    <a:pt x="1225" y="406"/>
                  </a:lnTo>
                  <a:lnTo>
                    <a:pt x="1258" y="395"/>
                  </a:lnTo>
                  <a:lnTo>
                    <a:pt x="1289" y="384"/>
                  </a:lnTo>
                  <a:lnTo>
                    <a:pt x="1291" y="312"/>
                  </a:lnTo>
                  <a:lnTo>
                    <a:pt x="1291" y="289"/>
                  </a:lnTo>
                  <a:lnTo>
                    <a:pt x="1161" y="273"/>
                  </a:lnTo>
                  <a:lnTo>
                    <a:pt x="1031" y="344"/>
                  </a:lnTo>
                  <a:lnTo>
                    <a:pt x="999" y="442"/>
                  </a:lnTo>
                  <a:lnTo>
                    <a:pt x="998" y="465"/>
                  </a:lnTo>
                  <a:lnTo>
                    <a:pt x="998" y="486"/>
                  </a:lnTo>
                  <a:lnTo>
                    <a:pt x="1030" y="487"/>
                  </a:lnTo>
                  <a:lnTo>
                    <a:pt x="1126" y="487"/>
                  </a:lnTo>
                  <a:lnTo>
                    <a:pt x="1158" y="478"/>
                  </a:lnTo>
                  <a:lnTo>
                    <a:pt x="1158" y="467"/>
                  </a:lnTo>
                  <a:lnTo>
                    <a:pt x="1177" y="453"/>
                  </a:lnTo>
                  <a:lnTo>
                    <a:pt x="1158" y="453"/>
                  </a:lnTo>
                  <a:lnTo>
                    <a:pt x="1030" y="477"/>
                  </a:lnTo>
                  <a:lnTo>
                    <a:pt x="995" y="599"/>
                  </a:lnTo>
                  <a:lnTo>
                    <a:pt x="995" y="609"/>
                  </a:lnTo>
                  <a:lnTo>
                    <a:pt x="1027" y="610"/>
                  </a:lnTo>
                  <a:lnTo>
                    <a:pt x="1124" y="586"/>
                  </a:lnTo>
                  <a:lnTo>
                    <a:pt x="1141" y="563"/>
                  </a:lnTo>
                  <a:lnTo>
                    <a:pt x="1157" y="550"/>
                  </a:lnTo>
                  <a:lnTo>
                    <a:pt x="1176" y="550"/>
                  </a:lnTo>
                  <a:lnTo>
                    <a:pt x="1272" y="529"/>
                  </a:lnTo>
                  <a:lnTo>
                    <a:pt x="1304" y="455"/>
                  </a:lnTo>
                  <a:lnTo>
                    <a:pt x="1338" y="384"/>
                  </a:lnTo>
                  <a:lnTo>
                    <a:pt x="1339" y="312"/>
                  </a:lnTo>
                  <a:lnTo>
                    <a:pt x="1339" y="289"/>
                  </a:lnTo>
                  <a:lnTo>
                    <a:pt x="1324" y="301"/>
                  </a:lnTo>
                  <a:lnTo>
                    <a:pt x="1324" y="324"/>
                  </a:lnTo>
                  <a:lnTo>
                    <a:pt x="1339" y="324"/>
                  </a:lnTo>
                  <a:lnTo>
                    <a:pt x="1374" y="325"/>
                  </a:lnTo>
                  <a:lnTo>
                    <a:pt x="1404" y="313"/>
                  </a:lnTo>
                  <a:lnTo>
                    <a:pt x="1420" y="290"/>
                  </a:lnTo>
                  <a:lnTo>
                    <a:pt x="1421" y="264"/>
                  </a:lnTo>
                  <a:lnTo>
                    <a:pt x="1421" y="252"/>
                  </a:lnTo>
                  <a:lnTo>
                    <a:pt x="1390" y="252"/>
                  </a:lnTo>
                  <a:lnTo>
                    <a:pt x="1376" y="264"/>
                  </a:lnTo>
                  <a:lnTo>
                    <a:pt x="1374" y="290"/>
                  </a:lnTo>
                  <a:lnTo>
                    <a:pt x="1389" y="302"/>
                  </a:lnTo>
                  <a:lnTo>
                    <a:pt x="1486" y="304"/>
                  </a:lnTo>
                  <a:lnTo>
                    <a:pt x="1520" y="228"/>
                  </a:lnTo>
                  <a:lnTo>
                    <a:pt x="1520" y="205"/>
                  </a:lnTo>
                  <a:lnTo>
                    <a:pt x="1520" y="181"/>
                  </a:lnTo>
                  <a:lnTo>
                    <a:pt x="1504" y="168"/>
                  </a:lnTo>
                  <a:lnTo>
                    <a:pt x="1473" y="157"/>
                  </a:lnTo>
                  <a:lnTo>
                    <a:pt x="1456" y="165"/>
                  </a:lnTo>
                  <a:lnTo>
                    <a:pt x="1456" y="189"/>
                  </a:lnTo>
                  <a:lnTo>
                    <a:pt x="1456" y="203"/>
                  </a:lnTo>
                  <a:lnTo>
                    <a:pt x="1456" y="215"/>
                  </a:lnTo>
                  <a:lnTo>
                    <a:pt x="1554" y="228"/>
                  </a:lnTo>
                  <a:lnTo>
                    <a:pt x="1570" y="230"/>
                  </a:lnTo>
                  <a:lnTo>
                    <a:pt x="1586" y="207"/>
                  </a:lnTo>
                  <a:lnTo>
                    <a:pt x="1586" y="133"/>
                  </a:lnTo>
                  <a:lnTo>
                    <a:pt x="1571" y="61"/>
                  </a:lnTo>
                  <a:lnTo>
                    <a:pt x="1555" y="47"/>
                  </a:lnTo>
                  <a:lnTo>
                    <a:pt x="1539" y="60"/>
                  </a:lnTo>
                  <a:lnTo>
                    <a:pt x="1520" y="132"/>
                  </a:lnTo>
                  <a:lnTo>
                    <a:pt x="1520" y="144"/>
                  </a:lnTo>
                  <a:lnTo>
                    <a:pt x="1520" y="168"/>
                  </a:lnTo>
                  <a:lnTo>
                    <a:pt x="1554" y="181"/>
                  </a:lnTo>
                  <a:lnTo>
                    <a:pt x="1570" y="183"/>
                  </a:lnTo>
                  <a:lnTo>
                    <a:pt x="1602" y="169"/>
                  </a:lnTo>
                  <a:lnTo>
                    <a:pt x="1618" y="145"/>
                  </a:lnTo>
                  <a:lnTo>
                    <a:pt x="1635" y="71"/>
                  </a:lnTo>
                  <a:lnTo>
                    <a:pt x="1637" y="0"/>
                  </a:lnTo>
                  <a:lnTo>
                    <a:pt x="1621" y="0"/>
                  </a:lnTo>
                  <a:lnTo>
                    <a:pt x="1589" y="11"/>
                  </a:lnTo>
                  <a:lnTo>
                    <a:pt x="1571" y="85"/>
                  </a:lnTo>
                  <a:lnTo>
                    <a:pt x="1570" y="159"/>
                  </a:lnTo>
                  <a:lnTo>
                    <a:pt x="1570" y="183"/>
                  </a:lnTo>
                  <a:lnTo>
                    <a:pt x="1570" y="193"/>
                  </a:lnTo>
                  <a:lnTo>
                    <a:pt x="1586" y="193"/>
                  </a:lnTo>
                  <a:lnTo>
                    <a:pt x="1602" y="193"/>
                  </a:lnTo>
                  <a:lnTo>
                    <a:pt x="1602" y="169"/>
                  </a:lnTo>
                  <a:lnTo>
                    <a:pt x="1618" y="159"/>
                  </a:lnTo>
                  <a:lnTo>
                    <a:pt x="1618" y="145"/>
                  </a:lnTo>
                  <a:lnTo>
                    <a:pt x="1586" y="145"/>
                  </a:lnTo>
                  <a:lnTo>
                    <a:pt x="1554" y="217"/>
                  </a:lnTo>
                  <a:lnTo>
                    <a:pt x="1551" y="293"/>
                  </a:lnTo>
                  <a:lnTo>
                    <a:pt x="1551" y="304"/>
                  </a:lnTo>
                  <a:lnTo>
                    <a:pt x="1551" y="316"/>
                  </a:lnTo>
                  <a:lnTo>
                    <a:pt x="1567" y="317"/>
                  </a:lnTo>
                  <a:lnTo>
                    <a:pt x="1583" y="317"/>
                  </a:lnTo>
                  <a:lnTo>
                    <a:pt x="1583" y="305"/>
                  </a:lnTo>
                  <a:lnTo>
                    <a:pt x="1599" y="280"/>
                  </a:lnTo>
                  <a:lnTo>
                    <a:pt x="1601" y="267"/>
                  </a:lnTo>
                  <a:lnTo>
                    <a:pt x="1583" y="294"/>
                  </a:lnTo>
                  <a:lnTo>
                    <a:pt x="1583" y="305"/>
                  </a:lnTo>
                  <a:lnTo>
                    <a:pt x="1599" y="305"/>
                  </a:lnTo>
                  <a:lnTo>
                    <a:pt x="1616" y="294"/>
                  </a:lnTo>
                  <a:lnTo>
                    <a:pt x="1616" y="280"/>
                  </a:lnTo>
                  <a:lnTo>
                    <a:pt x="1617" y="267"/>
                  </a:lnTo>
                  <a:lnTo>
                    <a:pt x="1487" y="255"/>
                  </a:lnTo>
                  <a:lnTo>
                    <a:pt x="1390" y="264"/>
                  </a:lnTo>
                  <a:lnTo>
                    <a:pt x="1357" y="336"/>
                  </a:lnTo>
                  <a:lnTo>
                    <a:pt x="1356" y="361"/>
                  </a:lnTo>
                  <a:lnTo>
                    <a:pt x="1373" y="361"/>
                  </a:lnTo>
                  <a:lnTo>
                    <a:pt x="1373" y="349"/>
                  </a:lnTo>
                  <a:lnTo>
                    <a:pt x="1374" y="336"/>
                  </a:lnTo>
                  <a:lnTo>
                    <a:pt x="1357" y="325"/>
                  </a:lnTo>
                  <a:lnTo>
                    <a:pt x="1260" y="335"/>
                  </a:lnTo>
                  <a:lnTo>
                    <a:pt x="1160" y="430"/>
                  </a:lnTo>
                  <a:lnTo>
                    <a:pt x="1144" y="453"/>
                  </a:lnTo>
                  <a:lnTo>
                    <a:pt x="1240" y="455"/>
                  </a:lnTo>
                  <a:lnTo>
                    <a:pt x="1336" y="446"/>
                  </a:lnTo>
                  <a:lnTo>
                    <a:pt x="1356" y="434"/>
                  </a:lnTo>
                  <a:lnTo>
                    <a:pt x="1338" y="432"/>
                  </a:lnTo>
                  <a:lnTo>
                    <a:pt x="1322" y="455"/>
                  </a:lnTo>
                  <a:lnTo>
                    <a:pt x="1322" y="481"/>
                  </a:lnTo>
                  <a:lnTo>
                    <a:pt x="1304" y="491"/>
                  </a:lnTo>
                  <a:lnTo>
                    <a:pt x="1288" y="491"/>
                  </a:lnTo>
                  <a:lnTo>
                    <a:pt x="1273" y="491"/>
                  </a:lnTo>
                  <a:lnTo>
                    <a:pt x="1257" y="491"/>
                  </a:lnTo>
                  <a:lnTo>
                    <a:pt x="1224" y="490"/>
                  </a:lnTo>
                  <a:lnTo>
                    <a:pt x="1192" y="513"/>
                  </a:lnTo>
                  <a:lnTo>
                    <a:pt x="1175" y="587"/>
                  </a:lnTo>
                  <a:lnTo>
                    <a:pt x="1175" y="601"/>
                  </a:lnTo>
                  <a:lnTo>
                    <a:pt x="1175" y="587"/>
                  </a:lnTo>
                  <a:lnTo>
                    <a:pt x="1044" y="576"/>
                  </a:lnTo>
                  <a:lnTo>
                    <a:pt x="851" y="596"/>
                  </a:lnTo>
                  <a:lnTo>
                    <a:pt x="836" y="620"/>
                  </a:lnTo>
                  <a:lnTo>
                    <a:pt x="836" y="632"/>
                  </a:lnTo>
                  <a:lnTo>
                    <a:pt x="930" y="646"/>
                  </a:lnTo>
                  <a:lnTo>
                    <a:pt x="962" y="633"/>
                  </a:lnTo>
                  <a:lnTo>
                    <a:pt x="962" y="622"/>
                  </a:lnTo>
                  <a:lnTo>
                    <a:pt x="962" y="608"/>
                  </a:lnTo>
                  <a:lnTo>
                    <a:pt x="930" y="597"/>
                  </a:lnTo>
                  <a:lnTo>
                    <a:pt x="898" y="596"/>
                  </a:lnTo>
                  <a:lnTo>
                    <a:pt x="863" y="666"/>
                  </a:lnTo>
                  <a:lnTo>
                    <a:pt x="863" y="693"/>
                  </a:lnTo>
                  <a:lnTo>
                    <a:pt x="878" y="693"/>
                  </a:lnTo>
                  <a:lnTo>
                    <a:pt x="878" y="680"/>
                  </a:lnTo>
                  <a:lnTo>
                    <a:pt x="878" y="666"/>
                  </a:lnTo>
                  <a:lnTo>
                    <a:pt x="864" y="644"/>
                  </a:lnTo>
                  <a:lnTo>
                    <a:pt x="770" y="643"/>
                  </a:lnTo>
                  <a:lnTo>
                    <a:pt x="737" y="655"/>
                  </a:lnTo>
                  <a:lnTo>
                    <a:pt x="736" y="665"/>
                  </a:lnTo>
                  <a:lnTo>
                    <a:pt x="737" y="655"/>
                  </a:lnTo>
                  <a:lnTo>
                    <a:pt x="737" y="631"/>
                  </a:lnTo>
                  <a:lnTo>
                    <a:pt x="704" y="604"/>
                  </a:lnTo>
                  <a:lnTo>
                    <a:pt x="689" y="593"/>
                  </a:lnTo>
                  <a:lnTo>
                    <a:pt x="673" y="593"/>
                  </a:lnTo>
                  <a:lnTo>
                    <a:pt x="673" y="617"/>
                  </a:lnTo>
                  <a:lnTo>
                    <a:pt x="673" y="628"/>
                  </a:lnTo>
                  <a:lnTo>
                    <a:pt x="704" y="618"/>
                  </a:lnTo>
                  <a:lnTo>
                    <a:pt x="704" y="594"/>
                  </a:lnTo>
                  <a:lnTo>
                    <a:pt x="705" y="520"/>
                  </a:lnTo>
                  <a:lnTo>
                    <a:pt x="705" y="506"/>
                  </a:lnTo>
                  <a:lnTo>
                    <a:pt x="691" y="495"/>
                  </a:lnTo>
                  <a:lnTo>
                    <a:pt x="690" y="518"/>
                  </a:lnTo>
                  <a:lnTo>
                    <a:pt x="690" y="531"/>
                  </a:lnTo>
                  <a:lnTo>
                    <a:pt x="690" y="518"/>
                  </a:lnTo>
                  <a:lnTo>
                    <a:pt x="706" y="495"/>
                  </a:lnTo>
                  <a:lnTo>
                    <a:pt x="691" y="471"/>
                  </a:lnTo>
                  <a:lnTo>
                    <a:pt x="675" y="459"/>
                  </a:lnTo>
                  <a:lnTo>
                    <a:pt x="577" y="458"/>
                  </a:lnTo>
                  <a:lnTo>
                    <a:pt x="561" y="479"/>
                  </a:lnTo>
                  <a:lnTo>
                    <a:pt x="560" y="503"/>
                  </a:lnTo>
                  <a:lnTo>
                    <a:pt x="560" y="517"/>
                  </a:lnTo>
                  <a:lnTo>
                    <a:pt x="658" y="518"/>
                  </a:lnTo>
                  <a:lnTo>
                    <a:pt x="754" y="521"/>
                  </a:lnTo>
                  <a:lnTo>
                    <a:pt x="773" y="497"/>
                  </a:lnTo>
                  <a:lnTo>
                    <a:pt x="774" y="424"/>
                  </a:lnTo>
                  <a:lnTo>
                    <a:pt x="756" y="352"/>
                  </a:lnTo>
                  <a:lnTo>
                    <a:pt x="629" y="350"/>
                  </a:lnTo>
                  <a:lnTo>
                    <a:pt x="530" y="361"/>
                  </a:lnTo>
                  <a:lnTo>
                    <a:pt x="497" y="435"/>
                  </a:lnTo>
                  <a:lnTo>
                    <a:pt x="496" y="444"/>
                  </a:lnTo>
                  <a:lnTo>
                    <a:pt x="496" y="458"/>
                  </a:lnTo>
                  <a:lnTo>
                    <a:pt x="529" y="458"/>
                  </a:lnTo>
                  <a:lnTo>
                    <a:pt x="561" y="444"/>
                  </a:lnTo>
                  <a:lnTo>
                    <a:pt x="578" y="435"/>
                  </a:lnTo>
                  <a:lnTo>
                    <a:pt x="578" y="336"/>
                  </a:lnTo>
                  <a:lnTo>
                    <a:pt x="580" y="312"/>
                  </a:lnTo>
                  <a:lnTo>
                    <a:pt x="547" y="301"/>
                  </a:lnTo>
                  <a:lnTo>
                    <a:pt x="514" y="301"/>
                  </a:lnTo>
                  <a:lnTo>
                    <a:pt x="498" y="312"/>
                  </a:lnTo>
                  <a:lnTo>
                    <a:pt x="498" y="324"/>
                  </a:lnTo>
                  <a:lnTo>
                    <a:pt x="497" y="336"/>
                  </a:lnTo>
                  <a:lnTo>
                    <a:pt x="513" y="336"/>
                  </a:lnTo>
                  <a:lnTo>
                    <a:pt x="531" y="324"/>
                  </a:lnTo>
                  <a:lnTo>
                    <a:pt x="549" y="251"/>
                  </a:lnTo>
                  <a:lnTo>
                    <a:pt x="532" y="227"/>
                  </a:lnTo>
                  <a:lnTo>
                    <a:pt x="500" y="202"/>
                  </a:lnTo>
                  <a:lnTo>
                    <a:pt x="468" y="200"/>
                  </a:lnTo>
                  <a:lnTo>
                    <a:pt x="453" y="200"/>
                  </a:lnTo>
                  <a:lnTo>
                    <a:pt x="452" y="225"/>
                  </a:lnTo>
                  <a:lnTo>
                    <a:pt x="452" y="238"/>
                  </a:lnTo>
                  <a:lnTo>
                    <a:pt x="467" y="238"/>
                  </a:lnTo>
                  <a:lnTo>
                    <a:pt x="484" y="239"/>
                  </a:lnTo>
                  <a:lnTo>
                    <a:pt x="485" y="212"/>
                  </a:lnTo>
                  <a:lnTo>
                    <a:pt x="485" y="141"/>
                  </a:lnTo>
                  <a:lnTo>
                    <a:pt x="468" y="140"/>
                  </a:lnTo>
                  <a:lnTo>
                    <a:pt x="453" y="140"/>
                  </a:lnTo>
                  <a:lnTo>
                    <a:pt x="453" y="150"/>
                  </a:lnTo>
                  <a:lnTo>
                    <a:pt x="453" y="175"/>
                  </a:lnTo>
                  <a:lnTo>
                    <a:pt x="468" y="175"/>
                  </a:lnTo>
                  <a:lnTo>
                    <a:pt x="468" y="164"/>
                  </a:lnTo>
                  <a:lnTo>
                    <a:pt x="468" y="140"/>
                  </a:lnTo>
                  <a:lnTo>
                    <a:pt x="435" y="140"/>
                  </a:lnTo>
                  <a:lnTo>
                    <a:pt x="404" y="140"/>
                  </a:lnTo>
                  <a:lnTo>
                    <a:pt x="388" y="150"/>
                  </a:lnTo>
                  <a:lnTo>
                    <a:pt x="388" y="164"/>
                  </a:lnTo>
                  <a:lnTo>
                    <a:pt x="404" y="175"/>
                  </a:lnTo>
                </a:path>
              </a:pathLst>
            </a:custGeom>
            <a:noFill/>
            <a:ln w="60325">
              <a:solidFill>
                <a:srgbClr val="C96F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0" name="Freeform 44"/>
            <p:cNvSpPr>
              <a:spLocks/>
            </p:cNvSpPr>
            <p:nvPr/>
          </p:nvSpPr>
          <p:spPr bwMode="auto">
            <a:xfrm rot="134399">
              <a:off x="3899" y="3309"/>
              <a:ext cx="789" cy="398"/>
            </a:xfrm>
            <a:custGeom>
              <a:avLst/>
              <a:gdLst>
                <a:gd name="T0" fmla="*/ 1 w 1570"/>
                <a:gd name="T1" fmla="*/ 2 h 701"/>
                <a:gd name="T2" fmla="*/ 2 w 1570"/>
                <a:gd name="T3" fmla="*/ 3 h 701"/>
                <a:gd name="T4" fmla="*/ 0 w 1570"/>
                <a:gd name="T5" fmla="*/ 3 h 701"/>
                <a:gd name="T6" fmla="*/ 3 w 1570"/>
                <a:gd name="T7" fmla="*/ 5 h 701"/>
                <a:gd name="T8" fmla="*/ 3 w 1570"/>
                <a:gd name="T9" fmla="*/ 1 h 701"/>
                <a:gd name="T10" fmla="*/ 2 w 1570"/>
                <a:gd name="T11" fmla="*/ 3 h 701"/>
                <a:gd name="T12" fmla="*/ 6 w 1570"/>
                <a:gd name="T13" fmla="*/ 3 h 701"/>
                <a:gd name="T14" fmla="*/ 3 w 1570"/>
                <a:gd name="T15" fmla="*/ 4 h 701"/>
                <a:gd name="T16" fmla="*/ 5 w 1570"/>
                <a:gd name="T17" fmla="*/ 10 h 701"/>
                <a:gd name="T18" fmla="*/ 9 w 1570"/>
                <a:gd name="T19" fmla="*/ 9 h 701"/>
                <a:gd name="T20" fmla="*/ 5 w 1570"/>
                <a:gd name="T21" fmla="*/ 10 h 701"/>
                <a:gd name="T22" fmla="*/ 7 w 1570"/>
                <a:gd name="T23" fmla="*/ 11 h 701"/>
                <a:gd name="T24" fmla="*/ 8 w 1570"/>
                <a:gd name="T25" fmla="*/ 10 h 701"/>
                <a:gd name="T26" fmla="*/ 7 w 1570"/>
                <a:gd name="T27" fmla="*/ 11 h 701"/>
                <a:gd name="T28" fmla="*/ 8 w 1570"/>
                <a:gd name="T29" fmla="*/ 11 h 701"/>
                <a:gd name="T30" fmla="*/ 6 w 1570"/>
                <a:gd name="T31" fmla="*/ 13 h 701"/>
                <a:gd name="T32" fmla="*/ 6 w 1570"/>
                <a:gd name="T33" fmla="*/ 13 h 701"/>
                <a:gd name="T34" fmla="*/ 4 w 1570"/>
                <a:gd name="T35" fmla="*/ 17 h 701"/>
                <a:gd name="T36" fmla="*/ 8 w 1570"/>
                <a:gd name="T37" fmla="*/ 18 h 701"/>
                <a:gd name="T38" fmla="*/ 8 w 1570"/>
                <a:gd name="T39" fmla="*/ 18 h 701"/>
                <a:gd name="T40" fmla="*/ 8 w 1570"/>
                <a:gd name="T41" fmla="*/ 17 h 701"/>
                <a:gd name="T42" fmla="*/ 7 w 1570"/>
                <a:gd name="T43" fmla="*/ 18 h 701"/>
                <a:gd name="T44" fmla="*/ 9 w 1570"/>
                <a:gd name="T45" fmla="*/ 20 h 701"/>
                <a:gd name="T46" fmla="*/ 11 w 1570"/>
                <a:gd name="T47" fmla="*/ 18 h 701"/>
                <a:gd name="T48" fmla="*/ 10 w 1570"/>
                <a:gd name="T49" fmla="*/ 23 h 701"/>
                <a:gd name="T50" fmla="*/ 14 w 1570"/>
                <a:gd name="T51" fmla="*/ 23 h 701"/>
                <a:gd name="T52" fmla="*/ 13 w 1570"/>
                <a:gd name="T53" fmla="*/ 22 h 701"/>
                <a:gd name="T54" fmla="*/ 13 w 1570"/>
                <a:gd name="T55" fmla="*/ 23 h 701"/>
                <a:gd name="T56" fmla="*/ 14 w 1570"/>
                <a:gd name="T57" fmla="*/ 16 h 701"/>
                <a:gd name="T58" fmla="*/ 10 w 1570"/>
                <a:gd name="T59" fmla="*/ 17 h 701"/>
                <a:gd name="T60" fmla="*/ 15 w 1570"/>
                <a:gd name="T61" fmla="*/ 16 h 701"/>
                <a:gd name="T62" fmla="*/ 14 w 1570"/>
                <a:gd name="T63" fmla="*/ 14 h 701"/>
                <a:gd name="T64" fmla="*/ 17 w 1570"/>
                <a:gd name="T65" fmla="*/ 7 h 701"/>
                <a:gd name="T66" fmla="*/ 15 w 1570"/>
                <a:gd name="T67" fmla="*/ 10 h 701"/>
                <a:gd name="T68" fmla="*/ 19 w 1570"/>
                <a:gd name="T69" fmla="*/ 6 h 701"/>
                <a:gd name="T70" fmla="*/ 17 w 1570"/>
                <a:gd name="T71" fmla="*/ 6 h 701"/>
                <a:gd name="T72" fmla="*/ 19 w 1570"/>
                <a:gd name="T73" fmla="*/ 3 h 701"/>
                <a:gd name="T74" fmla="*/ 19 w 1570"/>
                <a:gd name="T75" fmla="*/ 6 h 701"/>
                <a:gd name="T76" fmla="*/ 23 w 1570"/>
                <a:gd name="T77" fmla="*/ 3 h 701"/>
                <a:gd name="T78" fmla="*/ 21 w 1570"/>
                <a:gd name="T79" fmla="*/ 1 h 701"/>
                <a:gd name="T80" fmla="*/ 21 w 1570"/>
                <a:gd name="T81" fmla="*/ 3 h 701"/>
                <a:gd name="T82" fmla="*/ 26 w 1570"/>
                <a:gd name="T83" fmla="*/ 1 h 701"/>
                <a:gd name="T84" fmla="*/ 20 w 1570"/>
                <a:gd name="T85" fmla="*/ 6 h 701"/>
                <a:gd name="T86" fmla="*/ 21 w 1570"/>
                <a:gd name="T87" fmla="*/ 6 h 701"/>
                <a:gd name="T88" fmla="*/ 18 w 1570"/>
                <a:gd name="T89" fmla="*/ 10 h 701"/>
                <a:gd name="T90" fmla="*/ 20 w 1570"/>
                <a:gd name="T91" fmla="*/ 7 h 701"/>
                <a:gd name="T92" fmla="*/ 22 w 1570"/>
                <a:gd name="T93" fmla="*/ 5 h 701"/>
                <a:gd name="T94" fmla="*/ 21 w 1570"/>
                <a:gd name="T95" fmla="*/ 7 h 701"/>
                <a:gd name="T96" fmla="*/ 22 w 1570"/>
                <a:gd name="T97" fmla="*/ 6 h 701"/>
                <a:gd name="T98" fmla="*/ 24 w 1570"/>
                <a:gd name="T99" fmla="*/ 8 h 701"/>
                <a:gd name="T100" fmla="*/ 22 w 1570"/>
                <a:gd name="T101" fmla="*/ 5 h 701"/>
                <a:gd name="T102" fmla="*/ 21 w 1570"/>
                <a:gd name="T103" fmla="*/ 7 h 701"/>
                <a:gd name="T104" fmla="*/ 17 w 1570"/>
                <a:gd name="T105" fmla="*/ 5 h 70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570"/>
                <a:gd name="T160" fmla="*/ 0 h 701"/>
                <a:gd name="T161" fmla="*/ 1570 w 1570"/>
                <a:gd name="T162" fmla="*/ 701 h 70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570" h="701">
                  <a:moveTo>
                    <a:pt x="77" y="71"/>
                  </a:moveTo>
                  <a:lnTo>
                    <a:pt x="61" y="71"/>
                  </a:lnTo>
                  <a:lnTo>
                    <a:pt x="47" y="71"/>
                  </a:lnTo>
                  <a:lnTo>
                    <a:pt x="31" y="71"/>
                  </a:lnTo>
                  <a:lnTo>
                    <a:pt x="61" y="117"/>
                  </a:lnTo>
                  <a:lnTo>
                    <a:pt x="92" y="117"/>
                  </a:lnTo>
                  <a:lnTo>
                    <a:pt x="107" y="117"/>
                  </a:lnTo>
                  <a:lnTo>
                    <a:pt x="107" y="106"/>
                  </a:lnTo>
                  <a:lnTo>
                    <a:pt x="107" y="94"/>
                  </a:lnTo>
                  <a:lnTo>
                    <a:pt x="107" y="84"/>
                  </a:lnTo>
                  <a:lnTo>
                    <a:pt x="15" y="84"/>
                  </a:lnTo>
                  <a:lnTo>
                    <a:pt x="0" y="82"/>
                  </a:lnTo>
                  <a:lnTo>
                    <a:pt x="0" y="105"/>
                  </a:lnTo>
                  <a:lnTo>
                    <a:pt x="15" y="128"/>
                  </a:lnTo>
                  <a:lnTo>
                    <a:pt x="107" y="141"/>
                  </a:lnTo>
                  <a:lnTo>
                    <a:pt x="139" y="143"/>
                  </a:lnTo>
                  <a:lnTo>
                    <a:pt x="153" y="130"/>
                  </a:lnTo>
                  <a:lnTo>
                    <a:pt x="169" y="63"/>
                  </a:lnTo>
                  <a:lnTo>
                    <a:pt x="169" y="50"/>
                  </a:lnTo>
                  <a:lnTo>
                    <a:pt x="153" y="40"/>
                  </a:lnTo>
                  <a:lnTo>
                    <a:pt x="123" y="50"/>
                  </a:lnTo>
                  <a:lnTo>
                    <a:pt x="107" y="61"/>
                  </a:lnTo>
                  <a:lnTo>
                    <a:pt x="107" y="84"/>
                  </a:lnTo>
                  <a:lnTo>
                    <a:pt x="107" y="106"/>
                  </a:lnTo>
                  <a:lnTo>
                    <a:pt x="139" y="119"/>
                  </a:lnTo>
                  <a:lnTo>
                    <a:pt x="230" y="120"/>
                  </a:lnTo>
                  <a:lnTo>
                    <a:pt x="322" y="120"/>
                  </a:lnTo>
                  <a:lnTo>
                    <a:pt x="352" y="98"/>
                  </a:lnTo>
                  <a:lnTo>
                    <a:pt x="352" y="75"/>
                  </a:lnTo>
                  <a:lnTo>
                    <a:pt x="336" y="51"/>
                  </a:lnTo>
                  <a:lnTo>
                    <a:pt x="214" y="50"/>
                  </a:lnTo>
                  <a:lnTo>
                    <a:pt x="183" y="119"/>
                  </a:lnTo>
                  <a:lnTo>
                    <a:pt x="167" y="188"/>
                  </a:lnTo>
                  <a:lnTo>
                    <a:pt x="166" y="258"/>
                  </a:lnTo>
                  <a:lnTo>
                    <a:pt x="166" y="279"/>
                  </a:lnTo>
                  <a:lnTo>
                    <a:pt x="256" y="305"/>
                  </a:lnTo>
                  <a:lnTo>
                    <a:pt x="378" y="317"/>
                  </a:lnTo>
                  <a:lnTo>
                    <a:pt x="501" y="318"/>
                  </a:lnTo>
                  <a:lnTo>
                    <a:pt x="516" y="297"/>
                  </a:lnTo>
                  <a:lnTo>
                    <a:pt x="516" y="273"/>
                  </a:lnTo>
                  <a:lnTo>
                    <a:pt x="486" y="262"/>
                  </a:lnTo>
                  <a:lnTo>
                    <a:pt x="333" y="246"/>
                  </a:lnTo>
                  <a:lnTo>
                    <a:pt x="302" y="269"/>
                  </a:lnTo>
                  <a:lnTo>
                    <a:pt x="287" y="281"/>
                  </a:lnTo>
                  <a:lnTo>
                    <a:pt x="287" y="305"/>
                  </a:lnTo>
                  <a:lnTo>
                    <a:pt x="287" y="315"/>
                  </a:lnTo>
                  <a:lnTo>
                    <a:pt x="318" y="325"/>
                  </a:lnTo>
                  <a:lnTo>
                    <a:pt x="409" y="339"/>
                  </a:lnTo>
                  <a:lnTo>
                    <a:pt x="501" y="329"/>
                  </a:lnTo>
                  <a:lnTo>
                    <a:pt x="516" y="318"/>
                  </a:lnTo>
                  <a:lnTo>
                    <a:pt x="516" y="308"/>
                  </a:lnTo>
                  <a:lnTo>
                    <a:pt x="501" y="297"/>
                  </a:lnTo>
                  <a:lnTo>
                    <a:pt x="470" y="297"/>
                  </a:lnTo>
                  <a:lnTo>
                    <a:pt x="456" y="308"/>
                  </a:lnTo>
                  <a:lnTo>
                    <a:pt x="439" y="328"/>
                  </a:lnTo>
                  <a:lnTo>
                    <a:pt x="439" y="349"/>
                  </a:lnTo>
                  <a:lnTo>
                    <a:pt x="439" y="363"/>
                  </a:lnTo>
                  <a:lnTo>
                    <a:pt x="470" y="364"/>
                  </a:lnTo>
                  <a:lnTo>
                    <a:pt x="486" y="351"/>
                  </a:lnTo>
                  <a:lnTo>
                    <a:pt x="470" y="340"/>
                  </a:lnTo>
                  <a:lnTo>
                    <a:pt x="378" y="328"/>
                  </a:lnTo>
                  <a:lnTo>
                    <a:pt x="363" y="349"/>
                  </a:lnTo>
                  <a:lnTo>
                    <a:pt x="347" y="371"/>
                  </a:lnTo>
                  <a:lnTo>
                    <a:pt x="347" y="395"/>
                  </a:lnTo>
                  <a:lnTo>
                    <a:pt x="347" y="407"/>
                  </a:lnTo>
                  <a:lnTo>
                    <a:pt x="362" y="408"/>
                  </a:lnTo>
                  <a:lnTo>
                    <a:pt x="377" y="408"/>
                  </a:lnTo>
                  <a:lnTo>
                    <a:pt x="377" y="396"/>
                  </a:lnTo>
                  <a:lnTo>
                    <a:pt x="377" y="386"/>
                  </a:lnTo>
                  <a:lnTo>
                    <a:pt x="255" y="384"/>
                  </a:lnTo>
                  <a:lnTo>
                    <a:pt x="223" y="473"/>
                  </a:lnTo>
                  <a:lnTo>
                    <a:pt x="223" y="496"/>
                  </a:lnTo>
                  <a:lnTo>
                    <a:pt x="223" y="509"/>
                  </a:lnTo>
                  <a:lnTo>
                    <a:pt x="315" y="532"/>
                  </a:lnTo>
                  <a:lnTo>
                    <a:pt x="436" y="534"/>
                  </a:lnTo>
                  <a:lnTo>
                    <a:pt x="453" y="535"/>
                  </a:lnTo>
                  <a:lnTo>
                    <a:pt x="467" y="524"/>
                  </a:lnTo>
                  <a:lnTo>
                    <a:pt x="467" y="513"/>
                  </a:lnTo>
                  <a:lnTo>
                    <a:pt x="483" y="501"/>
                  </a:lnTo>
                  <a:lnTo>
                    <a:pt x="453" y="524"/>
                  </a:lnTo>
                  <a:lnTo>
                    <a:pt x="420" y="545"/>
                  </a:lnTo>
                  <a:lnTo>
                    <a:pt x="453" y="547"/>
                  </a:lnTo>
                  <a:lnTo>
                    <a:pt x="483" y="524"/>
                  </a:lnTo>
                  <a:lnTo>
                    <a:pt x="483" y="513"/>
                  </a:lnTo>
                  <a:lnTo>
                    <a:pt x="498" y="501"/>
                  </a:lnTo>
                  <a:lnTo>
                    <a:pt x="467" y="489"/>
                  </a:lnTo>
                  <a:lnTo>
                    <a:pt x="436" y="500"/>
                  </a:lnTo>
                  <a:lnTo>
                    <a:pt x="420" y="522"/>
                  </a:lnTo>
                  <a:lnTo>
                    <a:pt x="420" y="545"/>
                  </a:lnTo>
                  <a:lnTo>
                    <a:pt x="420" y="568"/>
                  </a:lnTo>
                  <a:lnTo>
                    <a:pt x="436" y="579"/>
                  </a:lnTo>
                  <a:lnTo>
                    <a:pt x="526" y="594"/>
                  </a:lnTo>
                  <a:lnTo>
                    <a:pt x="649" y="582"/>
                  </a:lnTo>
                  <a:lnTo>
                    <a:pt x="665" y="573"/>
                  </a:lnTo>
                  <a:lnTo>
                    <a:pt x="665" y="550"/>
                  </a:lnTo>
                  <a:lnTo>
                    <a:pt x="665" y="527"/>
                  </a:lnTo>
                  <a:lnTo>
                    <a:pt x="636" y="537"/>
                  </a:lnTo>
                  <a:lnTo>
                    <a:pt x="602" y="606"/>
                  </a:lnTo>
                  <a:lnTo>
                    <a:pt x="586" y="674"/>
                  </a:lnTo>
                  <a:lnTo>
                    <a:pt x="586" y="684"/>
                  </a:lnTo>
                  <a:lnTo>
                    <a:pt x="601" y="685"/>
                  </a:lnTo>
                  <a:lnTo>
                    <a:pt x="721" y="699"/>
                  </a:lnTo>
                  <a:lnTo>
                    <a:pt x="842" y="701"/>
                  </a:lnTo>
                  <a:lnTo>
                    <a:pt x="843" y="678"/>
                  </a:lnTo>
                  <a:lnTo>
                    <a:pt x="845" y="657"/>
                  </a:lnTo>
                  <a:lnTo>
                    <a:pt x="828" y="631"/>
                  </a:lnTo>
                  <a:lnTo>
                    <a:pt x="799" y="631"/>
                  </a:lnTo>
                  <a:lnTo>
                    <a:pt x="768" y="641"/>
                  </a:lnTo>
                  <a:lnTo>
                    <a:pt x="753" y="663"/>
                  </a:lnTo>
                  <a:lnTo>
                    <a:pt x="752" y="686"/>
                  </a:lnTo>
                  <a:lnTo>
                    <a:pt x="750" y="699"/>
                  </a:lnTo>
                  <a:lnTo>
                    <a:pt x="765" y="699"/>
                  </a:lnTo>
                  <a:lnTo>
                    <a:pt x="783" y="687"/>
                  </a:lnTo>
                  <a:lnTo>
                    <a:pt x="815" y="598"/>
                  </a:lnTo>
                  <a:lnTo>
                    <a:pt x="830" y="505"/>
                  </a:lnTo>
                  <a:lnTo>
                    <a:pt x="830" y="482"/>
                  </a:lnTo>
                  <a:lnTo>
                    <a:pt x="712" y="470"/>
                  </a:lnTo>
                  <a:lnTo>
                    <a:pt x="588" y="479"/>
                  </a:lnTo>
                  <a:lnTo>
                    <a:pt x="573" y="502"/>
                  </a:lnTo>
                  <a:lnTo>
                    <a:pt x="573" y="514"/>
                  </a:lnTo>
                  <a:lnTo>
                    <a:pt x="724" y="527"/>
                  </a:lnTo>
                  <a:lnTo>
                    <a:pt x="877" y="519"/>
                  </a:lnTo>
                  <a:lnTo>
                    <a:pt x="907" y="496"/>
                  </a:lnTo>
                  <a:lnTo>
                    <a:pt x="908" y="473"/>
                  </a:lnTo>
                  <a:lnTo>
                    <a:pt x="909" y="404"/>
                  </a:lnTo>
                  <a:lnTo>
                    <a:pt x="894" y="394"/>
                  </a:lnTo>
                  <a:lnTo>
                    <a:pt x="863" y="393"/>
                  </a:lnTo>
                  <a:lnTo>
                    <a:pt x="848" y="415"/>
                  </a:lnTo>
                  <a:lnTo>
                    <a:pt x="879" y="415"/>
                  </a:lnTo>
                  <a:lnTo>
                    <a:pt x="1032" y="348"/>
                  </a:lnTo>
                  <a:lnTo>
                    <a:pt x="1048" y="281"/>
                  </a:lnTo>
                  <a:lnTo>
                    <a:pt x="1049" y="214"/>
                  </a:lnTo>
                  <a:lnTo>
                    <a:pt x="1018" y="191"/>
                  </a:lnTo>
                  <a:lnTo>
                    <a:pt x="925" y="199"/>
                  </a:lnTo>
                  <a:lnTo>
                    <a:pt x="896" y="222"/>
                  </a:lnTo>
                  <a:lnTo>
                    <a:pt x="895" y="291"/>
                  </a:lnTo>
                  <a:lnTo>
                    <a:pt x="924" y="291"/>
                  </a:lnTo>
                  <a:lnTo>
                    <a:pt x="1048" y="292"/>
                  </a:lnTo>
                  <a:lnTo>
                    <a:pt x="1139" y="273"/>
                  </a:lnTo>
                  <a:lnTo>
                    <a:pt x="1171" y="182"/>
                  </a:lnTo>
                  <a:lnTo>
                    <a:pt x="1172" y="111"/>
                  </a:lnTo>
                  <a:lnTo>
                    <a:pt x="1157" y="101"/>
                  </a:lnTo>
                  <a:lnTo>
                    <a:pt x="1126" y="111"/>
                  </a:lnTo>
                  <a:lnTo>
                    <a:pt x="1034" y="180"/>
                  </a:lnTo>
                  <a:lnTo>
                    <a:pt x="1033" y="246"/>
                  </a:lnTo>
                  <a:lnTo>
                    <a:pt x="1064" y="236"/>
                  </a:lnTo>
                  <a:lnTo>
                    <a:pt x="1156" y="168"/>
                  </a:lnTo>
                  <a:lnTo>
                    <a:pt x="1188" y="101"/>
                  </a:lnTo>
                  <a:lnTo>
                    <a:pt x="1188" y="78"/>
                  </a:lnTo>
                  <a:lnTo>
                    <a:pt x="1172" y="88"/>
                  </a:lnTo>
                  <a:lnTo>
                    <a:pt x="1141" y="158"/>
                  </a:lnTo>
                  <a:lnTo>
                    <a:pt x="1141" y="168"/>
                  </a:lnTo>
                  <a:lnTo>
                    <a:pt x="1141" y="182"/>
                  </a:lnTo>
                  <a:lnTo>
                    <a:pt x="1233" y="183"/>
                  </a:lnTo>
                  <a:lnTo>
                    <a:pt x="1415" y="161"/>
                  </a:lnTo>
                  <a:lnTo>
                    <a:pt x="1446" y="93"/>
                  </a:lnTo>
                  <a:lnTo>
                    <a:pt x="1448" y="25"/>
                  </a:lnTo>
                  <a:lnTo>
                    <a:pt x="1433" y="1"/>
                  </a:lnTo>
                  <a:lnTo>
                    <a:pt x="1341" y="0"/>
                  </a:lnTo>
                  <a:lnTo>
                    <a:pt x="1311" y="22"/>
                  </a:lnTo>
                  <a:lnTo>
                    <a:pt x="1293" y="89"/>
                  </a:lnTo>
                  <a:lnTo>
                    <a:pt x="1293" y="102"/>
                  </a:lnTo>
                  <a:lnTo>
                    <a:pt x="1293" y="112"/>
                  </a:lnTo>
                  <a:lnTo>
                    <a:pt x="1310" y="112"/>
                  </a:lnTo>
                  <a:lnTo>
                    <a:pt x="1461" y="105"/>
                  </a:lnTo>
                  <a:lnTo>
                    <a:pt x="1553" y="94"/>
                  </a:lnTo>
                  <a:lnTo>
                    <a:pt x="1570" y="26"/>
                  </a:lnTo>
                  <a:lnTo>
                    <a:pt x="1570" y="14"/>
                  </a:lnTo>
                  <a:lnTo>
                    <a:pt x="1448" y="12"/>
                  </a:lnTo>
                  <a:lnTo>
                    <a:pt x="1326" y="33"/>
                  </a:lnTo>
                  <a:lnTo>
                    <a:pt x="1234" y="102"/>
                  </a:lnTo>
                  <a:lnTo>
                    <a:pt x="1233" y="169"/>
                  </a:lnTo>
                  <a:lnTo>
                    <a:pt x="1233" y="183"/>
                  </a:lnTo>
                  <a:lnTo>
                    <a:pt x="1248" y="183"/>
                  </a:lnTo>
                  <a:lnTo>
                    <a:pt x="1263" y="183"/>
                  </a:lnTo>
                  <a:lnTo>
                    <a:pt x="1278" y="169"/>
                  </a:lnTo>
                  <a:lnTo>
                    <a:pt x="1187" y="168"/>
                  </a:lnTo>
                  <a:lnTo>
                    <a:pt x="1094" y="259"/>
                  </a:lnTo>
                  <a:lnTo>
                    <a:pt x="1093" y="282"/>
                  </a:lnTo>
                  <a:lnTo>
                    <a:pt x="1123" y="283"/>
                  </a:lnTo>
                  <a:lnTo>
                    <a:pt x="1217" y="218"/>
                  </a:lnTo>
                  <a:lnTo>
                    <a:pt x="1233" y="195"/>
                  </a:lnTo>
                  <a:lnTo>
                    <a:pt x="1217" y="204"/>
                  </a:lnTo>
                  <a:lnTo>
                    <a:pt x="1217" y="227"/>
                  </a:lnTo>
                  <a:lnTo>
                    <a:pt x="1217" y="239"/>
                  </a:lnTo>
                  <a:lnTo>
                    <a:pt x="1307" y="227"/>
                  </a:lnTo>
                  <a:lnTo>
                    <a:pt x="1337" y="206"/>
                  </a:lnTo>
                  <a:lnTo>
                    <a:pt x="1355" y="137"/>
                  </a:lnTo>
                  <a:lnTo>
                    <a:pt x="1355" y="127"/>
                  </a:lnTo>
                  <a:lnTo>
                    <a:pt x="1340" y="137"/>
                  </a:lnTo>
                  <a:lnTo>
                    <a:pt x="1307" y="204"/>
                  </a:lnTo>
                  <a:lnTo>
                    <a:pt x="1307" y="218"/>
                  </a:lnTo>
                  <a:lnTo>
                    <a:pt x="1322" y="219"/>
                  </a:lnTo>
                  <a:lnTo>
                    <a:pt x="1337" y="206"/>
                  </a:lnTo>
                  <a:lnTo>
                    <a:pt x="1338" y="197"/>
                  </a:lnTo>
                  <a:lnTo>
                    <a:pt x="1338" y="186"/>
                  </a:lnTo>
                  <a:lnTo>
                    <a:pt x="1307" y="250"/>
                  </a:lnTo>
                  <a:lnTo>
                    <a:pt x="1289" y="317"/>
                  </a:lnTo>
                  <a:lnTo>
                    <a:pt x="1382" y="298"/>
                  </a:lnTo>
                  <a:lnTo>
                    <a:pt x="1474" y="230"/>
                  </a:lnTo>
                  <a:lnTo>
                    <a:pt x="1491" y="163"/>
                  </a:lnTo>
                  <a:lnTo>
                    <a:pt x="1492" y="150"/>
                  </a:lnTo>
                  <a:lnTo>
                    <a:pt x="1476" y="139"/>
                  </a:lnTo>
                  <a:lnTo>
                    <a:pt x="1355" y="149"/>
                  </a:lnTo>
                  <a:lnTo>
                    <a:pt x="1261" y="218"/>
                  </a:lnTo>
                  <a:lnTo>
                    <a:pt x="1247" y="227"/>
                  </a:lnTo>
                  <a:lnTo>
                    <a:pt x="1261" y="227"/>
                  </a:lnTo>
                  <a:lnTo>
                    <a:pt x="1276" y="227"/>
                  </a:lnTo>
                  <a:lnTo>
                    <a:pt x="1276" y="218"/>
                  </a:lnTo>
                  <a:lnTo>
                    <a:pt x="1290" y="204"/>
                  </a:lnTo>
                  <a:lnTo>
                    <a:pt x="1276" y="204"/>
                  </a:lnTo>
                  <a:lnTo>
                    <a:pt x="1066" y="132"/>
                  </a:lnTo>
                </a:path>
              </a:pathLst>
            </a:custGeom>
            <a:noFill/>
            <a:ln w="69850">
              <a:solidFill>
                <a:srgbClr val="FFAD2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Freeform 45"/>
            <p:cNvSpPr>
              <a:spLocks/>
            </p:cNvSpPr>
            <p:nvPr/>
          </p:nvSpPr>
          <p:spPr bwMode="auto">
            <a:xfrm>
              <a:off x="4444" y="3381"/>
              <a:ext cx="133" cy="83"/>
            </a:xfrm>
            <a:custGeom>
              <a:avLst/>
              <a:gdLst>
                <a:gd name="T0" fmla="*/ 12 w 173"/>
                <a:gd name="T1" fmla="*/ 0 h 83"/>
                <a:gd name="T2" fmla="*/ 7 w 173"/>
                <a:gd name="T3" fmla="*/ 34 h 83"/>
                <a:gd name="T4" fmla="*/ 8 w 173"/>
                <a:gd name="T5" fmla="*/ 37 h 83"/>
                <a:gd name="T6" fmla="*/ 14 w 173"/>
                <a:gd name="T7" fmla="*/ 41 h 83"/>
                <a:gd name="T8" fmla="*/ 22 w 173"/>
                <a:gd name="T9" fmla="*/ 45 h 83"/>
                <a:gd name="T10" fmla="*/ 28 w 173"/>
                <a:gd name="T11" fmla="*/ 45 h 83"/>
                <a:gd name="T12" fmla="*/ 28 w 173"/>
                <a:gd name="T13" fmla="*/ 47 h 83"/>
                <a:gd name="T14" fmla="*/ 29 w 173"/>
                <a:gd name="T15" fmla="*/ 67 h 83"/>
                <a:gd name="T16" fmla="*/ 28 w 173"/>
                <a:gd name="T17" fmla="*/ 68 h 83"/>
                <a:gd name="T18" fmla="*/ 22 w 173"/>
                <a:gd name="T19" fmla="*/ 55 h 83"/>
                <a:gd name="T20" fmla="*/ 5 w 173"/>
                <a:gd name="T21" fmla="*/ 35 h 83"/>
                <a:gd name="T22" fmla="*/ 2 w 173"/>
                <a:gd name="T23" fmla="*/ 35 h 83"/>
                <a:gd name="T24" fmla="*/ 2 w 173"/>
                <a:gd name="T25" fmla="*/ 37 h 83"/>
                <a:gd name="T26" fmla="*/ 0 w 173"/>
                <a:gd name="T27" fmla="*/ 41 h 83"/>
                <a:gd name="T28" fmla="*/ 2 w 173"/>
                <a:gd name="T29" fmla="*/ 44 h 83"/>
                <a:gd name="T30" fmla="*/ 5 w 173"/>
                <a:gd name="T31" fmla="*/ 49 h 83"/>
                <a:gd name="T32" fmla="*/ 6 w 173"/>
                <a:gd name="T33" fmla="*/ 50 h 83"/>
                <a:gd name="T34" fmla="*/ 8 w 173"/>
                <a:gd name="T35" fmla="*/ 74 h 83"/>
                <a:gd name="T36" fmla="*/ 12 w 173"/>
                <a:gd name="T37" fmla="*/ 80 h 83"/>
                <a:gd name="T38" fmla="*/ 15 w 173"/>
                <a:gd name="T39" fmla="*/ 80 h 83"/>
                <a:gd name="T40" fmla="*/ 18 w 173"/>
                <a:gd name="T41" fmla="*/ 83 h 83"/>
                <a:gd name="T42" fmla="*/ 19 w 173"/>
                <a:gd name="T43" fmla="*/ 80 h 83"/>
                <a:gd name="T44" fmla="*/ 19 w 173"/>
                <a:gd name="T45" fmla="*/ 73 h 83"/>
                <a:gd name="T46" fmla="*/ 17 w 173"/>
                <a:gd name="T47" fmla="*/ 71 h 83"/>
                <a:gd name="T48" fmla="*/ 17 w 173"/>
                <a:gd name="T49" fmla="*/ 67 h 83"/>
                <a:gd name="T50" fmla="*/ 16 w 173"/>
                <a:gd name="T51" fmla="*/ 66 h 83"/>
                <a:gd name="T52" fmla="*/ 16 w 173"/>
                <a:gd name="T53" fmla="*/ 70 h 83"/>
                <a:gd name="T54" fmla="*/ 22 w 173"/>
                <a:gd name="T55" fmla="*/ 74 h 83"/>
                <a:gd name="T56" fmla="*/ 24 w 173"/>
                <a:gd name="T57" fmla="*/ 74 h 83"/>
                <a:gd name="T58" fmla="*/ 29 w 173"/>
                <a:gd name="T59" fmla="*/ 74 h 83"/>
                <a:gd name="T60" fmla="*/ 35 w 173"/>
                <a:gd name="T61" fmla="*/ 73 h 83"/>
                <a:gd name="T62" fmla="*/ 35 w 173"/>
                <a:gd name="T63" fmla="*/ 65 h 83"/>
                <a:gd name="T64" fmla="*/ 35 w 173"/>
                <a:gd name="T65" fmla="*/ 58 h 83"/>
                <a:gd name="T66" fmla="*/ 35 w 173"/>
                <a:gd name="T67" fmla="*/ 52 h 83"/>
                <a:gd name="T68" fmla="*/ 35 w 173"/>
                <a:gd name="T69" fmla="*/ 47 h 83"/>
                <a:gd name="T70" fmla="*/ 33 w 173"/>
                <a:gd name="T71" fmla="*/ 43 h 83"/>
                <a:gd name="T72" fmla="*/ 32 w 173"/>
                <a:gd name="T73" fmla="*/ 36 h 83"/>
                <a:gd name="T74" fmla="*/ 32 w 173"/>
                <a:gd name="T75" fmla="*/ 33 h 83"/>
                <a:gd name="T76" fmla="*/ 31 w 173"/>
                <a:gd name="T77" fmla="*/ 33 h 83"/>
                <a:gd name="T78" fmla="*/ 31 w 173"/>
                <a:gd name="T79" fmla="*/ 28 h 83"/>
                <a:gd name="T80" fmla="*/ 31 w 173"/>
                <a:gd name="T81" fmla="*/ 12 h 83"/>
                <a:gd name="T82" fmla="*/ 29 w 173"/>
                <a:gd name="T83" fmla="*/ 12 h 8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3"/>
                <a:gd name="T127" fmla="*/ 0 h 83"/>
                <a:gd name="T128" fmla="*/ 173 w 173"/>
                <a:gd name="T129" fmla="*/ 83 h 8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3" h="83">
                  <a:moveTo>
                    <a:pt x="55" y="0"/>
                  </a:moveTo>
                  <a:lnTo>
                    <a:pt x="53" y="0"/>
                  </a:lnTo>
                  <a:lnTo>
                    <a:pt x="48" y="0"/>
                  </a:lnTo>
                  <a:lnTo>
                    <a:pt x="34" y="34"/>
                  </a:lnTo>
                  <a:lnTo>
                    <a:pt x="34" y="35"/>
                  </a:lnTo>
                  <a:lnTo>
                    <a:pt x="40" y="37"/>
                  </a:lnTo>
                  <a:lnTo>
                    <a:pt x="45" y="40"/>
                  </a:lnTo>
                  <a:lnTo>
                    <a:pt x="66" y="41"/>
                  </a:lnTo>
                  <a:lnTo>
                    <a:pt x="92" y="42"/>
                  </a:lnTo>
                  <a:lnTo>
                    <a:pt x="111" y="45"/>
                  </a:lnTo>
                  <a:lnTo>
                    <a:pt x="131" y="45"/>
                  </a:lnTo>
                  <a:lnTo>
                    <a:pt x="135" y="45"/>
                  </a:lnTo>
                  <a:lnTo>
                    <a:pt x="135" y="43"/>
                  </a:lnTo>
                  <a:lnTo>
                    <a:pt x="139" y="47"/>
                  </a:lnTo>
                  <a:lnTo>
                    <a:pt x="141" y="65"/>
                  </a:lnTo>
                  <a:lnTo>
                    <a:pt x="141" y="67"/>
                  </a:lnTo>
                  <a:lnTo>
                    <a:pt x="141" y="68"/>
                  </a:lnTo>
                  <a:lnTo>
                    <a:pt x="138" y="68"/>
                  </a:lnTo>
                  <a:lnTo>
                    <a:pt x="132" y="67"/>
                  </a:lnTo>
                  <a:lnTo>
                    <a:pt x="107" y="55"/>
                  </a:lnTo>
                  <a:lnTo>
                    <a:pt x="69" y="49"/>
                  </a:lnTo>
                  <a:lnTo>
                    <a:pt x="27" y="35"/>
                  </a:lnTo>
                  <a:lnTo>
                    <a:pt x="7" y="35"/>
                  </a:lnTo>
                  <a:lnTo>
                    <a:pt x="4" y="35"/>
                  </a:lnTo>
                  <a:lnTo>
                    <a:pt x="2" y="35"/>
                  </a:lnTo>
                  <a:lnTo>
                    <a:pt x="2" y="37"/>
                  </a:lnTo>
                  <a:lnTo>
                    <a:pt x="2" y="40"/>
                  </a:lnTo>
                  <a:lnTo>
                    <a:pt x="0" y="41"/>
                  </a:lnTo>
                  <a:lnTo>
                    <a:pt x="0" y="43"/>
                  </a:lnTo>
                  <a:lnTo>
                    <a:pt x="4" y="44"/>
                  </a:lnTo>
                  <a:lnTo>
                    <a:pt x="19" y="49"/>
                  </a:lnTo>
                  <a:lnTo>
                    <a:pt x="26" y="49"/>
                  </a:lnTo>
                  <a:lnTo>
                    <a:pt x="27" y="49"/>
                  </a:lnTo>
                  <a:lnTo>
                    <a:pt x="30" y="50"/>
                  </a:lnTo>
                  <a:lnTo>
                    <a:pt x="33" y="63"/>
                  </a:lnTo>
                  <a:lnTo>
                    <a:pt x="39" y="74"/>
                  </a:lnTo>
                  <a:lnTo>
                    <a:pt x="44" y="75"/>
                  </a:lnTo>
                  <a:lnTo>
                    <a:pt x="60" y="80"/>
                  </a:lnTo>
                  <a:lnTo>
                    <a:pt x="65" y="80"/>
                  </a:lnTo>
                  <a:lnTo>
                    <a:pt x="70" y="80"/>
                  </a:lnTo>
                  <a:lnTo>
                    <a:pt x="85" y="83"/>
                  </a:lnTo>
                  <a:lnTo>
                    <a:pt x="88" y="83"/>
                  </a:lnTo>
                  <a:lnTo>
                    <a:pt x="88" y="81"/>
                  </a:lnTo>
                  <a:lnTo>
                    <a:pt x="91" y="80"/>
                  </a:lnTo>
                  <a:lnTo>
                    <a:pt x="91" y="75"/>
                  </a:lnTo>
                  <a:lnTo>
                    <a:pt x="91" y="73"/>
                  </a:lnTo>
                  <a:lnTo>
                    <a:pt x="88" y="72"/>
                  </a:lnTo>
                  <a:lnTo>
                    <a:pt x="85" y="71"/>
                  </a:lnTo>
                  <a:lnTo>
                    <a:pt x="83" y="71"/>
                  </a:lnTo>
                  <a:lnTo>
                    <a:pt x="83" y="67"/>
                  </a:lnTo>
                  <a:lnTo>
                    <a:pt x="80" y="66"/>
                  </a:lnTo>
                  <a:lnTo>
                    <a:pt x="77" y="66"/>
                  </a:lnTo>
                  <a:lnTo>
                    <a:pt x="75" y="66"/>
                  </a:lnTo>
                  <a:lnTo>
                    <a:pt x="77" y="70"/>
                  </a:lnTo>
                  <a:lnTo>
                    <a:pt x="93" y="72"/>
                  </a:lnTo>
                  <a:lnTo>
                    <a:pt x="107" y="74"/>
                  </a:lnTo>
                  <a:lnTo>
                    <a:pt x="110" y="74"/>
                  </a:lnTo>
                  <a:lnTo>
                    <a:pt x="114" y="74"/>
                  </a:lnTo>
                  <a:lnTo>
                    <a:pt x="117" y="74"/>
                  </a:lnTo>
                  <a:lnTo>
                    <a:pt x="143" y="74"/>
                  </a:lnTo>
                  <a:lnTo>
                    <a:pt x="163" y="74"/>
                  </a:lnTo>
                  <a:lnTo>
                    <a:pt x="168" y="73"/>
                  </a:lnTo>
                  <a:lnTo>
                    <a:pt x="171" y="68"/>
                  </a:lnTo>
                  <a:lnTo>
                    <a:pt x="173" y="65"/>
                  </a:lnTo>
                  <a:lnTo>
                    <a:pt x="173" y="64"/>
                  </a:lnTo>
                  <a:lnTo>
                    <a:pt x="173" y="58"/>
                  </a:lnTo>
                  <a:lnTo>
                    <a:pt x="171" y="56"/>
                  </a:lnTo>
                  <a:lnTo>
                    <a:pt x="166" y="52"/>
                  </a:lnTo>
                  <a:lnTo>
                    <a:pt x="164" y="51"/>
                  </a:lnTo>
                  <a:lnTo>
                    <a:pt x="164" y="47"/>
                  </a:lnTo>
                  <a:lnTo>
                    <a:pt x="162" y="45"/>
                  </a:lnTo>
                  <a:lnTo>
                    <a:pt x="160" y="43"/>
                  </a:lnTo>
                  <a:lnTo>
                    <a:pt x="157" y="40"/>
                  </a:lnTo>
                  <a:lnTo>
                    <a:pt x="157" y="36"/>
                  </a:lnTo>
                  <a:lnTo>
                    <a:pt x="157" y="33"/>
                  </a:lnTo>
                  <a:lnTo>
                    <a:pt x="155" y="33"/>
                  </a:lnTo>
                  <a:lnTo>
                    <a:pt x="153" y="33"/>
                  </a:lnTo>
                  <a:lnTo>
                    <a:pt x="147" y="33"/>
                  </a:lnTo>
                  <a:lnTo>
                    <a:pt x="147" y="31"/>
                  </a:lnTo>
                  <a:lnTo>
                    <a:pt x="147" y="28"/>
                  </a:lnTo>
                  <a:lnTo>
                    <a:pt x="147" y="24"/>
                  </a:lnTo>
                  <a:lnTo>
                    <a:pt x="147" y="12"/>
                  </a:lnTo>
                  <a:lnTo>
                    <a:pt x="145" y="12"/>
                  </a:lnTo>
                  <a:lnTo>
                    <a:pt x="142" y="12"/>
                  </a:lnTo>
                  <a:lnTo>
                    <a:pt x="139" y="12"/>
                  </a:lnTo>
                </a:path>
              </a:pathLst>
            </a:custGeom>
            <a:noFill/>
            <a:ln w="50800">
              <a:solidFill>
                <a:srgbClr val="8F460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Freeform 46"/>
            <p:cNvSpPr>
              <a:spLocks/>
            </p:cNvSpPr>
            <p:nvPr/>
          </p:nvSpPr>
          <p:spPr bwMode="auto">
            <a:xfrm>
              <a:off x="4359" y="3441"/>
              <a:ext cx="123" cy="59"/>
            </a:xfrm>
            <a:custGeom>
              <a:avLst/>
              <a:gdLst>
                <a:gd name="T0" fmla="*/ 1 w 259"/>
                <a:gd name="T1" fmla="*/ 2 h 116"/>
                <a:gd name="T2" fmla="*/ 1 w 259"/>
                <a:gd name="T3" fmla="*/ 2 h 116"/>
                <a:gd name="T4" fmla="*/ 1 w 259"/>
                <a:gd name="T5" fmla="*/ 2 h 116"/>
                <a:gd name="T6" fmla="*/ 1 w 259"/>
                <a:gd name="T7" fmla="*/ 2 h 116"/>
                <a:gd name="T8" fmla="*/ 2 w 259"/>
                <a:gd name="T9" fmla="*/ 1 h 116"/>
                <a:gd name="T10" fmla="*/ 2 w 259"/>
                <a:gd name="T11" fmla="*/ 2 h 116"/>
                <a:gd name="T12" fmla="*/ 1 w 259"/>
                <a:gd name="T13" fmla="*/ 2 h 116"/>
                <a:gd name="T14" fmla="*/ 1 w 259"/>
                <a:gd name="T15" fmla="*/ 2 h 116"/>
                <a:gd name="T16" fmla="*/ 1 w 259"/>
                <a:gd name="T17" fmla="*/ 2 h 116"/>
                <a:gd name="T18" fmla="*/ 1 w 259"/>
                <a:gd name="T19" fmla="*/ 2 h 116"/>
                <a:gd name="T20" fmla="*/ 2 w 259"/>
                <a:gd name="T21" fmla="*/ 2 h 116"/>
                <a:gd name="T22" fmla="*/ 2 w 259"/>
                <a:gd name="T23" fmla="*/ 2 h 116"/>
                <a:gd name="T24" fmla="*/ 2 w 259"/>
                <a:gd name="T25" fmla="*/ 2 h 116"/>
                <a:gd name="T26" fmla="*/ 2 w 259"/>
                <a:gd name="T27" fmla="*/ 2 h 116"/>
                <a:gd name="T28" fmla="*/ 1 w 259"/>
                <a:gd name="T29" fmla="*/ 2 h 116"/>
                <a:gd name="T30" fmla="*/ 2 w 259"/>
                <a:gd name="T31" fmla="*/ 2 h 116"/>
                <a:gd name="T32" fmla="*/ 2 w 259"/>
                <a:gd name="T33" fmla="*/ 2 h 116"/>
                <a:gd name="T34" fmla="*/ 2 w 259"/>
                <a:gd name="T35" fmla="*/ 2 h 116"/>
                <a:gd name="T36" fmla="*/ 3 w 259"/>
                <a:gd name="T37" fmla="*/ 1 h 116"/>
                <a:gd name="T38" fmla="*/ 3 w 259"/>
                <a:gd name="T39" fmla="*/ 1 h 116"/>
                <a:gd name="T40" fmla="*/ 2 w 259"/>
                <a:gd name="T41" fmla="*/ 1 h 116"/>
                <a:gd name="T42" fmla="*/ 2 w 259"/>
                <a:gd name="T43" fmla="*/ 1 h 116"/>
                <a:gd name="T44" fmla="*/ 2 w 259"/>
                <a:gd name="T45" fmla="*/ 1 h 116"/>
                <a:gd name="T46" fmla="*/ 2 w 259"/>
                <a:gd name="T47" fmla="*/ 1 h 116"/>
                <a:gd name="T48" fmla="*/ 2 w 259"/>
                <a:gd name="T49" fmla="*/ 1 h 116"/>
                <a:gd name="T50" fmla="*/ 2 w 259"/>
                <a:gd name="T51" fmla="*/ 1 h 116"/>
                <a:gd name="T52" fmla="*/ 2 w 259"/>
                <a:gd name="T53" fmla="*/ 1 h 116"/>
                <a:gd name="T54" fmla="*/ 2 w 259"/>
                <a:gd name="T55" fmla="*/ 0 h 116"/>
                <a:gd name="T56" fmla="*/ 2 w 259"/>
                <a:gd name="T57" fmla="*/ 1 h 116"/>
                <a:gd name="T58" fmla="*/ 2 w 259"/>
                <a:gd name="T59" fmla="*/ 1 h 116"/>
                <a:gd name="T60" fmla="*/ 2 w 259"/>
                <a:gd name="T61" fmla="*/ 1 h 116"/>
                <a:gd name="T62" fmla="*/ 2 w 259"/>
                <a:gd name="T63" fmla="*/ 1 h 116"/>
                <a:gd name="T64" fmla="*/ 2 w 259"/>
                <a:gd name="T65" fmla="*/ 2 h 116"/>
                <a:gd name="T66" fmla="*/ 2 w 259"/>
                <a:gd name="T67" fmla="*/ 2 h 116"/>
                <a:gd name="T68" fmla="*/ 2 w 259"/>
                <a:gd name="T69" fmla="*/ 2 h 116"/>
                <a:gd name="T70" fmla="*/ 2 w 259"/>
                <a:gd name="T71" fmla="*/ 2 h 116"/>
                <a:gd name="T72" fmla="*/ 3 w 259"/>
                <a:gd name="T73" fmla="*/ 2 h 116"/>
                <a:gd name="T74" fmla="*/ 3 w 259"/>
                <a:gd name="T75" fmla="*/ 2 h 116"/>
                <a:gd name="T76" fmla="*/ 3 w 259"/>
                <a:gd name="T77" fmla="*/ 2 h 116"/>
                <a:gd name="T78" fmla="*/ 3 w 259"/>
                <a:gd name="T79" fmla="*/ 2 h 116"/>
                <a:gd name="T80" fmla="*/ 3 w 259"/>
                <a:gd name="T81" fmla="*/ 2 h 116"/>
                <a:gd name="T82" fmla="*/ 3 w 259"/>
                <a:gd name="T83" fmla="*/ 2 h 11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259"/>
                <a:gd name="T127" fmla="*/ 0 h 116"/>
                <a:gd name="T128" fmla="*/ 259 w 259"/>
                <a:gd name="T129" fmla="*/ 116 h 11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259" h="116">
                  <a:moveTo>
                    <a:pt x="0" y="93"/>
                  </a:moveTo>
                  <a:lnTo>
                    <a:pt x="102" y="95"/>
                  </a:lnTo>
                  <a:lnTo>
                    <a:pt x="104" y="92"/>
                  </a:lnTo>
                  <a:lnTo>
                    <a:pt x="106" y="87"/>
                  </a:lnTo>
                  <a:lnTo>
                    <a:pt x="106" y="86"/>
                  </a:lnTo>
                  <a:lnTo>
                    <a:pt x="109" y="86"/>
                  </a:lnTo>
                  <a:lnTo>
                    <a:pt x="114" y="84"/>
                  </a:lnTo>
                  <a:lnTo>
                    <a:pt x="140" y="70"/>
                  </a:lnTo>
                  <a:lnTo>
                    <a:pt x="175" y="61"/>
                  </a:lnTo>
                  <a:lnTo>
                    <a:pt x="178" y="61"/>
                  </a:lnTo>
                  <a:lnTo>
                    <a:pt x="178" y="62"/>
                  </a:lnTo>
                  <a:lnTo>
                    <a:pt x="163" y="73"/>
                  </a:lnTo>
                  <a:lnTo>
                    <a:pt x="146" y="77"/>
                  </a:lnTo>
                  <a:lnTo>
                    <a:pt x="126" y="82"/>
                  </a:lnTo>
                  <a:lnTo>
                    <a:pt x="121" y="86"/>
                  </a:lnTo>
                  <a:lnTo>
                    <a:pt x="121" y="89"/>
                  </a:lnTo>
                  <a:lnTo>
                    <a:pt x="121" y="95"/>
                  </a:lnTo>
                  <a:lnTo>
                    <a:pt x="121" y="96"/>
                  </a:lnTo>
                  <a:lnTo>
                    <a:pt x="126" y="96"/>
                  </a:lnTo>
                  <a:lnTo>
                    <a:pt x="142" y="99"/>
                  </a:lnTo>
                  <a:lnTo>
                    <a:pt x="163" y="95"/>
                  </a:lnTo>
                  <a:lnTo>
                    <a:pt x="167" y="89"/>
                  </a:lnTo>
                  <a:lnTo>
                    <a:pt x="172" y="77"/>
                  </a:lnTo>
                  <a:lnTo>
                    <a:pt x="175" y="64"/>
                  </a:lnTo>
                  <a:lnTo>
                    <a:pt x="178" y="63"/>
                  </a:lnTo>
                  <a:lnTo>
                    <a:pt x="178" y="64"/>
                  </a:lnTo>
                  <a:lnTo>
                    <a:pt x="172" y="77"/>
                  </a:lnTo>
                  <a:lnTo>
                    <a:pt x="146" y="99"/>
                  </a:lnTo>
                  <a:lnTo>
                    <a:pt x="144" y="110"/>
                  </a:lnTo>
                  <a:lnTo>
                    <a:pt x="144" y="115"/>
                  </a:lnTo>
                  <a:lnTo>
                    <a:pt x="159" y="116"/>
                  </a:lnTo>
                  <a:lnTo>
                    <a:pt x="180" y="116"/>
                  </a:lnTo>
                  <a:lnTo>
                    <a:pt x="201" y="116"/>
                  </a:lnTo>
                  <a:lnTo>
                    <a:pt x="205" y="116"/>
                  </a:lnTo>
                  <a:lnTo>
                    <a:pt x="221" y="111"/>
                  </a:lnTo>
                  <a:lnTo>
                    <a:pt x="224" y="96"/>
                  </a:lnTo>
                  <a:lnTo>
                    <a:pt x="229" y="74"/>
                  </a:lnTo>
                  <a:lnTo>
                    <a:pt x="229" y="60"/>
                  </a:lnTo>
                  <a:lnTo>
                    <a:pt x="232" y="55"/>
                  </a:lnTo>
                  <a:lnTo>
                    <a:pt x="232" y="50"/>
                  </a:lnTo>
                  <a:lnTo>
                    <a:pt x="229" y="46"/>
                  </a:lnTo>
                  <a:lnTo>
                    <a:pt x="224" y="42"/>
                  </a:lnTo>
                  <a:lnTo>
                    <a:pt x="208" y="37"/>
                  </a:lnTo>
                  <a:lnTo>
                    <a:pt x="205" y="32"/>
                  </a:lnTo>
                  <a:lnTo>
                    <a:pt x="205" y="27"/>
                  </a:lnTo>
                  <a:lnTo>
                    <a:pt x="205" y="24"/>
                  </a:lnTo>
                  <a:lnTo>
                    <a:pt x="205" y="21"/>
                  </a:lnTo>
                  <a:lnTo>
                    <a:pt x="205" y="18"/>
                  </a:lnTo>
                  <a:lnTo>
                    <a:pt x="205" y="13"/>
                  </a:lnTo>
                  <a:lnTo>
                    <a:pt x="205" y="11"/>
                  </a:lnTo>
                  <a:lnTo>
                    <a:pt x="205" y="9"/>
                  </a:lnTo>
                  <a:lnTo>
                    <a:pt x="206" y="8"/>
                  </a:lnTo>
                  <a:lnTo>
                    <a:pt x="206" y="5"/>
                  </a:lnTo>
                  <a:lnTo>
                    <a:pt x="206" y="3"/>
                  </a:lnTo>
                  <a:lnTo>
                    <a:pt x="204" y="1"/>
                  </a:lnTo>
                  <a:lnTo>
                    <a:pt x="204" y="0"/>
                  </a:lnTo>
                  <a:lnTo>
                    <a:pt x="220" y="1"/>
                  </a:lnTo>
                  <a:lnTo>
                    <a:pt x="222" y="5"/>
                  </a:lnTo>
                  <a:lnTo>
                    <a:pt x="221" y="25"/>
                  </a:lnTo>
                  <a:lnTo>
                    <a:pt x="216" y="38"/>
                  </a:lnTo>
                  <a:lnTo>
                    <a:pt x="201" y="40"/>
                  </a:lnTo>
                  <a:lnTo>
                    <a:pt x="197" y="40"/>
                  </a:lnTo>
                  <a:lnTo>
                    <a:pt x="195" y="40"/>
                  </a:lnTo>
                  <a:lnTo>
                    <a:pt x="193" y="44"/>
                  </a:lnTo>
                  <a:lnTo>
                    <a:pt x="191" y="57"/>
                  </a:lnTo>
                  <a:lnTo>
                    <a:pt x="189" y="66"/>
                  </a:lnTo>
                  <a:lnTo>
                    <a:pt x="189" y="78"/>
                  </a:lnTo>
                  <a:lnTo>
                    <a:pt x="191" y="82"/>
                  </a:lnTo>
                  <a:lnTo>
                    <a:pt x="205" y="82"/>
                  </a:lnTo>
                  <a:lnTo>
                    <a:pt x="210" y="84"/>
                  </a:lnTo>
                  <a:lnTo>
                    <a:pt x="213" y="84"/>
                  </a:lnTo>
                  <a:lnTo>
                    <a:pt x="219" y="85"/>
                  </a:lnTo>
                  <a:lnTo>
                    <a:pt x="224" y="85"/>
                  </a:lnTo>
                  <a:lnTo>
                    <a:pt x="229" y="85"/>
                  </a:lnTo>
                  <a:lnTo>
                    <a:pt x="232" y="85"/>
                  </a:lnTo>
                  <a:lnTo>
                    <a:pt x="234" y="84"/>
                  </a:lnTo>
                  <a:lnTo>
                    <a:pt x="239" y="79"/>
                  </a:lnTo>
                  <a:lnTo>
                    <a:pt x="241" y="78"/>
                  </a:lnTo>
                  <a:lnTo>
                    <a:pt x="243" y="78"/>
                  </a:lnTo>
                  <a:lnTo>
                    <a:pt x="243" y="79"/>
                  </a:lnTo>
                  <a:lnTo>
                    <a:pt x="245" y="84"/>
                  </a:lnTo>
                  <a:lnTo>
                    <a:pt x="249" y="87"/>
                  </a:lnTo>
                  <a:lnTo>
                    <a:pt x="255" y="87"/>
                  </a:lnTo>
                  <a:lnTo>
                    <a:pt x="257" y="87"/>
                  </a:lnTo>
                  <a:lnTo>
                    <a:pt x="259" y="87"/>
                  </a:lnTo>
                </a:path>
              </a:pathLst>
            </a:custGeom>
            <a:noFill/>
            <a:ln w="396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Freeform 47"/>
            <p:cNvSpPr>
              <a:spLocks/>
            </p:cNvSpPr>
            <p:nvPr/>
          </p:nvSpPr>
          <p:spPr bwMode="auto">
            <a:xfrm>
              <a:off x="3949" y="3390"/>
              <a:ext cx="129" cy="42"/>
            </a:xfrm>
            <a:custGeom>
              <a:avLst/>
              <a:gdLst>
                <a:gd name="T0" fmla="*/ 0 w 270"/>
                <a:gd name="T1" fmla="*/ 0 h 83"/>
                <a:gd name="T2" fmla="*/ 0 w 270"/>
                <a:gd name="T3" fmla="*/ 1 h 83"/>
                <a:gd name="T4" fmla="*/ 0 w 270"/>
                <a:gd name="T5" fmla="*/ 2 h 83"/>
                <a:gd name="T6" fmla="*/ 0 w 270"/>
                <a:gd name="T7" fmla="*/ 2 h 83"/>
                <a:gd name="T8" fmla="*/ 1 w 270"/>
                <a:gd name="T9" fmla="*/ 2 h 83"/>
                <a:gd name="T10" fmla="*/ 1 w 270"/>
                <a:gd name="T11" fmla="*/ 1 h 83"/>
                <a:gd name="T12" fmla="*/ 1 w 270"/>
                <a:gd name="T13" fmla="*/ 1 h 83"/>
                <a:gd name="T14" fmla="*/ 1 w 270"/>
                <a:gd name="T15" fmla="*/ 1 h 83"/>
                <a:gd name="T16" fmla="*/ 1 w 270"/>
                <a:gd name="T17" fmla="*/ 1 h 83"/>
                <a:gd name="T18" fmla="*/ 1 w 270"/>
                <a:gd name="T19" fmla="*/ 1 h 83"/>
                <a:gd name="T20" fmla="*/ 0 w 270"/>
                <a:gd name="T21" fmla="*/ 1 h 83"/>
                <a:gd name="T22" fmla="*/ 0 w 270"/>
                <a:gd name="T23" fmla="*/ 1 h 83"/>
                <a:gd name="T24" fmla="*/ 0 w 270"/>
                <a:gd name="T25" fmla="*/ 1 h 83"/>
                <a:gd name="T26" fmla="*/ 0 w 270"/>
                <a:gd name="T27" fmla="*/ 1 h 83"/>
                <a:gd name="T28" fmla="*/ 1 w 270"/>
                <a:gd name="T29" fmla="*/ 1 h 83"/>
                <a:gd name="T30" fmla="*/ 1 w 270"/>
                <a:gd name="T31" fmla="*/ 1 h 83"/>
                <a:gd name="T32" fmla="*/ 1 w 270"/>
                <a:gd name="T33" fmla="*/ 1 h 83"/>
                <a:gd name="T34" fmla="*/ 1 w 270"/>
                <a:gd name="T35" fmla="*/ 1 h 83"/>
                <a:gd name="T36" fmla="*/ 2 w 270"/>
                <a:gd name="T37" fmla="*/ 1 h 83"/>
                <a:gd name="T38" fmla="*/ 2 w 270"/>
                <a:gd name="T39" fmla="*/ 1 h 83"/>
                <a:gd name="T40" fmla="*/ 2 w 270"/>
                <a:gd name="T41" fmla="*/ 1 h 83"/>
                <a:gd name="T42" fmla="*/ 2 w 270"/>
                <a:gd name="T43" fmla="*/ 1 h 83"/>
                <a:gd name="T44" fmla="*/ 2 w 270"/>
                <a:gd name="T45" fmla="*/ 1 h 83"/>
                <a:gd name="T46" fmla="*/ 2 w 270"/>
                <a:gd name="T47" fmla="*/ 2 h 83"/>
                <a:gd name="T48" fmla="*/ 2 w 270"/>
                <a:gd name="T49" fmla="*/ 2 h 83"/>
                <a:gd name="T50" fmla="*/ 2 w 270"/>
                <a:gd name="T51" fmla="*/ 2 h 83"/>
                <a:gd name="T52" fmla="*/ 2 w 270"/>
                <a:gd name="T53" fmla="*/ 1 h 83"/>
                <a:gd name="T54" fmla="*/ 2 w 270"/>
                <a:gd name="T55" fmla="*/ 1 h 83"/>
                <a:gd name="T56" fmla="*/ 3 w 270"/>
                <a:gd name="T57" fmla="*/ 1 h 83"/>
                <a:gd name="T58" fmla="*/ 3 w 270"/>
                <a:gd name="T59" fmla="*/ 1 h 83"/>
                <a:gd name="T60" fmla="*/ 3 w 270"/>
                <a:gd name="T61" fmla="*/ 1 h 83"/>
                <a:gd name="T62" fmla="*/ 3 w 270"/>
                <a:gd name="T63" fmla="*/ 2 h 83"/>
                <a:gd name="T64" fmla="*/ 3 w 270"/>
                <a:gd name="T65" fmla="*/ 2 h 83"/>
                <a:gd name="T66" fmla="*/ 3 w 270"/>
                <a:gd name="T67" fmla="*/ 2 h 83"/>
                <a:gd name="T68" fmla="*/ 3 w 270"/>
                <a:gd name="T69" fmla="*/ 2 h 83"/>
                <a:gd name="T70" fmla="*/ 3 w 270"/>
                <a:gd name="T71" fmla="*/ 2 h 8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70"/>
                <a:gd name="T109" fmla="*/ 0 h 83"/>
                <a:gd name="T110" fmla="*/ 270 w 270"/>
                <a:gd name="T111" fmla="*/ 83 h 83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70" h="83">
                  <a:moveTo>
                    <a:pt x="17" y="0"/>
                  </a:moveTo>
                  <a:lnTo>
                    <a:pt x="14" y="0"/>
                  </a:lnTo>
                  <a:lnTo>
                    <a:pt x="1" y="25"/>
                  </a:lnTo>
                  <a:lnTo>
                    <a:pt x="0" y="38"/>
                  </a:lnTo>
                  <a:lnTo>
                    <a:pt x="0" y="51"/>
                  </a:lnTo>
                  <a:lnTo>
                    <a:pt x="16" y="66"/>
                  </a:lnTo>
                  <a:lnTo>
                    <a:pt x="40" y="68"/>
                  </a:lnTo>
                  <a:lnTo>
                    <a:pt x="62" y="68"/>
                  </a:lnTo>
                  <a:lnTo>
                    <a:pt x="66" y="66"/>
                  </a:lnTo>
                  <a:lnTo>
                    <a:pt x="69" y="66"/>
                  </a:lnTo>
                  <a:lnTo>
                    <a:pt x="72" y="59"/>
                  </a:lnTo>
                  <a:lnTo>
                    <a:pt x="75" y="47"/>
                  </a:lnTo>
                  <a:lnTo>
                    <a:pt x="75" y="44"/>
                  </a:lnTo>
                  <a:lnTo>
                    <a:pt x="75" y="40"/>
                  </a:lnTo>
                  <a:lnTo>
                    <a:pt x="75" y="37"/>
                  </a:lnTo>
                  <a:lnTo>
                    <a:pt x="75" y="32"/>
                  </a:lnTo>
                  <a:lnTo>
                    <a:pt x="79" y="28"/>
                  </a:lnTo>
                  <a:lnTo>
                    <a:pt x="79" y="24"/>
                  </a:lnTo>
                  <a:lnTo>
                    <a:pt x="79" y="21"/>
                  </a:lnTo>
                  <a:lnTo>
                    <a:pt x="76" y="21"/>
                  </a:lnTo>
                  <a:lnTo>
                    <a:pt x="73" y="24"/>
                  </a:lnTo>
                  <a:lnTo>
                    <a:pt x="68" y="25"/>
                  </a:lnTo>
                  <a:lnTo>
                    <a:pt x="65" y="29"/>
                  </a:lnTo>
                  <a:lnTo>
                    <a:pt x="62" y="34"/>
                  </a:lnTo>
                  <a:lnTo>
                    <a:pt x="62" y="37"/>
                  </a:lnTo>
                  <a:lnTo>
                    <a:pt x="62" y="38"/>
                  </a:lnTo>
                  <a:lnTo>
                    <a:pt x="62" y="44"/>
                  </a:lnTo>
                  <a:lnTo>
                    <a:pt x="66" y="44"/>
                  </a:lnTo>
                  <a:lnTo>
                    <a:pt x="69" y="44"/>
                  </a:lnTo>
                  <a:lnTo>
                    <a:pt x="75" y="44"/>
                  </a:lnTo>
                  <a:lnTo>
                    <a:pt x="79" y="44"/>
                  </a:lnTo>
                  <a:lnTo>
                    <a:pt x="85" y="40"/>
                  </a:lnTo>
                  <a:lnTo>
                    <a:pt x="89" y="39"/>
                  </a:lnTo>
                  <a:lnTo>
                    <a:pt x="92" y="35"/>
                  </a:lnTo>
                  <a:lnTo>
                    <a:pt x="97" y="34"/>
                  </a:lnTo>
                  <a:lnTo>
                    <a:pt x="103" y="30"/>
                  </a:lnTo>
                  <a:lnTo>
                    <a:pt x="125" y="28"/>
                  </a:lnTo>
                  <a:lnTo>
                    <a:pt x="155" y="28"/>
                  </a:lnTo>
                  <a:lnTo>
                    <a:pt x="174" y="28"/>
                  </a:lnTo>
                  <a:lnTo>
                    <a:pt x="174" y="30"/>
                  </a:lnTo>
                  <a:lnTo>
                    <a:pt x="173" y="35"/>
                  </a:lnTo>
                  <a:lnTo>
                    <a:pt x="173" y="47"/>
                  </a:lnTo>
                  <a:lnTo>
                    <a:pt x="173" y="52"/>
                  </a:lnTo>
                  <a:lnTo>
                    <a:pt x="173" y="53"/>
                  </a:lnTo>
                  <a:lnTo>
                    <a:pt x="173" y="55"/>
                  </a:lnTo>
                  <a:lnTo>
                    <a:pt x="173" y="59"/>
                  </a:lnTo>
                  <a:lnTo>
                    <a:pt x="173" y="71"/>
                  </a:lnTo>
                  <a:lnTo>
                    <a:pt x="178" y="76"/>
                  </a:lnTo>
                  <a:lnTo>
                    <a:pt x="200" y="79"/>
                  </a:lnTo>
                  <a:lnTo>
                    <a:pt x="204" y="79"/>
                  </a:lnTo>
                  <a:lnTo>
                    <a:pt x="207" y="79"/>
                  </a:lnTo>
                  <a:lnTo>
                    <a:pt x="210" y="80"/>
                  </a:lnTo>
                  <a:lnTo>
                    <a:pt x="212" y="69"/>
                  </a:lnTo>
                  <a:lnTo>
                    <a:pt x="212" y="63"/>
                  </a:lnTo>
                  <a:lnTo>
                    <a:pt x="216" y="60"/>
                  </a:lnTo>
                  <a:lnTo>
                    <a:pt x="218" y="60"/>
                  </a:lnTo>
                  <a:lnTo>
                    <a:pt x="224" y="59"/>
                  </a:lnTo>
                  <a:lnTo>
                    <a:pt x="230" y="59"/>
                  </a:lnTo>
                  <a:lnTo>
                    <a:pt x="250" y="59"/>
                  </a:lnTo>
                  <a:lnTo>
                    <a:pt x="250" y="60"/>
                  </a:lnTo>
                  <a:lnTo>
                    <a:pt x="253" y="60"/>
                  </a:lnTo>
                  <a:lnTo>
                    <a:pt x="253" y="62"/>
                  </a:lnTo>
                  <a:lnTo>
                    <a:pt x="255" y="69"/>
                  </a:lnTo>
                  <a:lnTo>
                    <a:pt x="255" y="71"/>
                  </a:lnTo>
                  <a:lnTo>
                    <a:pt x="258" y="72"/>
                  </a:lnTo>
                  <a:lnTo>
                    <a:pt x="262" y="77"/>
                  </a:lnTo>
                  <a:lnTo>
                    <a:pt x="263" y="77"/>
                  </a:lnTo>
                  <a:lnTo>
                    <a:pt x="265" y="77"/>
                  </a:lnTo>
                  <a:lnTo>
                    <a:pt x="267" y="77"/>
                  </a:lnTo>
                  <a:lnTo>
                    <a:pt x="267" y="79"/>
                  </a:lnTo>
                  <a:lnTo>
                    <a:pt x="267" y="80"/>
                  </a:lnTo>
                  <a:lnTo>
                    <a:pt x="267" y="83"/>
                  </a:lnTo>
                  <a:lnTo>
                    <a:pt x="270" y="83"/>
                  </a:lnTo>
                </a:path>
              </a:pathLst>
            </a:custGeom>
            <a:noFill/>
            <a:ln w="60325">
              <a:solidFill>
                <a:srgbClr val="DB7D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Freeform 48"/>
            <p:cNvSpPr>
              <a:spLocks/>
            </p:cNvSpPr>
            <p:nvPr/>
          </p:nvSpPr>
          <p:spPr bwMode="auto">
            <a:xfrm>
              <a:off x="4186" y="3465"/>
              <a:ext cx="183" cy="158"/>
            </a:xfrm>
            <a:custGeom>
              <a:avLst/>
              <a:gdLst>
                <a:gd name="T0" fmla="*/ 64 w 225"/>
                <a:gd name="T1" fmla="*/ 0 h 133"/>
                <a:gd name="T2" fmla="*/ 54 w 225"/>
                <a:gd name="T3" fmla="*/ 12 h 133"/>
                <a:gd name="T4" fmla="*/ 50 w 225"/>
                <a:gd name="T5" fmla="*/ 25 h 133"/>
                <a:gd name="T6" fmla="*/ 50 w 225"/>
                <a:gd name="T7" fmla="*/ 53 h 133"/>
                <a:gd name="T8" fmla="*/ 53 w 225"/>
                <a:gd name="T9" fmla="*/ 63 h 133"/>
                <a:gd name="T10" fmla="*/ 56 w 225"/>
                <a:gd name="T11" fmla="*/ 63 h 133"/>
                <a:gd name="T12" fmla="*/ 59 w 225"/>
                <a:gd name="T13" fmla="*/ 53 h 133"/>
                <a:gd name="T14" fmla="*/ 56 w 225"/>
                <a:gd name="T15" fmla="*/ 25 h 133"/>
                <a:gd name="T16" fmla="*/ 62 w 225"/>
                <a:gd name="T17" fmla="*/ 25 h 133"/>
                <a:gd name="T18" fmla="*/ 62 w 225"/>
                <a:gd name="T19" fmla="*/ 121 h 133"/>
                <a:gd name="T20" fmla="*/ 48 w 225"/>
                <a:gd name="T21" fmla="*/ 148 h 133"/>
                <a:gd name="T22" fmla="*/ 39 w 225"/>
                <a:gd name="T23" fmla="*/ 151 h 133"/>
                <a:gd name="T24" fmla="*/ 38 w 225"/>
                <a:gd name="T25" fmla="*/ 163 h 133"/>
                <a:gd name="T26" fmla="*/ 39 w 225"/>
                <a:gd name="T27" fmla="*/ 179 h 133"/>
                <a:gd name="T28" fmla="*/ 50 w 225"/>
                <a:gd name="T29" fmla="*/ 179 h 133"/>
                <a:gd name="T30" fmla="*/ 37 w 225"/>
                <a:gd name="T31" fmla="*/ 189 h 133"/>
                <a:gd name="T32" fmla="*/ 29 w 225"/>
                <a:gd name="T33" fmla="*/ 190 h 133"/>
                <a:gd name="T34" fmla="*/ 39 w 225"/>
                <a:gd name="T35" fmla="*/ 200 h 133"/>
                <a:gd name="T36" fmla="*/ 46 w 225"/>
                <a:gd name="T37" fmla="*/ 200 h 133"/>
                <a:gd name="T38" fmla="*/ 46 w 225"/>
                <a:gd name="T39" fmla="*/ 257 h 133"/>
                <a:gd name="T40" fmla="*/ 43 w 225"/>
                <a:gd name="T41" fmla="*/ 305 h 133"/>
                <a:gd name="T42" fmla="*/ 24 w 225"/>
                <a:gd name="T43" fmla="*/ 293 h 133"/>
                <a:gd name="T44" fmla="*/ 20 w 225"/>
                <a:gd name="T45" fmla="*/ 314 h 133"/>
                <a:gd name="T46" fmla="*/ 27 w 225"/>
                <a:gd name="T47" fmla="*/ 374 h 133"/>
                <a:gd name="T48" fmla="*/ 29 w 225"/>
                <a:gd name="T49" fmla="*/ 253 h 133"/>
                <a:gd name="T50" fmla="*/ 29 w 225"/>
                <a:gd name="T51" fmla="*/ 226 h 133"/>
                <a:gd name="T52" fmla="*/ 37 w 225"/>
                <a:gd name="T53" fmla="*/ 159 h 133"/>
                <a:gd name="T54" fmla="*/ 30 w 225"/>
                <a:gd name="T55" fmla="*/ 211 h 133"/>
                <a:gd name="T56" fmla="*/ 32 w 225"/>
                <a:gd name="T57" fmla="*/ 273 h 133"/>
                <a:gd name="T58" fmla="*/ 38 w 225"/>
                <a:gd name="T59" fmla="*/ 268 h 133"/>
                <a:gd name="T60" fmla="*/ 44 w 225"/>
                <a:gd name="T61" fmla="*/ 226 h 133"/>
                <a:gd name="T62" fmla="*/ 41 w 225"/>
                <a:gd name="T63" fmla="*/ 305 h 133"/>
                <a:gd name="T64" fmla="*/ 36 w 225"/>
                <a:gd name="T65" fmla="*/ 285 h 133"/>
                <a:gd name="T66" fmla="*/ 35 w 225"/>
                <a:gd name="T67" fmla="*/ 166 h 133"/>
                <a:gd name="T68" fmla="*/ 29 w 225"/>
                <a:gd name="T69" fmla="*/ 57 h 133"/>
                <a:gd name="T70" fmla="*/ 18 w 225"/>
                <a:gd name="T71" fmla="*/ 115 h 133"/>
                <a:gd name="T72" fmla="*/ 15 w 225"/>
                <a:gd name="T73" fmla="*/ 140 h 133"/>
                <a:gd name="T74" fmla="*/ 12 w 225"/>
                <a:gd name="T75" fmla="*/ 151 h 133"/>
                <a:gd name="T76" fmla="*/ 16 w 225"/>
                <a:gd name="T77" fmla="*/ 179 h 133"/>
                <a:gd name="T78" fmla="*/ 6 w 225"/>
                <a:gd name="T79" fmla="*/ 176 h 133"/>
                <a:gd name="T80" fmla="*/ 6 w 225"/>
                <a:gd name="T81" fmla="*/ 179 h 133"/>
                <a:gd name="T82" fmla="*/ 27 w 225"/>
                <a:gd name="T83" fmla="*/ 181 h 133"/>
                <a:gd name="T84" fmla="*/ 24 w 225"/>
                <a:gd name="T85" fmla="*/ 96 h 133"/>
                <a:gd name="T86" fmla="*/ 17 w 225"/>
                <a:gd name="T87" fmla="*/ 96 h 133"/>
                <a:gd name="T88" fmla="*/ 17 w 225"/>
                <a:gd name="T89" fmla="*/ 125 h 133"/>
                <a:gd name="T90" fmla="*/ 11 w 225"/>
                <a:gd name="T91" fmla="*/ 151 h 133"/>
                <a:gd name="T92" fmla="*/ 5 w 225"/>
                <a:gd name="T93" fmla="*/ 166 h 133"/>
                <a:gd name="T94" fmla="*/ 0 w 225"/>
                <a:gd name="T95" fmla="*/ 220 h 133"/>
                <a:gd name="T96" fmla="*/ 0 w 225"/>
                <a:gd name="T97" fmla="*/ 241 h 133"/>
                <a:gd name="T98" fmla="*/ 0 w 225"/>
                <a:gd name="T99" fmla="*/ 268 h 133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25"/>
                <a:gd name="T151" fmla="*/ 0 h 133"/>
                <a:gd name="T152" fmla="*/ 225 w 225"/>
                <a:gd name="T153" fmla="*/ 133 h 133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25" h="133">
                  <a:moveTo>
                    <a:pt x="225" y="1"/>
                  </a:moveTo>
                  <a:lnTo>
                    <a:pt x="223" y="0"/>
                  </a:lnTo>
                  <a:lnTo>
                    <a:pt x="221" y="0"/>
                  </a:lnTo>
                  <a:lnTo>
                    <a:pt x="217" y="1"/>
                  </a:lnTo>
                  <a:lnTo>
                    <a:pt x="201" y="1"/>
                  </a:lnTo>
                  <a:lnTo>
                    <a:pt x="186" y="4"/>
                  </a:lnTo>
                  <a:lnTo>
                    <a:pt x="180" y="5"/>
                  </a:lnTo>
                  <a:lnTo>
                    <a:pt x="178" y="8"/>
                  </a:lnTo>
                  <a:lnTo>
                    <a:pt x="176" y="9"/>
                  </a:lnTo>
                  <a:lnTo>
                    <a:pt x="173" y="11"/>
                  </a:lnTo>
                  <a:lnTo>
                    <a:pt x="173" y="15"/>
                  </a:lnTo>
                  <a:lnTo>
                    <a:pt x="173" y="19"/>
                  </a:lnTo>
                  <a:lnTo>
                    <a:pt x="176" y="21"/>
                  </a:lnTo>
                  <a:lnTo>
                    <a:pt x="178" y="23"/>
                  </a:lnTo>
                  <a:lnTo>
                    <a:pt x="183" y="23"/>
                  </a:lnTo>
                  <a:lnTo>
                    <a:pt x="188" y="23"/>
                  </a:lnTo>
                  <a:lnTo>
                    <a:pt x="191" y="23"/>
                  </a:lnTo>
                  <a:lnTo>
                    <a:pt x="194" y="23"/>
                  </a:lnTo>
                  <a:lnTo>
                    <a:pt x="199" y="21"/>
                  </a:lnTo>
                  <a:lnTo>
                    <a:pt x="201" y="21"/>
                  </a:lnTo>
                  <a:lnTo>
                    <a:pt x="201" y="19"/>
                  </a:lnTo>
                  <a:lnTo>
                    <a:pt x="201" y="18"/>
                  </a:lnTo>
                  <a:lnTo>
                    <a:pt x="201" y="11"/>
                  </a:lnTo>
                  <a:lnTo>
                    <a:pt x="196" y="9"/>
                  </a:lnTo>
                  <a:lnTo>
                    <a:pt x="194" y="9"/>
                  </a:lnTo>
                  <a:lnTo>
                    <a:pt x="209" y="9"/>
                  </a:lnTo>
                  <a:lnTo>
                    <a:pt x="211" y="9"/>
                  </a:lnTo>
                  <a:lnTo>
                    <a:pt x="211" y="23"/>
                  </a:lnTo>
                  <a:lnTo>
                    <a:pt x="211" y="40"/>
                  </a:lnTo>
                  <a:lnTo>
                    <a:pt x="211" y="43"/>
                  </a:lnTo>
                  <a:lnTo>
                    <a:pt x="211" y="47"/>
                  </a:lnTo>
                  <a:lnTo>
                    <a:pt x="191" y="49"/>
                  </a:lnTo>
                  <a:lnTo>
                    <a:pt x="165" y="52"/>
                  </a:lnTo>
                  <a:lnTo>
                    <a:pt x="139" y="54"/>
                  </a:lnTo>
                  <a:lnTo>
                    <a:pt x="134" y="54"/>
                  </a:lnTo>
                  <a:lnTo>
                    <a:pt x="133" y="54"/>
                  </a:lnTo>
                  <a:lnTo>
                    <a:pt x="133" y="56"/>
                  </a:lnTo>
                  <a:lnTo>
                    <a:pt x="131" y="56"/>
                  </a:lnTo>
                  <a:lnTo>
                    <a:pt x="131" y="58"/>
                  </a:lnTo>
                  <a:lnTo>
                    <a:pt x="131" y="62"/>
                  </a:lnTo>
                  <a:lnTo>
                    <a:pt x="134" y="64"/>
                  </a:lnTo>
                  <a:lnTo>
                    <a:pt x="137" y="64"/>
                  </a:lnTo>
                  <a:lnTo>
                    <a:pt x="142" y="64"/>
                  </a:lnTo>
                  <a:lnTo>
                    <a:pt x="159" y="64"/>
                  </a:lnTo>
                  <a:lnTo>
                    <a:pt x="173" y="64"/>
                  </a:lnTo>
                  <a:lnTo>
                    <a:pt x="176" y="64"/>
                  </a:lnTo>
                  <a:lnTo>
                    <a:pt x="173" y="64"/>
                  </a:lnTo>
                  <a:lnTo>
                    <a:pt x="128" y="67"/>
                  </a:lnTo>
                  <a:lnTo>
                    <a:pt x="90" y="68"/>
                  </a:lnTo>
                  <a:lnTo>
                    <a:pt x="85" y="68"/>
                  </a:lnTo>
                  <a:lnTo>
                    <a:pt x="100" y="68"/>
                  </a:lnTo>
                  <a:lnTo>
                    <a:pt x="116" y="70"/>
                  </a:lnTo>
                  <a:lnTo>
                    <a:pt x="132" y="71"/>
                  </a:lnTo>
                  <a:lnTo>
                    <a:pt x="136" y="71"/>
                  </a:lnTo>
                  <a:lnTo>
                    <a:pt x="151" y="71"/>
                  </a:lnTo>
                  <a:lnTo>
                    <a:pt x="155" y="71"/>
                  </a:lnTo>
                  <a:lnTo>
                    <a:pt x="157" y="71"/>
                  </a:lnTo>
                  <a:lnTo>
                    <a:pt x="160" y="71"/>
                  </a:lnTo>
                  <a:lnTo>
                    <a:pt x="160" y="75"/>
                  </a:lnTo>
                  <a:lnTo>
                    <a:pt x="160" y="92"/>
                  </a:lnTo>
                  <a:lnTo>
                    <a:pt x="157" y="104"/>
                  </a:lnTo>
                  <a:lnTo>
                    <a:pt x="155" y="109"/>
                  </a:lnTo>
                  <a:lnTo>
                    <a:pt x="148" y="109"/>
                  </a:lnTo>
                  <a:lnTo>
                    <a:pt x="133" y="109"/>
                  </a:lnTo>
                  <a:lnTo>
                    <a:pt x="118" y="107"/>
                  </a:lnTo>
                  <a:lnTo>
                    <a:pt x="86" y="104"/>
                  </a:lnTo>
                  <a:lnTo>
                    <a:pt x="68" y="104"/>
                  </a:lnTo>
                  <a:lnTo>
                    <a:pt x="66" y="106"/>
                  </a:lnTo>
                  <a:lnTo>
                    <a:pt x="66" y="111"/>
                  </a:lnTo>
                  <a:lnTo>
                    <a:pt x="69" y="129"/>
                  </a:lnTo>
                  <a:lnTo>
                    <a:pt x="89" y="130"/>
                  </a:lnTo>
                  <a:lnTo>
                    <a:pt x="94" y="133"/>
                  </a:lnTo>
                  <a:lnTo>
                    <a:pt x="97" y="129"/>
                  </a:lnTo>
                  <a:lnTo>
                    <a:pt x="100" y="106"/>
                  </a:lnTo>
                  <a:lnTo>
                    <a:pt x="100" y="90"/>
                  </a:lnTo>
                  <a:lnTo>
                    <a:pt x="100" y="86"/>
                  </a:lnTo>
                  <a:lnTo>
                    <a:pt x="100" y="82"/>
                  </a:lnTo>
                  <a:lnTo>
                    <a:pt x="100" y="81"/>
                  </a:lnTo>
                  <a:lnTo>
                    <a:pt x="100" y="79"/>
                  </a:lnTo>
                  <a:lnTo>
                    <a:pt x="107" y="65"/>
                  </a:lnTo>
                  <a:lnTo>
                    <a:pt x="128" y="56"/>
                  </a:lnTo>
                  <a:lnTo>
                    <a:pt x="128" y="54"/>
                  </a:lnTo>
                  <a:lnTo>
                    <a:pt x="128" y="56"/>
                  </a:lnTo>
                  <a:lnTo>
                    <a:pt x="106" y="75"/>
                  </a:lnTo>
                  <a:lnTo>
                    <a:pt x="103" y="91"/>
                  </a:lnTo>
                  <a:lnTo>
                    <a:pt x="103" y="94"/>
                  </a:lnTo>
                  <a:lnTo>
                    <a:pt x="108" y="97"/>
                  </a:lnTo>
                  <a:lnTo>
                    <a:pt x="130" y="99"/>
                  </a:lnTo>
                  <a:lnTo>
                    <a:pt x="133" y="99"/>
                  </a:lnTo>
                  <a:lnTo>
                    <a:pt x="132" y="96"/>
                  </a:lnTo>
                  <a:lnTo>
                    <a:pt x="126" y="96"/>
                  </a:lnTo>
                  <a:lnTo>
                    <a:pt x="126" y="94"/>
                  </a:lnTo>
                  <a:lnTo>
                    <a:pt x="151" y="81"/>
                  </a:lnTo>
                  <a:lnTo>
                    <a:pt x="182" y="80"/>
                  </a:lnTo>
                  <a:lnTo>
                    <a:pt x="162" y="92"/>
                  </a:lnTo>
                  <a:lnTo>
                    <a:pt x="141" y="109"/>
                  </a:lnTo>
                  <a:lnTo>
                    <a:pt x="126" y="113"/>
                  </a:lnTo>
                  <a:lnTo>
                    <a:pt x="124" y="113"/>
                  </a:lnTo>
                  <a:lnTo>
                    <a:pt x="124" y="101"/>
                  </a:lnTo>
                  <a:lnTo>
                    <a:pt x="121" y="74"/>
                  </a:lnTo>
                  <a:lnTo>
                    <a:pt x="120" y="60"/>
                  </a:lnTo>
                  <a:lnTo>
                    <a:pt x="120" y="59"/>
                  </a:lnTo>
                  <a:lnTo>
                    <a:pt x="120" y="55"/>
                  </a:lnTo>
                  <a:lnTo>
                    <a:pt x="117" y="42"/>
                  </a:lnTo>
                  <a:lnTo>
                    <a:pt x="101" y="20"/>
                  </a:lnTo>
                  <a:lnTo>
                    <a:pt x="82" y="19"/>
                  </a:lnTo>
                  <a:lnTo>
                    <a:pt x="67" y="20"/>
                  </a:lnTo>
                  <a:lnTo>
                    <a:pt x="61" y="41"/>
                  </a:lnTo>
                  <a:lnTo>
                    <a:pt x="61" y="47"/>
                  </a:lnTo>
                  <a:lnTo>
                    <a:pt x="56" y="47"/>
                  </a:lnTo>
                  <a:lnTo>
                    <a:pt x="51" y="50"/>
                  </a:lnTo>
                  <a:lnTo>
                    <a:pt x="46" y="51"/>
                  </a:lnTo>
                  <a:lnTo>
                    <a:pt x="41" y="51"/>
                  </a:lnTo>
                  <a:lnTo>
                    <a:pt x="41" y="54"/>
                  </a:lnTo>
                  <a:lnTo>
                    <a:pt x="46" y="58"/>
                  </a:lnTo>
                  <a:lnTo>
                    <a:pt x="48" y="62"/>
                  </a:lnTo>
                  <a:lnTo>
                    <a:pt x="54" y="64"/>
                  </a:lnTo>
                  <a:lnTo>
                    <a:pt x="51" y="64"/>
                  </a:lnTo>
                  <a:lnTo>
                    <a:pt x="37" y="64"/>
                  </a:lnTo>
                  <a:lnTo>
                    <a:pt x="21" y="62"/>
                  </a:lnTo>
                  <a:lnTo>
                    <a:pt x="18" y="62"/>
                  </a:lnTo>
                  <a:lnTo>
                    <a:pt x="21" y="62"/>
                  </a:lnTo>
                  <a:lnTo>
                    <a:pt x="21" y="64"/>
                  </a:lnTo>
                  <a:lnTo>
                    <a:pt x="37" y="65"/>
                  </a:lnTo>
                  <a:lnTo>
                    <a:pt x="70" y="68"/>
                  </a:lnTo>
                  <a:lnTo>
                    <a:pt x="91" y="65"/>
                  </a:lnTo>
                  <a:lnTo>
                    <a:pt x="91" y="62"/>
                  </a:lnTo>
                  <a:lnTo>
                    <a:pt x="91" y="47"/>
                  </a:lnTo>
                  <a:lnTo>
                    <a:pt x="86" y="34"/>
                  </a:lnTo>
                  <a:lnTo>
                    <a:pt x="67" y="34"/>
                  </a:lnTo>
                  <a:lnTo>
                    <a:pt x="61" y="34"/>
                  </a:lnTo>
                  <a:lnTo>
                    <a:pt x="59" y="34"/>
                  </a:lnTo>
                  <a:lnTo>
                    <a:pt x="59" y="37"/>
                  </a:lnTo>
                  <a:lnTo>
                    <a:pt x="59" y="41"/>
                  </a:lnTo>
                  <a:lnTo>
                    <a:pt x="59" y="44"/>
                  </a:lnTo>
                  <a:lnTo>
                    <a:pt x="59" y="47"/>
                  </a:lnTo>
                  <a:lnTo>
                    <a:pt x="54" y="51"/>
                  </a:lnTo>
                  <a:lnTo>
                    <a:pt x="39" y="54"/>
                  </a:lnTo>
                  <a:lnTo>
                    <a:pt x="23" y="56"/>
                  </a:lnTo>
                  <a:lnTo>
                    <a:pt x="21" y="56"/>
                  </a:lnTo>
                  <a:lnTo>
                    <a:pt x="15" y="59"/>
                  </a:lnTo>
                  <a:lnTo>
                    <a:pt x="9" y="73"/>
                  </a:lnTo>
                  <a:lnTo>
                    <a:pt x="5" y="76"/>
                  </a:lnTo>
                  <a:lnTo>
                    <a:pt x="0" y="78"/>
                  </a:lnTo>
                  <a:lnTo>
                    <a:pt x="0" y="80"/>
                  </a:lnTo>
                  <a:lnTo>
                    <a:pt x="0" y="81"/>
                  </a:lnTo>
                  <a:lnTo>
                    <a:pt x="0" y="86"/>
                  </a:lnTo>
                  <a:lnTo>
                    <a:pt x="0" y="89"/>
                  </a:lnTo>
                  <a:lnTo>
                    <a:pt x="0" y="92"/>
                  </a:lnTo>
                  <a:lnTo>
                    <a:pt x="0" y="96"/>
                  </a:lnTo>
                </a:path>
              </a:pathLst>
            </a:custGeom>
            <a:noFill/>
            <a:ln w="50800">
              <a:solidFill>
                <a:srgbClr val="C96F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Freeform 49"/>
            <p:cNvSpPr>
              <a:spLocks/>
            </p:cNvSpPr>
            <p:nvPr/>
          </p:nvSpPr>
          <p:spPr bwMode="auto">
            <a:xfrm>
              <a:off x="4008" y="3349"/>
              <a:ext cx="93" cy="34"/>
            </a:xfrm>
            <a:custGeom>
              <a:avLst/>
              <a:gdLst>
                <a:gd name="T0" fmla="*/ 0 w 195"/>
                <a:gd name="T1" fmla="*/ 1 h 66"/>
                <a:gd name="T2" fmla="*/ 0 w 195"/>
                <a:gd name="T3" fmla="*/ 1 h 66"/>
                <a:gd name="T4" fmla="*/ 0 w 195"/>
                <a:gd name="T5" fmla="*/ 1 h 66"/>
                <a:gd name="T6" fmla="*/ 0 w 195"/>
                <a:gd name="T7" fmla="*/ 1 h 66"/>
                <a:gd name="T8" fmla="*/ 0 w 195"/>
                <a:gd name="T9" fmla="*/ 1 h 66"/>
                <a:gd name="T10" fmla="*/ 0 w 195"/>
                <a:gd name="T11" fmla="*/ 1 h 66"/>
                <a:gd name="T12" fmla="*/ 0 w 195"/>
                <a:gd name="T13" fmla="*/ 1 h 66"/>
                <a:gd name="T14" fmla="*/ 0 w 195"/>
                <a:gd name="T15" fmla="*/ 1 h 66"/>
                <a:gd name="T16" fmla="*/ 0 w 195"/>
                <a:gd name="T17" fmla="*/ 1 h 66"/>
                <a:gd name="T18" fmla="*/ 0 w 195"/>
                <a:gd name="T19" fmla="*/ 1 h 66"/>
                <a:gd name="T20" fmla="*/ 1 w 195"/>
                <a:gd name="T21" fmla="*/ 1 h 66"/>
                <a:gd name="T22" fmla="*/ 1 w 195"/>
                <a:gd name="T23" fmla="*/ 1 h 66"/>
                <a:gd name="T24" fmla="*/ 1 w 195"/>
                <a:gd name="T25" fmla="*/ 1 h 66"/>
                <a:gd name="T26" fmla="*/ 1 w 195"/>
                <a:gd name="T27" fmla="*/ 1 h 66"/>
                <a:gd name="T28" fmla="*/ 1 w 195"/>
                <a:gd name="T29" fmla="*/ 1 h 66"/>
                <a:gd name="T30" fmla="*/ 1 w 195"/>
                <a:gd name="T31" fmla="*/ 1 h 66"/>
                <a:gd name="T32" fmla="*/ 1 w 195"/>
                <a:gd name="T33" fmla="*/ 2 h 66"/>
                <a:gd name="T34" fmla="*/ 1 w 195"/>
                <a:gd name="T35" fmla="*/ 2 h 66"/>
                <a:gd name="T36" fmla="*/ 1 w 195"/>
                <a:gd name="T37" fmla="*/ 1 h 66"/>
                <a:gd name="T38" fmla="*/ 1 w 195"/>
                <a:gd name="T39" fmla="*/ 1 h 66"/>
                <a:gd name="T40" fmla="*/ 1 w 195"/>
                <a:gd name="T41" fmla="*/ 1 h 66"/>
                <a:gd name="T42" fmla="*/ 1 w 195"/>
                <a:gd name="T43" fmla="*/ 1 h 66"/>
                <a:gd name="T44" fmla="*/ 1 w 195"/>
                <a:gd name="T45" fmla="*/ 1 h 66"/>
                <a:gd name="T46" fmla="*/ 1 w 195"/>
                <a:gd name="T47" fmla="*/ 1 h 66"/>
                <a:gd name="T48" fmla="*/ 2 w 195"/>
                <a:gd name="T49" fmla="*/ 1 h 66"/>
                <a:gd name="T50" fmla="*/ 2 w 195"/>
                <a:gd name="T51" fmla="*/ 1 h 66"/>
                <a:gd name="T52" fmla="*/ 2 w 195"/>
                <a:gd name="T53" fmla="*/ 1 h 66"/>
                <a:gd name="T54" fmla="*/ 2 w 195"/>
                <a:gd name="T55" fmla="*/ 1 h 66"/>
                <a:gd name="T56" fmla="*/ 2 w 195"/>
                <a:gd name="T57" fmla="*/ 1 h 66"/>
                <a:gd name="T58" fmla="*/ 2 w 195"/>
                <a:gd name="T59" fmla="*/ 1 h 66"/>
                <a:gd name="T60" fmla="*/ 2 w 195"/>
                <a:gd name="T61" fmla="*/ 0 h 66"/>
                <a:gd name="T62" fmla="*/ 2 w 195"/>
                <a:gd name="T63" fmla="*/ 1 h 6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95"/>
                <a:gd name="T97" fmla="*/ 0 h 66"/>
                <a:gd name="T98" fmla="*/ 195 w 195"/>
                <a:gd name="T99" fmla="*/ 66 h 6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95" h="66">
                  <a:moveTo>
                    <a:pt x="0" y="13"/>
                  </a:moveTo>
                  <a:lnTo>
                    <a:pt x="0" y="20"/>
                  </a:lnTo>
                  <a:lnTo>
                    <a:pt x="9" y="50"/>
                  </a:lnTo>
                  <a:lnTo>
                    <a:pt x="11" y="53"/>
                  </a:lnTo>
                  <a:lnTo>
                    <a:pt x="13" y="59"/>
                  </a:lnTo>
                  <a:lnTo>
                    <a:pt x="16" y="61"/>
                  </a:lnTo>
                  <a:lnTo>
                    <a:pt x="18" y="62"/>
                  </a:lnTo>
                  <a:lnTo>
                    <a:pt x="21" y="62"/>
                  </a:lnTo>
                  <a:lnTo>
                    <a:pt x="23" y="62"/>
                  </a:lnTo>
                  <a:lnTo>
                    <a:pt x="25" y="62"/>
                  </a:lnTo>
                  <a:lnTo>
                    <a:pt x="30" y="62"/>
                  </a:lnTo>
                  <a:lnTo>
                    <a:pt x="36" y="61"/>
                  </a:lnTo>
                  <a:lnTo>
                    <a:pt x="40" y="61"/>
                  </a:lnTo>
                  <a:lnTo>
                    <a:pt x="42" y="59"/>
                  </a:lnTo>
                  <a:lnTo>
                    <a:pt x="45" y="59"/>
                  </a:lnTo>
                  <a:lnTo>
                    <a:pt x="47" y="59"/>
                  </a:lnTo>
                  <a:lnTo>
                    <a:pt x="53" y="59"/>
                  </a:lnTo>
                  <a:lnTo>
                    <a:pt x="57" y="59"/>
                  </a:lnTo>
                  <a:lnTo>
                    <a:pt x="60" y="57"/>
                  </a:lnTo>
                  <a:lnTo>
                    <a:pt x="64" y="57"/>
                  </a:lnTo>
                  <a:lnTo>
                    <a:pt x="69" y="57"/>
                  </a:lnTo>
                  <a:lnTo>
                    <a:pt x="71" y="57"/>
                  </a:lnTo>
                  <a:lnTo>
                    <a:pt x="73" y="57"/>
                  </a:lnTo>
                  <a:lnTo>
                    <a:pt x="78" y="54"/>
                  </a:lnTo>
                  <a:lnTo>
                    <a:pt x="80" y="54"/>
                  </a:lnTo>
                  <a:lnTo>
                    <a:pt x="83" y="54"/>
                  </a:lnTo>
                  <a:lnTo>
                    <a:pt x="84" y="54"/>
                  </a:lnTo>
                  <a:lnTo>
                    <a:pt x="90" y="54"/>
                  </a:lnTo>
                  <a:lnTo>
                    <a:pt x="92" y="54"/>
                  </a:lnTo>
                  <a:lnTo>
                    <a:pt x="91" y="58"/>
                  </a:lnTo>
                  <a:lnTo>
                    <a:pt x="94" y="58"/>
                  </a:lnTo>
                  <a:lnTo>
                    <a:pt x="94" y="62"/>
                  </a:lnTo>
                  <a:lnTo>
                    <a:pt x="96" y="62"/>
                  </a:lnTo>
                  <a:lnTo>
                    <a:pt x="99" y="66"/>
                  </a:lnTo>
                  <a:lnTo>
                    <a:pt x="102" y="66"/>
                  </a:lnTo>
                  <a:lnTo>
                    <a:pt x="104" y="66"/>
                  </a:lnTo>
                  <a:lnTo>
                    <a:pt x="109" y="66"/>
                  </a:lnTo>
                  <a:lnTo>
                    <a:pt x="111" y="63"/>
                  </a:lnTo>
                  <a:lnTo>
                    <a:pt x="115" y="62"/>
                  </a:lnTo>
                  <a:lnTo>
                    <a:pt x="119" y="60"/>
                  </a:lnTo>
                  <a:lnTo>
                    <a:pt x="122" y="58"/>
                  </a:lnTo>
                  <a:lnTo>
                    <a:pt x="126" y="53"/>
                  </a:lnTo>
                  <a:lnTo>
                    <a:pt x="130" y="51"/>
                  </a:lnTo>
                  <a:lnTo>
                    <a:pt x="130" y="50"/>
                  </a:lnTo>
                  <a:lnTo>
                    <a:pt x="131" y="45"/>
                  </a:lnTo>
                  <a:lnTo>
                    <a:pt x="131" y="43"/>
                  </a:lnTo>
                  <a:lnTo>
                    <a:pt x="133" y="42"/>
                  </a:lnTo>
                  <a:lnTo>
                    <a:pt x="138" y="42"/>
                  </a:lnTo>
                  <a:lnTo>
                    <a:pt x="144" y="42"/>
                  </a:lnTo>
                  <a:lnTo>
                    <a:pt x="148" y="39"/>
                  </a:lnTo>
                  <a:lnTo>
                    <a:pt x="155" y="39"/>
                  </a:lnTo>
                  <a:lnTo>
                    <a:pt x="157" y="39"/>
                  </a:lnTo>
                  <a:lnTo>
                    <a:pt x="162" y="42"/>
                  </a:lnTo>
                  <a:lnTo>
                    <a:pt x="164" y="42"/>
                  </a:lnTo>
                  <a:lnTo>
                    <a:pt x="168" y="42"/>
                  </a:lnTo>
                  <a:lnTo>
                    <a:pt x="168" y="36"/>
                  </a:lnTo>
                  <a:lnTo>
                    <a:pt x="168" y="24"/>
                  </a:lnTo>
                  <a:lnTo>
                    <a:pt x="170" y="12"/>
                  </a:lnTo>
                  <a:lnTo>
                    <a:pt x="170" y="8"/>
                  </a:lnTo>
                  <a:lnTo>
                    <a:pt x="172" y="6"/>
                  </a:lnTo>
                  <a:lnTo>
                    <a:pt x="172" y="3"/>
                  </a:lnTo>
                  <a:lnTo>
                    <a:pt x="176" y="0"/>
                  </a:lnTo>
                  <a:lnTo>
                    <a:pt x="193" y="2"/>
                  </a:lnTo>
                  <a:lnTo>
                    <a:pt x="195" y="2"/>
                  </a:lnTo>
                  <a:lnTo>
                    <a:pt x="195" y="4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Freeform 50"/>
            <p:cNvSpPr>
              <a:spLocks/>
            </p:cNvSpPr>
            <p:nvPr/>
          </p:nvSpPr>
          <p:spPr bwMode="auto">
            <a:xfrm>
              <a:off x="4589" y="3342"/>
              <a:ext cx="77" cy="35"/>
            </a:xfrm>
            <a:custGeom>
              <a:avLst/>
              <a:gdLst>
                <a:gd name="T0" fmla="*/ 2 w 163"/>
                <a:gd name="T1" fmla="*/ 1 h 68"/>
                <a:gd name="T2" fmla="*/ 2 w 163"/>
                <a:gd name="T3" fmla="*/ 0 h 68"/>
                <a:gd name="T4" fmla="*/ 2 w 163"/>
                <a:gd name="T5" fmla="*/ 1 h 68"/>
                <a:gd name="T6" fmla="*/ 1 w 163"/>
                <a:gd name="T7" fmla="*/ 1 h 68"/>
                <a:gd name="T8" fmla="*/ 1 w 163"/>
                <a:gd name="T9" fmla="*/ 1 h 68"/>
                <a:gd name="T10" fmla="*/ 1 w 163"/>
                <a:gd name="T11" fmla="*/ 1 h 68"/>
                <a:gd name="T12" fmla="*/ 1 w 163"/>
                <a:gd name="T13" fmla="*/ 1 h 68"/>
                <a:gd name="T14" fmla="*/ 1 w 163"/>
                <a:gd name="T15" fmla="*/ 1 h 68"/>
                <a:gd name="T16" fmla="*/ 1 w 163"/>
                <a:gd name="T17" fmla="*/ 1 h 68"/>
                <a:gd name="T18" fmla="*/ 1 w 163"/>
                <a:gd name="T19" fmla="*/ 1 h 68"/>
                <a:gd name="T20" fmla="*/ 1 w 163"/>
                <a:gd name="T21" fmla="*/ 1 h 68"/>
                <a:gd name="T22" fmla="*/ 1 w 163"/>
                <a:gd name="T23" fmla="*/ 1 h 68"/>
                <a:gd name="T24" fmla="*/ 1 w 163"/>
                <a:gd name="T25" fmla="*/ 1 h 68"/>
                <a:gd name="T26" fmla="*/ 1 w 163"/>
                <a:gd name="T27" fmla="*/ 1 h 68"/>
                <a:gd name="T28" fmla="*/ 1 w 163"/>
                <a:gd name="T29" fmla="*/ 1 h 68"/>
                <a:gd name="T30" fmla="*/ 1 w 163"/>
                <a:gd name="T31" fmla="*/ 1 h 68"/>
                <a:gd name="T32" fmla="*/ 1 w 163"/>
                <a:gd name="T33" fmla="*/ 1 h 68"/>
                <a:gd name="T34" fmla="*/ 1 w 163"/>
                <a:gd name="T35" fmla="*/ 1 h 68"/>
                <a:gd name="T36" fmla="*/ 1 w 163"/>
                <a:gd name="T37" fmla="*/ 1 h 68"/>
                <a:gd name="T38" fmla="*/ 1 w 163"/>
                <a:gd name="T39" fmla="*/ 1 h 68"/>
                <a:gd name="T40" fmla="*/ 1 w 163"/>
                <a:gd name="T41" fmla="*/ 1 h 68"/>
                <a:gd name="T42" fmla="*/ 1 w 163"/>
                <a:gd name="T43" fmla="*/ 2 h 68"/>
                <a:gd name="T44" fmla="*/ 1 w 163"/>
                <a:gd name="T45" fmla="*/ 2 h 68"/>
                <a:gd name="T46" fmla="*/ 1 w 163"/>
                <a:gd name="T47" fmla="*/ 2 h 68"/>
                <a:gd name="T48" fmla="*/ 1 w 163"/>
                <a:gd name="T49" fmla="*/ 2 h 68"/>
                <a:gd name="T50" fmla="*/ 1 w 163"/>
                <a:gd name="T51" fmla="*/ 2 h 68"/>
                <a:gd name="T52" fmla="*/ 1 w 163"/>
                <a:gd name="T53" fmla="*/ 2 h 68"/>
                <a:gd name="T54" fmla="*/ 1 w 163"/>
                <a:gd name="T55" fmla="*/ 1 h 68"/>
                <a:gd name="T56" fmla="*/ 0 w 163"/>
                <a:gd name="T57" fmla="*/ 1 h 68"/>
                <a:gd name="T58" fmla="*/ 0 w 163"/>
                <a:gd name="T59" fmla="*/ 1 h 68"/>
                <a:gd name="T60" fmla="*/ 0 w 163"/>
                <a:gd name="T61" fmla="*/ 1 h 68"/>
                <a:gd name="T62" fmla="*/ 0 w 163"/>
                <a:gd name="T63" fmla="*/ 1 h 68"/>
                <a:gd name="T64" fmla="*/ 0 w 163"/>
                <a:gd name="T65" fmla="*/ 1 h 68"/>
                <a:gd name="T66" fmla="*/ 0 w 163"/>
                <a:gd name="T67" fmla="*/ 1 h 68"/>
                <a:gd name="T68" fmla="*/ 0 w 163"/>
                <a:gd name="T69" fmla="*/ 1 h 68"/>
                <a:gd name="T70" fmla="*/ 0 w 163"/>
                <a:gd name="T71" fmla="*/ 1 h 68"/>
                <a:gd name="T72" fmla="*/ 0 w 163"/>
                <a:gd name="T73" fmla="*/ 1 h 68"/>
                <a:gd name="T74" fmla="*/ 0 w 163"/>
                <a:gd name="T75" fmla="*/ 1 h 68"/>
                <a:gd name="T76" fmla="*/ 0 w 163"/>
                <a:gd name="T77" fmla="*/ 1 h 68"/>
                <a:gd name="T78" fmla="*/ 0 w 163"/>
                <a:gd name="T79" fmla="*/ 1 h 68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63"/>
                <a:gd name="T121" fmla="*/ 0 h 68"/>
                <a:gd name="T122" fmla="*/ 163 w 163"/>
                <a:gd name="T123" fmla="*/ 68 h 68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63" h="68">
                  <a:moveTo>
                    <a:pt x="163" y="1"/>
                  </a:moveTo>
                  <a:lnTo>
                    <a:pt x="153" y="0"/>
                  </a:lnTo>
                  <a:lnTo>
                    <a:pt x="147" y="3"/>
                  </a:lnTo>
                  <a:lnTo>
                    <a:pt x="132" y="3"/>
                  </a:lnTo>
                  <a:lnTo>
                    <a:pt x="126" y="3"/>
                  </a:lnTo>
                  <a:lnTo>
                    <a:pt x="121" y="3"/>
                  </a:lnTo>
                  <a:lnTo>
                    <a:pt x="118" y="5"/>
                  </a:lnTo>
                  <a:lnTo>
                    <a:pt x="116" y="5"/>
                  </a:lnTo>
                  <a:lnTo>
                    <a:pt x="114" y="7"/>
                  </a:lnTo>
                  <a:lnTo>
                    <a:pt x="109" y="12"/>
                  </a:lnTo>
                  <a:lnTo>
                    <a:pt x="107" y="15"/>
                  </a:lnTo>
                  <a:lnTo>
                    <a:pt x="103" y="21"/>
                  </a:lnTo>
                  <a:lnTo>
                    <a:pt x="103" y="32"/>
                  </a:lnTo>
                  <a:lnTo>
                    <a:pt x="103" y="35"/>
                  </a:lnTo>
                  <a:lnTo>
                    <a:pt x="103" y="36"/>
                  </a:lnTo>
                  <a:lnTo>
                    <a:pt x="101" y="38"/>
                  </a:lnTo>
                  <a:lnTo>
                    <a:pt x="97" y="42"/>
                  </a:lnTo>
                  <a:lnTo>
                    <a:pt x="94" y="42"/>
                  </a:lnTo>
                  <a:lnTo>
                    <a:pt x="90" y="42"/>
                  </a:lnTo>
                  <a:lnTo>
                    <a:pt x="87" y="42"/>
                  </a:lnTo>
                  <a:lnTo>
                    <a:pt x="87" y="54"/>
                  </a:lnTo>
                  <a:lnTo>
                    <a:pt x="85" y="67"/>
                  </a:lnTo>
                  <a:lnTo>
                    <a:pt x="85" y="68"/>
                  </a:lnTo>
                  <a:lnTo>
                    <a:pt x="83" y="68"/>
                  </a:lnTo>
                  <a:lnTo>
                    <a:pt x="77" y="68"/>
                  </a:lnTo>
                  <a:lnTo>
                    <a:pt x="75" y="67"/>
                  </a:lnTo>
                  <a:lnTo>
                    <a:pt x="71" y="64"/>
                  </a:lnTo>
                  <a:lnTo>
                    <a:pt x="71" y="63"/>
                  </a:lnTo>
                  <a:lnTo>
                    <a:pt x="66" y="58"/>
                  </a:lnTo>
                  <a:lnTo>
                    <a:pt x="63" y="54"/>
                  </a:lnTo>
                  <a:lnTo>
                    <a:pt x="63" y="52"/>
                  </a:lnTo>
                  <a:lnTo>
                    <a:pt x="60" y="47"/>
                  </a:lnTo>
                  <a:lnTo>
                    <a:pt x="55" y="44"/>
                  </a:lnTo>
                  <a:lnTo>
                    <a:pt x="52" y="43"/>
                  </a:lnTo>
                  <a:lnTo>
                    <a:pt x="49" y="39"/>
                  </a:lnTo>
                  <a:lnTo>
                    <a:pt x="45" y="39"/>
                  </a:lnTo>
                  <a:lnTo>
                    <a:pt x="39" y="36"/>
                  </a:lnTo>
                  <a:lnTo>
                    <a:pt x="20" y="34"/>
                  </a:lnTo>
                  <a:lnTo>
                    <a:pt x="5" y="34"/>
                  </a:lnTo>
                  <a:lnTo>
                    <a:pt x="0" y="34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Freeform 51"/>
            <p:cNvSpPr>
              <a:spLocks/>
            </p:cNvSpPr>
            <p:nvPr/>
          </p:nvSpPr>
          <p:spPr bwMode="auto">
            <a:xfrm>
              <a:off x="4365" y="3598"/>
              <a:ext cx="61" cy="37"/>
            </a:xfrm>
            <a:custGeom>
              <a:avLst/>
              <a:gdLst>
                <a:gd name="T0" fmla="*/ 1 w 127"/>
                <a:gd name="T1" fmla="*/ 0 h 75"/>
                <a:gd name="T2" fmla="*/ 1 w 127"/>
                <a:gd name="T3" fmla="*/ 0 h 75"/>
                <a:gd name="T4" fmla="*/ 0 w 127"/>
                <a:gd name="T5" fmla="*/ 0 h 75"/>
                <a:gd name="T6" fmla="*/ 0 w 127"/>
                <a:gd name="T7" fmla="*/ 0 h 75"/>
                <a:gd name="T8" fmla="*/ 0 w 127"/>
                <a:gd name="T9" fmla="*/ 0 h 75"/>
                <a:gd name="T10" fmla="*/ 0 w 127"/>
                <a:gd name="T11" fmla="*/ 0 h 75"/>
                <a:gd name="T12" fmla="*/ 0 w 127"/>
                <a:gd name="T13" fmla="*/ 0 h 75"/>
                <a:gd name="T14" fmla="*/ 0 w 127"/>
                <a:gd name="T15" fmla="*/ 0 h 75"/>
                <a:gd name="T16" fmla="*/ 0 w 127"/>
                <a:gd name="T17" fmla="*/ 0 h 75"/>
                <a:gd name="T18" fmla="*/ 0 w 127"/>
                <a:gd name="T19" fmla="*/ 0 h 75"/>
                <a:gd name="T20" fmla="*/ 0 w 127"/>
                <a:gd name="T21" fmla="*/ 0 h 75"/>
                <a:gd name="T22" fmla="*/ 0 w 127"/>
                <a:gd name="T23" fmla="*/ 0 h 75"/>
                <a:gd name="T24" fmla="*/ 0 w 127"/>
                <a:gd name="T25" fmla="*/ 0 h 75"/>
                <a:gd name="T26" fmla="*/ 0 w 127"/>
                <a:gd name="T27" fmla="*/ 0 h 75"/>
                <a:gd name="T28" fmla="*/ 0 w 127"/>
                <a:gd name="T29" fmla="*/ 0 h 75"/>
                <a:gd name="T30" fmla="*/ 0 w 127"/>
                <a:gd name="T31" fmla="*/ 0 h 75"/>
                <a:gd name="T32" fmla="*/ 0 w 127"/>
                <a:gd name="T33" fmla="*/ 0 h 75"/>
                <a:gd name="T34" fmla="*/ 0 w 127"/>
                <a:gd name="T35" fmla="*/ 0 h 75"/>
                <a:gd name="T36" fmla="*/ 0 w 127"/>
                <a:gd name="T37" fmla="*/ 0 h 75"/>
                <a:gd name="T38" fmla="*/ 0 w 127"/>
                <a:gd name="T39" fmla="*/ 0 h 75"/>
                <a:gd name="T40" fmla="*/ 0 w 127"/>
                <a:gd name="T41" fmla="*/ 0 h 75"/>
                <a:gd name="T42" fmla="*/ 0 w 127"/>
                <a:gd name="T43" fmla="*/ 0 h 75"/>
                <a:gd name="T44" fmla="*/ 0 w 127"/>
                <a:gd name="T45" fmla="*/ 0 h 75"/>
                <a:gd name="T46" fmla="*/ 0 w 127"/>
                <a:gd name="T47" fmla="*/ 0 h 75"/>
                <a:gd name="T48" fmla="*/ 0 w 127"/>
                <a:gd name="T49" fmla="*/ 0 h 75"/>
                <a:gd name="T50" fmla="*/ 0 w 127"/>
                <a:gd name="T51" fmla="*/ 0 h 75"/>
                <a:gd name="T52" fmla="*/ 0 w 127"/>
                <a:gd name="T53" fmla="*/ 0 h 75"/>
                <a:gd name="T54" fmla="*/ 0 w 127"/>
                <a:gd name="T55" fmla="*/ 0 h 75"/>
                <a:gd name="T56" fmla="*/ 0 w 127"/>
                <a:gd name="T57" fmla="*/ 0 h 75"/>
                <a:gd name="T58" fmla="*/ 0 w 127"/>
                <a:gd name="T59" fmla="*/ 0 h 75"/>
                <a:gd name="T60" fmla="*/ 0 w 127"/>
                <a:gd name="T61" fmla="*/ 0 h 75"/>
                <a:gd name="T62" fmla="*/ 0 w 127"/>
                <a:gd name="T63" fmla="*/ 0 h 75"/>
                <a:gd name="T64" fmla="*/ 0 w 127"/>
                <a:gd name="T65" fmla="*/ 1 h 75"/>
                <a:gd name="T66" fmla="*/ 0 w 127"/>
                <a:gd name="T67" fmla="*/ 1 h 75"/>
                <a:gd name="T68" fmla="*/ 0 w 127"/>
                <a:gd name="T69" fmla="*/ 1 h 75"/>
                <a:gd name="T70" fmla="*/ 0 w 127"/>
                <a:gd name="T71" fmla="*/ 1 h 75"/>
                <a:gd name="T72" fmla="*/ 0 w 127"/>
                <a:gd name="T73" fmla="*/ 1 h 75"/>
                <a:gd name="T74" fmla="*/ 0 w 127"/>
                <a:gd name="T75" fmla="*/ 1 h 75"/>
                <a:gd name="T76" fmla="*/ 0 w 127"/>
                <a:gd name="T77" fmla="*/ 1 h 75"/>
                <a:gd name="T78" fmla="*/ 0 w 127"/>
                <a:gd name="T79" fmla="*/ 1 h 75"/>
                <a:gd name="T80" fmla="*/ 0 w 127"/>
                <a:gd name="T81" fmla="*/ 1 h 75"/>
                <a:gd name="T82" fmla="*/ 0 w 127"/>
                <a:gd name="T83" fmla="*/ 1 h 75"/>
                <a:gd name="T84" fmla="*/ 0 w 127"/>
                <a:gd name="T85" fmla="*/ 1 h 7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27"/>
                <a:gd name="T130" fmla="*/ 0 h 75"/>
                <a:gd name="T131" fmla="*/ 127 w 127"/>
                <a:gd name="T132" fmla="*/ 75 h 75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27" h="75">
                  <a:moveTo>
                    <a:pt x="127" y="4"/>
                  </a:moveTo>
                  <a:lnTo>
                    <a:pt x="124" y="4"/>
                  </a:lnTo>
                  <a:lnTo>
                    <a:pt x="65" y="0"/>
                  </a:lnTo>
                  <a:lnTo>
                    <a:pt x="63" y="0"/>
                  </a:lnTo>
                  <a:lnTo>
                    <a:pt x="62" y="3"/>
                  </a:lnTo>
                  <a:lnTo>
                    <a:pt x="61" y="5"/>
                  </a:lnTo>
                  <a:lnTo>
                    <a:pt x="58" y="6"/>
                  </a:lnTo>
                  <a:lnTo>
                    <a:pt x="58" y="9"/>
                  </a:lnTo>
                  <a:lnTo>
                    <a:pt x="58" y="13"/>
                  </a:lnTo>
                  <a:lnTo>
                    <a:pt x="58" y="16"/>
                  </a:lnTo>
                  <a:lnTo>
                    <a:pt x="58" y="19"/>
                  </a:lnTo>
                  <a:lnTo>
                    <a:pt x="58" y="23"/>
                  </a:lnTo>
                  <a:lnTo>
                    <a:pt x="56" y="24"/>
                  </a:lnTo>
                  <a:lnTo>
                    <a:pt x="49" y="27"/>
                  </a:lnTo>
                  <a:lnTo>
                    <a:pt x="45" y="28"/>
                  </a:lnTo>
                  <a:lnTo>
                    <a:pt x="30" y="30"/>
                  </a:lnTo>
                  <a:lnTo>
                    <a:pt x="26" y="35"/>
                  </a:lnTo>
                  <a:lnTo>
                    <a:pt x="24" y="35"/>
                  </a:lnTo>
                  <a:lnTo>
                    <a:pt x="22" y="37"/>
                  </a:lnTo>
                  <a:lnTo>
                    <a:pt x="19" y="37"/>
                  </a:lnTo>
                  <a:lnTo>
                    <a:pt x="19" y="38"/>
                  </a:lnTo>
                  <a:lnTo>
                    <a:pt x="17" y="42"/>
                  </a:lnTo>
                  <a:lnTo>
                    <a:pt x="14" y="46"/>
                  </a:lnTo>
                  <a:lnTo>
                    <a:pt x="11" y="50"/>
                  </a:lnTo>
                  <a:lnTo>
                    <a:pt x="11" y="51"/>
                  </a:lnTo>
                  <a:lnTo>
                    <a:pt x="11" y="55"/>
                  </a:lnTo>
                  <a:lnTo>
                    <a:pt x="9" y="55"/>
                  </a:lnTo>
                  <a:lnTo>
                    <a:pt x="5" y="55"/>
                  </a:lnTo>
                  <a:lnTo>
                    <a:pt x="3" y="55"/>
                  </a:lnTo>
                  <a:lnTo>
                    <a:pt x="3" y="58"/>
                  </a:lnTo>
                  <a:lnTo>
                    <a:pt x="0" y="58"/>
                  </a:lnTo>
                  <a:lnTo>
                    <a:pt x="0" y="62"/>
                  </a:lnTo>
                  <a:lnTo>
                    <a:pt x="0" y="64"/>
                  </a:lnTo>
                  <a:lnTo>
                    <a:pt x="0" y="67"/>
                  </a:lnTo>
                  <a:lnTo>
                    <a:pt x="0" y="69"/>
                  </a:lnTo>
                  <a:lnTo>
                    <a:pt x="0" y="71"/>
                  </a:lnTo>
                  <a:lnTo>
                    <a:pt x="3" y="71"/>
                  </a:lnTo>
                  <a:lnTo>
                    <a:pt x="5" y="71"/>
                  </a:lnTo>
                  <a:lnTo>
                    <a:pt x="11" y="75"/>
                  </a:lnTo>
                  <a:lnTo>
                    <a:pt x="14" y="72"/>
                  </a:lnTo>
                  <a:lnTo>
                    <a:pt x="39" y="68"/>
                  </a:lnTo>
                  <a:lnTo>
                    <a:pt x="45" y="67"/>
                  </a:lnTo>
                  <a:lnTo>
                    <a:pt x="47" y="67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8" name="Freeform 52"/>
            <p:cNvSpPr>
              <a:spLocks/>
            </p:cNvSpPr>
            <p:nvPr/>
          </p:nvSpPr>
          <p:spPr bwMode="auto">
            <a:xfrm>
              <a:off x="3937" y="3324"/>
              <a:ext cx="62" cy="59"/>
            </a:xfrm>
            <a:custGeom>
              <a:avLst/>
              <a:gdLst>
                <a:gd name="T0" fmla="*/ 1 w 131"/>
                <a:gd name="T1" fmla="*/ 0 h 116"/>
                <a:gd name="T2" fmla="*/ 1 w 131"/>
                <a:gd name="T3" fmla="*/ 1 h 116"/>
                <a:gd name="T4" fmla="*/ 1 w 131"/>
                <a:gd name="T5" fmla="*/ 1 h 116"/>
                <a:gd name="T6" fmla="*/ 1 w 131"/>
                <a:gd name="T7" fmla="*/ 1 h 116"/>
                <a:gd name="T8" fmla="*/ 1 w 131"/>
                <a:gd name="T9" fmla="*/ 1 h 116"/>
                <a:gd name="T10" fmla="*/ 1 w 131"/>
                <a:gd name="T11" fmla="*/ 1 h 116"/>
                <a:gd name="T12" fmla="*/ 1 w 131"/>
                <a:gd name="T13" fmla="*/ 1 h 116"/>
                <a:gd name="T14" fmla="*/ 1 w 131"/>
                <a:gd name="T15" fmla="*/ 1 h 116"/>
                <a:gd name="T16" fmla="*/ 0 w 131"/>
                <a:gd name="T17" fmla="*/ 1 h 116"/>
                <a:gd name="T18" fmla="*/ 0 w 131"/>
                <a:gd name="T19" fmla="*/ 1 h 116"/>
                <a:gd name="T20" fmla="*/ 0 w 131"/>
                <a:gd name="T21" fmla="*/ 1 h 116"/>
                <a:gd name="T22" fmla="*/ 0 w 131"/>
                <a:gd name="T23" fmla="*/ 1 h 116"/>
                <a:gd name="T24" fmla="*/ 0 w 131"/>
                <a:gd name="T25" fmla="*/ 1 h 116"/>
                <a:gd name="T26" fmla="*/ 0 w 131"/>
                <a:gd name="T27" fmla="*/ 1 h 116"/>
                <a:gd name="T28" fmla="*/ 0 w 131"/>
                <a:gd name="T29" fmla="*/ 1 h 116"/>
                <a:gd name="T30" fmla="*/ 0 w 131"/>
                <a:gd name="T31" fmla="*/ 1 h 116"/>
                <a:gd name="T32" fmla="*/ 0 w 131"/>
                <a:gd name="T33" fmla="*/ 1 h 116"/>
                <a:gd name="T34" fmla="*/ 0 w 131"/>
                <a:gd name="T35" fmla="*/ 1 h 116"/>
                <a:gd name="T36" fmla="*/ 0 w 131"/>
                <a:gd name="T37" fmla="*/ 1 h 116"/>
                <a:gd name="T38" fmla="*/ 0 w 131"/>
                <a:gd name="T39" fmla="*/ 1 h 116"/>
                <a:gd name="T40" fmla="*/ 0 w 131"/>
                <a:gd name="T41" fmla="*/ 1 h 116"/>
                <a:gd name="T42" fmla="*/ 0 w 131"/>
                <a:gd name="T43" fmla="*/ 1 h 116"/>
                <a:gd name="T44" fmla="*/ 0 w 131"/>
                <a:gd name="T45" fmla="*/ 1 h 116"/>
                <a:gd name="T46" fmla="*/ 0 w 131"/>
                <a:gd name="T47" fmla="*/ 1 h 116"/>
                <a:gd name="T48" fmla="*/ 0 w 131"/>
                <a:gd name="T49" fmla="*/ 1 h 116"/>
                <a:gd name="T50" fmla="*/ 0 w 131"/>
                <a:gd name="T51" fmla="*/ 1 h 116"/>
                <a:gd name="T52" fmla="*/ 0 w 131"/>
                <a:gd name="T53" fmla="*/ 1 h 116"/>
                <a:gd name="T54" fmla="*/ 0 w 131"/>
                <a:gd name="T55" fmla="*/ 1 h 116"/>
                <a:gd name="T56" fmla="*/ 0 w 131"/>
                <a:gd name="T57" fmla="*/ 1 h 116"/>
                <a:gd name="T58" fmla="*/ 0 w 131"/>
                <a:gd name="T59" fmla="*/ 1 h 116"/>
                <a:gd name="T60" fmla="*/ 0 w 131"/>
                <a:gd name="T61" fmla="*/ 1 h 116"/>
                <a:gd name="T62" fmla="*/ 0 w 131"/>
                <a:gd name="T63" fmla="*/ 1 h 116"/>
                <a:gd name="T64" fmla="*/ 0 w 131"/>
                <a:gd name="T65" fmla="*/ 1 h 116"/>
                <a:gd name="T66" fmla="*/ 0 w 131"/>
                <a:gd name="T67" fmla="*/ 1 h 116"/>
                <a:gd name="T68" fmla="*/ 0 w 131"/>
                <a:gd name="T69" fmla="*/ 1 h 116"/>
                <a:gd name="T70" fmla="*/ 0 w 131"/>
                <a:gd name="T71" fmla="*/ 2 h 116"/>
                <a:gd name="T72" fmla="*/ 0 w 131"/>
                <a:gd name="T73" fmla="*/ 2 h 116"/>
                <a:gd name="T74" fmla="*/ 0 w 131"/>
                <a:gd name="T75" fmla="*/ 2 h 116"/>
                <a:gd name="T76" fmla="*/ 0 w 131"/>
                <a:gd name="T77" fmla="*/ 2 h 116"/>
                <a:gd name="T78" fmla="*/ 0 w 131"/>
                <a:gd name="T79" fmla="*/ 2 h 116"/>
                <a:gd name="T80" fmla="*/ 0 w 131"/>
                <a:gd name="T81" fmla="*/ 2 h 116"/>
                <a:gd name="T82" fmla="*/ 0 w 131"/>
                <a:gd name="T83" fmla="*/ 2 h 116"/>
                <a:gd name="T84" fmla="*/ 0 w 131"/>
                <a:gd name="T85" fmla="*/ 2 h 116"/>
                <a:gd name="T86" fmla="*/ 0 w 131"/>
                <a:gd name="T87" fmla="*/ 2 h 116"/>
                <a:gd name="T88" fmla="*/ 0 w 131"/>
                <a:gd name="T89" fmla="*/ 2 h 116"/>
                <a:gd name="T90" fmla="*/ 0 w 131"/>
                <a:gd name="T91" fmla="*/ 2 h 116"/>
                <a:gd name="T92" fmla="*/ 0 w 131"/>
                <a:gd name="T93" fmla="*/ 2 h 116"/>
                <a:gd name="T94" fmla="*/ 0 w 131"/>
                <a:gd name="T95" fmla="*/ 2 h 116"/>
                <a:gd name="T96" fmla="*/ 0 w 131"/>
                <a:gd name="T97" fmla="*/ 2 h 116"/>
                <a:gd name="T98" fmla="*/ 0 w 131"/>
                <a:gd name="T99" fmla="*/ 2 h 11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31"/>
                <a:gd name="T151" fmla="*/ 0 h 116"/>
                <a:gd name="T152" fmla="*/ 131 w 131"/>
                <a:gd name="T153" fmla="*/ 116 h 11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31" h="116">
                  <a:moveTo>
                    <a:pt x="131" y="0"/>
                  </a:moveTo>
                  <a:lnTo>
                    <a:pt x="122" y="2"/>
                  </a:lnTo>
                  <a:lnTo>
                    <a:pt x="120" y="2"/>
                  </a:lnTo>
                  <a:lnTo>
                    <a:pt x="90" y="4"/>
                  </a:lnTo>
                  <a:lnTo>
                    <a:pt x="87" y="4"/>
                  </a:lnTo>
                  <a:lnTo>
                    <a:pt x="84" y="4"/>
                  </a:lnTo>
                  <a:lnTo>
                    <a:pt x="82" y="4"/>
                  </a:lnTo>
                  <a:lnTo>
                    <a:pt x="77" y="4"/>
                  </a:lnTo>
                  <a:lnTo>
                    <a:pt x="62" y="3"/>
                  </a:lnTo>
                  <a:lnTo>
                    <a:pt x="57" y="3"/>
                  </a:lnTo>
                  <a:lnTo>
                    <a:pt x="43" y="3"/>
                  </a:lnTo>
                  <a:lnTo>
                    <a:pt x="38" y="3"/>
                  </a:lnTo>
                  <a:lnTo>
                    <a:pt x="31" y="3"/>
                  </a:lnTo>
                  <a:lnTo>
                    <a:pt x="26" y="3"/>
                  </a:lnTo>
                  <a:lnTo>
                    <a:pt x="21" y="6"/>
                  </a:lnTo>
                  <a:lnTo>
                    <a:pt x="20" y="6"/>
                  </a:lnTo>
                  <a:lnTo>
                    <a:pt x="17" y="6"/>
                  </a:lnTo>
                  <a:lnTo>
                    <a:pt x="15" y="6"/>
                  </a:lnTo>
                  <a:lnTo>
                    <a:pt x="12" y="8"/>
                  </a:lnTo>
                  <a:lnTo>
                    <a:pt x="6" y="10"/>
                  </a:lnTo>
                  <a:lnTo>
                    <a:pt x="6" y="12"/>
                  </a:lnTo>
                  <a:lnTo>
                    <a:pt x="2" y="15"/>
                  </a:lnTo>
                  <a:lnTo>
                    <a:pt x="2" y="17"/>
                  </a:lnTo>
                  <a:lnTo>
                    <a:pt x="0" y="18"/>
                  </a:lnTo>
                  <a:lnTo>
                    <a:pt x="0" y="24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0" y="33"/>
                  </a:lnTo>
                  <a:lnTo>
                    <a:pt x="0" y="47"/>
                  </a:lnTo>
                  <a:lnTo>
                    <a:pt x="0" y="50"/>
                  </a:lnTo>
                  <a:lnTo>
                    <a:pt x="0" y="51"/>
                  </a:lnTo>
                  <a:lnTo>
                    <a:pt x="0" y="54"/>
                  </a:lnTo>
                  <a:lnTo>
                    <a:pt x="2" y="57"/>
                  </a:lnTo>
                  <a:lnTo>
                    <a:pt x="2" y="59"/>
                  </a:lnTo>
                  <a:lnTo>
                    <a:pt x="2" y="61"/>
                  </a:lnTo>
                  <a:lnTo>
                    <a:pt x="2" y="64"/>
                  </a:lnTo>
                  <a:lnTo>
                    <a:pt x="6" y="70"/>
                  </a:lnTo>
                  <a:lnTo>
                    <a:pt x="20" y="81"/>
                  </a:lnTo>
                  <a:lnTo>
                    <a:pt x="23" y="85"/>
                  </a:lnTo>
                  <a:lnTo>
                    <a:pt x="23" y="86"/>
                  </a:lnTo>
                  <a:lnTo>
                    <a:pt x="25" y="88"/>
                  </a:lnTo>
                  <a:lnTo>
                    <a:pt x="25" y="90"/>
                  </a:lnTo>
                  <a:lnTo>
                    <a:pt x="25" y="94"/>
                  </a:lnTo>
                  <a:lnTo>
                    <a:pt x="25" y="98"/>
                  </a:lnTo>
                  <a:lnTo>
                    <a:pt x="25" y="103"/>
                  </a:lnTo>
                  <a:lnTo>
                    <a:pt x="28" y="105"/>
                  </a:lnTo>
                  <a:lnTo>
                    <a:pt x="30" y="110"/>
                  </a:lnTo>
                  <a:lnTo>
                    <a:pt x="46" y="113"/>
                  </a:lnTo>
                  <a:lnTo>
                    <a:pt x="64" y="116"/>
                  </a:lnTo>
                  <a:lnTo>
                    <a:pt x="66" y="113"/>
                  </a:lnTo>
                </a:path>
              </a:pathLst>
            </a:custGeom>
            <a:noFill/>
            <a:ln w="9525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Freeform 53"/>
            <p:cNvSpPr>
              <a:spLocks/>
            </p:cNvSpPr>
            <p:nvPr/>
          </p:nvSpPr>
          <p:spPr bwMode="auto">
            <a:xfrm>
              <a:off x="3964" y="3446"/>
              <a:ext cx="117" cy="92"/>
            </a:xfrm>
            <a:custGeom>
              <a:avLst/>
              <a:gdLst>
                <a:gd name="T0" fmla="*/ 5 w 173"/>
                <a:gd name="T1" fmla="*/ 0 h 83"/>
                <a:gd name="T2" fmla="*/ 3 w 173"/>
                <a:gd name="T3" fmla="*/ 64 h 83"/>
                <a:gd name="T4" fmla="*/ 3 w 173"/>
                <a:gd name="T5" fmla="*/ 68 h 83"/>
                <a:gd name="T6" fmla="*/ 6 w 173"/>
                <a:gd name="T7" fmla="*/ 75 h 83"/>
                <a:gd name="T8" fmla="*/ 11 w 173"/>
                <a:gd name="T9" fmla="*/ 83 h 83"/>
                <a:gd name="T10" fmla="*/ 13 w 173"/>
                <a:gd name="T11" fmla="*/ 83 h 83"/>
                <a:gd name="T12" fmla="*/ 14 w 173"/>
                <a:gd name="T13" fmla="*/ 88 h 83"/>
                <a:gd name="T14" fmla="*/ 14 w 173"/>
                <a:gd name="T15" fmla="*/ 124 h 83"/>
                <a:gd name="T16" fmla="*/ 14 w 173"/>
                <a:gd name="T17" fmla="*/ 125 h 83"/>
                <a:gd name="T18" fmla="*/ 10 w 173"/>
                <a:gd name="T19" fmla="*/ 102 h 83"/>
                <a:gd name="T20" fmla="*/ 2 w 173"/>
                <a:gd name="T21" fmla="*/ 65 h 83"/>
                <a:gd name="T22" fmla="*/ 1 w 173"/>
                <a:gd name="T23" fmla="*/ 65 h 83"/>
                <a:gd name="T24" fmla="*/ 1 w 173"/>
                <a:gd name="T25" fmla="*/ 68 h 83"/>
                <a:gd name="T26" fmla="*/ 0 w 173"/>
                <a:gd name="T27" fmla="*/ 75 h 83"/>
                <a:gd name="T28" fmla="*/ 1 w 173"/>
                <a:gd name="T29" fmla="*/ 82 h 83"/>
                <a:gd name="T30" fmla="*/ 2 w 173"/>
                <a:gd name="T31" fmla="*/ 91 h 83"/>
                <a:gd name="T32" fmla="*/ 3 w 173"/>
                <a:gd name="T33" fmla="*/ 92 h 83"/>
                <a:gd name="T34" fmla="*/ 3 w 173"/>
                <a:gd name="T35" fmla="*/ 137 h 83"/>
                <a:gd name="T36" fmla="*/ 6 w 173"/>
                <a:gd name="T37" fmla="*/ 150 h 83"/>
                <a:gd name="T38" fmla="*/ 7 w 173"/>
                <a:gd name="T39" fmla="*/ 150 h 83"/>
                <a:gd name="T40" fmla="*/ 9 w 173"/>
                <a:gd name="T41" fmla="*/ 154 h 83"/>
                <a:gd name="T42" fmla="*/ 9 w 173"/>
                <a:gd name="T43" fmla="*/ 150 h 83"/>
                <a:gd name="T44" fmla="*/ 9 w 173"/>
                <a:gd name="T45" fmla="*/ 136 h 83"/>
                <a:gd name="T46" fmla="*/ 8 w 173"/>
                <a:gd name="T47" fmla="*/ 134 h 83"/>
                <a:gd name="T48" fmla="*/ 8 w 173"/>
                <a:gd name="T49" fmla="*/ 124 h 83"/>
                <a:gd name="T50" fmla="*/ 7 w 173"/>
                <a:gd name="T51" fmla="*/ 123 h 83"/>
                <a:gd name="T52" fmla="*/ 7 w 173"/>
                <a:gd name="T53" fmla="*/ 129 h 83"/>
                <a:gd name="T54" fmla="*/ 10 w 173"/>
                <a:gd name="T55" fmla="*/ 137 h 83"/>
                <a:gd name="T56" fmla="*/ 11 w 173"/>
                <a:gd name="T57" fmla="*/ 137 h 83"/>
                <a:gd name="T58" fmla="*/ 14 w 173"/>
                <a:gd name="T59" fmla="*/ 137 h 83"/>
                <a:gd name="T60" fmla="*/ 16 w 173"/>
                <a:gd name="T61" fmla="*/ 136 h 83"/>
                <a:gd name="T62" fmla="*/ 16 w 173"/>
                <a:gd name="T63" fmla="*/ 122 h 83"/>
                <a:gd name="T64" fmla="*/ 16 w 173"/>
                <a:gd name="T65" fmla="*/ 109 h 83"/>
                <a:gd name="T66" fmla="*/ 16 w 173"/>
                <a:gd name="T67" fmla="*/ 98 h 83"/>
                <a:gd name="T68" fmla="*/ 16 w 173"/>
                <a:gd name="T69" fmla="*/ 88 h 83"/>
                <a:gd name="T70" fmla="*/ 15 w 173"/>
                <a:gd name="T71" fmla="*/ 80 h 83"/>
                <a:gd name="T72" fmla="*/ 15 w 173"/>
                <a:gd name="T73" fmla="*/ 67 h 83"/>
                <a:gd name="T74" fmla="*/ 15 w 173"/>
                <a:gd name="T75" fmla="*/ 61 h 83"/>
                <a:gd name="T76" fmla="*/ 14 w 173"/>
                <a:gd name="T77" fmla="*/ 61 h 83"/>
                <a:gd name="T78" fmla="*/ 14 w 173"/>
                <a:gd name="T79" fmla="*/ 52 h 83"/>
                <a:gd name="T80" fmla="*/ 14 w 173"/>
                <a:gd name="T81" fmla="*/ 22 h 83"/>
                <a:gd name="T82" fmla="*/ 14 w 173"/>
                <a:gd name="T83" fmla="*/ 22 h 8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3"/>
                <a:gd name="T127" fmla="*/ 0 h 83"/>
                <a:gd name="T128" fmla="*/ 173 w 173"/>
                <a:gd name="T129" fmla="*/ 83 h 8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3" h="83">
                  <a:moveTo>
                    <a:pt x="55" y="0"/>
                  </a:moveTo>
                  <a:lnTo>
                    <a:pt x="53" y="0"/>
                  </a:lnTo>
                  <a:lnTo>
                    <a:pt x="48" y="0"/>
                  </a:lnTo>
                  <a:lnTo>
                    <a:pt x="34" y="34"/>
                  </a:lnTo>
                  <a:lnTo>
                    <a:pt x="34" y="35"/>
                  </a:lnTo>
                  <a:lnTo>
                    <a:pt x="40" y="37"/>
                  </a:lnTo>
                  <a:lnTo>
                    <a:pt x="45" y="40"/>
                  </a:lnTo>
                  <a:lnTo>
                    <a:pt x="66" y="41"/>
                  </a:lnTo>
                  <a:lnTo>
                    <a:pt x="92" y="42"/>
                  </a:lnTo>
                  <a:lnTo>
                    <a:pt x="111" y="45"/>
                  </a:lnTo>
                  <a:lnTo>
                    <a:pt x="131" y="45"/>
                  </a:lnTo>
                  <a:lnTo>
                    <a:pt x="135" y="45"/>
                  </a:lnTo>
                  <a:lnTo>
                    <a:pt x="135" y="43"/>
                  </a:lnTo>
                  <a:lnTo>
                    <a:pt x="139" y="47"/>
                  </a:lnTo>
                  <a:lnTo>
                    <a:pt x="141" y="65"/>
                  </a:lnTo>
                  <a:lnTo>
                    <a:pt x="141" y="67"/>
                  </a:lnTo>
                  <a:lnTo>
                    <a:pt x="141" y="68"/>
                  </a:lnTo>
                  <a:lnTo>
                    <a:pt x="138" y="68"/>
                  </a:lnTo>
                  <a:lnTo>
                    <a:pt x="132" y="67"/>
                  </a:lnTo>
                  <a:lnTo>
                    <a:pt x="107" y="55"/>
                  </a:lnTo>
                  <a:lnTo>
                    <a:pt x="69" y="49"/>
                  </a:lnTo>
                  <a:lnTo>
                    <a:pt x="27" y="35"/>
                  </a:lnTo>
                  <a:lnTo>
                    <a:pt x="7" y="35"/>
                  </a:lnTo>
                  <a:lnTo>
                    <a:pt x="4" y="35"/>
                  </a:lnTo>
                  <a:lnTo>
                    <a:pt x="2" y="35"/>
                  </a:lnTo>
                  <a:lnTo>
                    <a:pt x="2" y="37"/>
                  </a:lnTo>
                  <a:lnTo>
                    <a:pt x="2" y="40"/>
                  </a:lnTo>
                  <a:lnTo>
                    <a:pt x="0" y="41"/>
                  </a:lnTo>
                  <a:lnTo>
                    <a:pt x="0" y="43"/>
                  </a:lnTo>
                  <a:lnTo>
                    <a:pt x="4" y="44"/>
                  </a:lnTo>
                  <a:lnTo>
                    <a:pt x="19" y="49"/>
                  </a:lnTo>
                  <a:lnTo>
                    <a:pt x="26" y="49"/>
                  </a:lnTo>
                  <a:lnTo>
                    <a:pt x="27" y="49"/>
                  </a:lnTo>
                  <a:lnTo>
                    <a:pt x="30" y="50"/>
                  </a:lnTo>
                  <a:lnTo>
                    <a:pt x="33" y="63"/>
                  </a:lnTo>
                  <a:lnTo>
                    <a:pt x="39" y="74"/>
                  </a:lnTo>
                  <a:lnTo>
                    <a:pt x="44" y="75"/>
                  </a:lnTo>
                  <a:lnTo>
                    <a:pt x="60" y="80"/>
                  </a:lnTo>
                  <a:lnTo>
                    <a:pt x="65" y="80"/>
                  </a:lnTo>
                  <a:lnTo>
                    <a:pt x="70" y="80"/>
                  </a:lnTo>
                  <a:lnTo>
                    <a:pt x="85" y="83"/>
                  </a:lnTo>
                  <a:lnTo>
                    <a:pt x="88" y="83"/>
                  </a:lnTo>
                  <a:lnTo>
                    <a:pt x="88" y="81"/>
                  </a:lnTo>
                  <a:lnTo>
                    <a:pt x="91" y="80"/>
                  </a:lnTo>
                  <a:lnTo>
                    <a:pt x="91" y="75"/>
                  </a:lnTo>
                  <a:lnTo>
                    <a:pt x="91" y="73"/>
                  </a:lnTo>
                  <a:lnTo>
                    <a:pt x="88" y="72"/>
                  </a:lnTo>
                  <a:lnTo>
                    <a:pt x="85" y="71"/>
                  </a:lnTo>
                  <a:lnTo>
                    <a:pt x="83" y="71"/>
                  </a:lnTo>
                  <a:lnTo>
                    <a:pt x="83" y="67"/>
                  </a:lnTo>
                  <a:lnTo>
                    <a:pt x="80" y="66"/>
                  </a:lnTo>
                  <a:lnTo>
                    <a:pt x="77" y="66"/>
                  </a:lnTo>
                  <a:lnTo>
                    <a:pt x="75" y="66"/>
                  </a:lnTo>
                  <a:lnTo>
                    <a:pt x="77" y="70"/>
                  </a:lnTo>
                  <a:lnTo>
                    <a:pt x="93" y="72"/>
                  </a:lnTo>
                  <a:lnTo>
                    <a:pt x="107" y="74"/>
                  </a:lnTo>
                  <a:lnTo>
                    <a:pt x="110" y="74"/>
                  </a:lnTo>
                  <a:lnTo>
                    <a:pt x="114" y="74"/>
                  </a:lnTo>
                  <a:lnTo>
                    <a:pt x="117" y="74"/>
                  </a:lnTo>
                  <a:lnTo>
                    <a:pt x="143" y="74"/>
                  </a:lnTo>
                  <a:lnTo>
                    <a:pt x="163" y="74"/>
                  </a:lnTo>
                  <a:lnTo>
                    <a:pt x="168" y="73"/>
                  </a:lnTo>
                  <a:lnTo>
                    <a:pt x="171" y="68"/>
                  </a:lnTo>
                  <a:lnTo>
                    <a:pt x="173" y="65"/>
                  </a:lnTo>
                  <a:lnTo>
                    <a:pt x="173" y="64"/>
                  </a:lnTo>
                  <a:lnTo>
                    <a:pt x="173" y="58"/>
                  </a:lnTo>
                  <a:lnTo>
                    <a:pt x="171" y="56"/>
                  </a:lnTo>
                  <a:lnTo>
                    <a:pt x="166" y="52"/>
                  </a:lnTo>
                  <a:lnTo>
                    <a:pt x="164" y="51"/>
                  </a:lnTo>
                  <a:lnTo>
                    <a:pt x="164" y="47"/>
                  </a:lnTo>
                  <a:lnTo>
                    <a:pt x="162" y="45"/>
                  </a:lnTo>
                  <a:lnTo>
                    <a:pt x="160" y="43"/>
                  </a:lnTo>
                  <a:lnTo>
                    <a:pt x="157" y="40"/>
                  </a:lnTo>
                  <a:lnTo>
                    <a:pt x="157" y="36"/>
                  </a:lnTo>
                  <a:lnTo>
                    <a:pt x="157" y="33"/>
                  </a:lnTo>
                  <a:lnTo>
                    <a:pt x="155" y="33"/>
                  </a:lnTo>
                  <a:lnTo>
                    <a:pt x="153" y="33"/>
                  </a:lnTo>
                  <a:lnTo>
                    <a:pt x="147" y="33"/>
                  </a:lnTo>
                  <a:lnTo>
                    <a:pt x="147" y="31"/>
                  </a:lnTo>
                  <a:lnTo>
                    <a:pt x="147" y="28"/>
                  </a:lnTo>
                  <a:lnTo>
                    <a:pt x="147" y="24"/>
                  </a:lnTo>
                  <a:lnTo>
                    <a:pt x="147" y="12"/>
                  </a:lnTo>
                  <a:lnTo>
                    <a:pt x="145" y="12"/>
                  </a:lnTo>
                  <a:lnTo>
                    <a:pt x="142" y="12"/>
                  </a:lnTo>
                  <a:lnTo>
                    <a:pt x="139" y="12"/>
                  </a:lnTo>
                </a:path>
              </a:pathLst>
            </a:custGeom>
            <a:noFill/>
            <a:ln w="50800">
              <a:solidFill>
                <a:srgbClr val="8F460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Freeform 54"/>
            <p:cNvSpPr>
              <a:spLocks/>
            </p:cNvSpPr>
            <p:nvPr/>
          </p:nvSpPr>
          <p:spPr bwMode="auto">
            <a:xfrm rot="10150074">
              <a:off x="4185" y="3456"/>
              <a:ext cx="133" cy="84"/>
            </a:xfrm>
            <a:custGeom>
              <a:avLst/>
              <a:gdLst>
                <a:gd name="T0" fmla="*/ 12 w 173"/>
                <a:gd name="T1" fmla="*/ 0 h 83"/>
                <a:gd name="T2" fmla="*/ 7 w 173"/>
                <a:gd name="T3" fmla="*/ 34 h 83"/>
                <a:gd name="T4" fmla="*/ 8 w 173"/>
                <a:gd name="T5" fmla="*/ 37 h 83"/>
                <a:gd name="T6" fmla="*/ 14 w 173"/>
                <a:gd name="T7" fmla="*/ 41 h 83"/>
                <a:gd name="T8" fmla="*/ 22 w 173"/>
                <a:gd name="T9" fmla="*/ 51 h 83"/>
                <a:gd name="T10" fmla="*/ 28 w 173"/>
                <a:gd name="T11" fmla="*/ 51 h 83"/>
                <a:gd name="T12" fmla="*/ 28 w 173"/>
                <a:gd name="T13" fmla="*/ 53 h 83"/>
                <a:gd name="T14" fmla="*/ 29 w 173"/>
                <a:gd name="T15" fmla="*/ 73 h 83"/>
                <a:gd name="T16" fmla="*/ 28 w 173"/>
                <a:gd name="T17" fmla="*/ 74 h 83"/>
                <a:gd name="T18" fmla="*/ 22 w 173"/>
                <a:gd name="T19" fmla="*/ 61 h 83"/>
                <a:gd name="T20" fmla="*/ 5 w 173"/>
                <a:gd name="T21" fmla="*/ 35 h 83"/>
                <a:gd name="T22" fmla="*/ 2 w 173"/>
                <a:gd name="T23" fmla="*/ 35 h 83"/>
                <a:gd name="T24" fmla="*/ 2 w 173"/>
                <a:gd name="T25" fmla="*/ 37 h 83"/>
                <a:gd name="T26" fmla="*/ 0 w 173"/>
                <a:gd name="T27" fmla="*/ 41 h 83"/>
                <a:gd name="T28" fmla="*/ 2 w 173"/>
                <a:gd name="T29" fmla="*/ 50 h 83"/>
                <a:gd name="T30" fmla="*/ 5 w 173"/>
                <a:gd name="T31" fmla="*/ 55 h 83"/>
                <a:gd name="T32" fmla="*/ 6 w 173"/>
                <a:gd name="T33" fmla="*/ 56 h 83"/>
                <a:gd name="T34" fmla="*/ 8 w 173"/>
                <a:gd name="T35" fmla="*/ 80 h 83"/>
                <a:gd name="T36" fmla="*/ 12 w 173"/>
                <a:gd name="T37" fmla="*/ 86 h 83"/>
                <a:gd name="T38" fmla="*/ 15 w 173"/>
                <a:gd name="T39" fmla="*/ 86 h 83"/>
                <a:gd name="T40" fmla="*/ 18 w 173"/>
                <a:gd name="T41" fmla="*/ 89 h 83"/>
                <a:gd name="T42" fmla="*/ 19 w 173"/>
                <a:gd name="T43" fmla="*/ 86 h 83"/>
                <a:gd name="T44" fmla="*/ 19 w 173"/>
                <a:gd name="T45" fmla="*/ 79 h 83"/>
                <a:gd name="T46" fmla="*/ 17 w 173"/>
                <a:gd name="T47" fmla="*/ 77 h 83"/>
                <a:gd name="T48" fmla="*/ 17 w 173"/>
                <a:gd name="T49" fmla="*/ 73 h 83"/>
                <a:gd name="T50" fmla="*/ 16 w 173"/>
                <a:gd name="T51" fmla="*/ 72 h 83"/>
                <a:gd name="T52" fmla="*/ 16 w 173"/>
                <a:gd name="T53" fmla="*/ 76 h 83"/>
                <a:gd name="T54" fmla="*/ 22 w 173"/>
                <a:gd name="T55" fmla="*/ 80 h 83"/>
                <a:gd name="T56" fmla="*/ 24 w 173"/>
                <a:gd name="T57" fmla="*/ 80 h 83"/>
                <a:gd name="T58" fmla="*/ 29 w 173"/>
                <a:gd name="T59" fmla="*/ 80 h 83"/>
                <a:gd name="T60" fmla="*/ 35 w 173"/>
                <a:gd name="T61" fmla="*/ 79 h 83"/>
                <a:gd name="T62" fmla="*/ 35 w 173"/>
                <a:gd name="T63" fmla="*/ 71 h 83"/>
                <a:gd name="T64" fmla="*/ 35 w 173"/>
                <a:gd name="T65" fmla="*/ 64 h 83"/>
                <a:gd name="T66" fmla="*/ 35 w 173"/>
                <a:gd name="T67" fmla="*/ 58 h 83"/>
                <a:gd name="T68" fmla="*/ 35 w 173"/>
                <a:gd name="T69" fmla="*/ 53 h 83"/>
                <a:gd name="T70" fmla="*/ 33 w 173"/>
                <a:gd name="T71" fmla="*/ 49 h 83"/>
                <a:gd name="T72" fmla="*/ 32 w 173"/>
                <a:gd name="T73" fmla="*/ 36 h 83"/>
                <a:gd name="T74" fmla="*/ 32 w 173"/>
                <a:gd name="T75" fmla="*/ 33 h 83"/>
                <a:gd name="T76" fmla="*/ 31 w 173"/>
                <a:gd name="T77" fmla="*/ 33 h 83"/>
                <a:gd name="T78" fmla="*/ 31 w 173"/>
                <a:gd name="T79" fmla="*/ 28 h 83"/>
                <a:gd name="T80" fmla="*/ 31 w 173"/>
                <a:gd name="T81" fmla="*/ 12 h 83"/>
                <a:gd name="T82" fmla="*/ 29 w 173"/>
                <a:gd name="T83" fmla="*/ 12 h 8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3"/>
                <a:gd name="T127" fmla="*/ 0 h 83"/>
                <a:gd name="T128" fmla="*/ 173 w 173"/>
                <a:gd name="T129" fmla="*/ 83 h 8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3" h="83">
                  <a:moveTo>
                    <a:pt x="55" y="0"/>
                  </a:moveTo>
                  <a:lnTo>
                    <a:pt x="53" y="0"/>
                  </a:lnTo>
                  <a:lnTo>
                    <a:pt x="48" y="0"/>
                  </a:lnTo>
                  <a:lnTo>
                    <a:pt x="34" y="34"/>
                  </a:lnTo>
                  <a:lnTo>
                    <a:pt x="34" y="35"/>
                  </a:lnTo>
                  <a:lnTo>
                    <a:pt x="40" y="37"/>
                  </a:lnTo>
                  <a:lnTo>
                    <a:pt x="45" y="40"/>
                  </a:lnTo>
                  <a:lnTo>
                    <a:pt x="66" y="41"/>
                  </a:lnTo>
                  <a:lnTo>
                    <a:pt x="92" y="42"/>
                  </a:lnTo>
                  <a:lnTo>
                    <a:pt x="111" y="45"/>
                  </a:lnTo>
                  <a:lnTo>
                    <a:pt x="131" y="45"/>
                  </a:lnTo>
                  <a:lnTo>
                    <a:pt x="135" y="45"/>
                  </a:lnTo>
                  <a:lnTo>
                    <a:pt x="135" y="43"/>
                  </a:lnTo>
                  <a:lnTo>
                    <a:pt x="139" y="47"/>
                  </a:lnTo>
                  <a:lnTo>
                    <a:pt x="141" y="65"/>
                  </a:lnTo>
                  <a:lnTo>
                    <a:pt x="141" y="67"/>
                  </a:lnTo>
                  <a:lnTo>
                    <a:pt x="141" y="68"/>
                  </a:lnTo>
                  <a:lnTo>
                    <a:pt x="138" y="68"/>
                  </a:lnTo>
                  <a:lnTo>
                    <a:pt x="132" y="67"/>
                  </a:lnTo>
                  <a:lnTo>
                    <a:pt x="107" y="55"/>
                  </a:lnTo>
                  <a:lnTo>
                    <a:pt x="69" y="49"/>
                  </a:lnTo>
                  <a:lnTo>
                    <a:pt x="27" y="35"/>
                  </a:lnTo>
                  <a:lnTo>
                    <a:pt x="7" y="35"/>
                  </a:lnTo>
                  <a:lnTo>
                    <a:pt x="4" y="35"/>
                  </a:lnTo>
                  <a:lnTo>
                    <a:pt x="2" y="35"/>
                  </a:lnTo>
                  <a:lnTo>
                    <a:pt x="2" y="37"/>
                  </a:lnTo>
                  <a:lnTo>
                    <a:pt x="2" y="40"/>
                  </a:lnTo>
                  <a:lnTo>
                    <a:pt x="0" y="41"/>
                  </a:lnTo>
                  <a:lnTo>
                    <a:pt x="0" y="43"/>
                  </a:lnTo>
                  <a:lnTo>
                    <a:pt x="4" y="44"/>
                  </a:lnTo>
                  <a:lnTo>
                    <a:pt x="19" y="49"/>
                  </a:lnTo>
                  <a:lnTo>
                    <a:pt x="26" y="49"/>
                  </a:lnTo>
                  <a:lnTo>
                    <a:pt x="27" y="49"/>
                  </a:lnTo>
                  <a:lnTo>
                    <a:pt x="30" y="50"/>
                  </a:lnTo>
                  <a:lnTo>
                    <a:pt x="33" y="63"/>
                  </a:lnTo>
                  <a:lnTo>
                    <a:pt x="39" y="74"/>
                  </a:lnTo>
                  <a:lnTo>
                    <a:pt x="44" y="75"/>
                  </a:lnTo>
                  <a:lnTo>
                    <a:pt x="60" y="80"/>
                  </a:lnTo>
                  <a:lnTo>
                    <a:pt x="65" y="80"/>
                  </a:lnTo>
                  <a:lnTo>
                    <a:pt x="70" y="80"/>
                  </a:lnTo>
                  <a:lnTo>
                    <a:pt x="85" y="83"/>
                  </a:lnTo>
                  <a:lnTo>
                    <a:pt x="88" y="83"/>
                  </a:lnTo>
                  <a:lnTo>
                    <a:pt x="88" y="81"/>
                  </a:lnTo>
                  <a:lnTo>
                    <a:pt x="91" y="80"/>
                  </a:lnTo>
                  <a:lnTo>
                    <a:pt x="91" y="75"/>
                  </a:lnTo>
                  <a:lnTo>
                    <a:pt x="91" y="73"/>
                  </a:lnTo>
                  <a:lnTo>
                    <a:pt x="88" y="72"/>
                  </a:lnTo>
                  <a:lnTo>
                    <a:pt x="85" y="71"/>
                  </a:lnTo>
                  <a:lnTo>
                    <a:pt x="83" y="71"/>
                  </a:lnTo>
                  <a:lnTo>
                    <a:pt x="83" y="67"/>
                  </a:lnTo>
                  <a:lnTo>
                    <a:pt x="80" y="66"/>
                  </a:lnTo>
                  <a:lnTo>
                    <a:pt x="77" y="66"/>
                  </a:lnTo>
                  <a:lnTo>
                    <a:pt x="75" y="66"/>
                  </a:lnTo>
                  <a:lnTo>
                    <a:pt x="77" y="70"/>
                  </a:lnTo>
                  <a:lnTo>
                    <a:pt x="93" y="72"/>
                  </a:lnTo>
                  <a:lnTo>
                    <a:pt x="107" y="74"/>
                  </a:lnTo>
                  <a:lnTo>
                    <a:pt x="110" y="74"/>
                  </a:lnTo>
                  <a:lnTo>
                    <a:pt x="114" y="74"/>
                  </a:lnTo>
                  <a:lnTo>
                    <a:pt x="117" y="74"/>
                  </a:lnTo>
                  <a:lnTo>
                    <a:pt x="143" y="74"/>
                  </a:lnTo>
                  <a:lnTo>
                    <a:pt x="163" y="74"/>
                  </a:lnTo>
                  <a:lnTo>
                    <a:pt x="168" y="73"/>
                  </a:lnTo>
                  <a:lnTo>
                    <a:pt x="171" y="68"/>
                  </a:lnTo>
                  <a:lnTo>
                    <a:pt x="173" y="65"/>
                  </a:lnTo>
                  <a:lnTo>
                    <a:pt x="173" y="64"/>
                  </a:lnTo>
                  <a:lnTo>
                    <a:pt x="173" y="58"/>
                  </a:lnTo>
                  <a:lnTo>
                    <a:pt x="171" y="56"/>
                  </a:lnTo>
                  <a:lnTo>
                    <a:pt x="166" y="52"/>
                  </a:lnTo>
                  <a:lnTo>
                    <a:pt x="164" y="51"/>
                  </a:lnTo>
                  <a:lnTo>
                    <a:pt x="164" y="47"/>
                  </a:lnTo>
                  <a:lnTo>
                    <a:pt x="162" y="45"/>
                  </a:lnTo>
                  <a:lnTo>
                    <a:pt x="160" y="43"/>
                  </a:lnTo>
                  <a:lnTo>
                    <a:pt x="157" y="40"/>
                  </a:lnTo>
                  <a:lnTo>
                    <a:pt x="157" y="36"/>
                  </a:lnTo>
                  <a:lnTo>
                    <a:pt x="157" y="33"/>
                  </a:lnTo>
                  <a:lnTo>
                    <a:pt x="155" y="33"/>
                  </a:lnTo>
                  <a:lnTo>
                    <a:pt x="153" y="33"/>
                  </a:lnTo>
                  <a:lnTo>
                    <a:pt x="147" y="33"/>
                  </a:lnTo>
                  <a:lnTo>
                    <a:pt x="147" y="31"/>
                  </a:lnTo>
                  <a:lnTo>
                    <a:pt x="147" y="28"/>
                  </a:lnTo>
                  <a:lnTo>
                    <a:pt x="147" y="24"/>
                  </a:lnTo>
                  <a:lnTo>
                    <a:pt x="147" y="12"/>
                  </a:lnTo>
                  <a:lnTo>
                    <a:pt x="145" y="12"/>
                  </a:lnTo>
                  <a:lnTo>
                    <a:pt x="142" y="12"/>
                  </a:lnTo>
                  <a:lnTo>
                    <a:pt x="139" y="12"/>
                  </a:lnTo>
                </a:path>
              </a:pathLst>
            </a:custGeom>
            <a:noFill/>
            <a:ln w="50800">
              <a:solidFill>
                <a:srgbClr val="8F460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934554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8575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3. Tipos de corrosão dos aços inoxidáveis</a:t>
            </a:r>
            <a:endParaRPr lang="fr-F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11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5020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8798" y="592845"/>
            <a:ext cx="7592949" cy="900874"/>
          </a:xfrm>
        </p:spPr>
        <p:txBody>
          <a:bodyPr>
            <a:noAutofit/>
          </a:bodyPr>
          <a:lstStyle/>
          <a:p>
            <a:r>
              <a:rPr lang="pt-BR" sz="2800" dirty="0">
                <a:latin typeface="+mn-lt"/>
              </a:rPr>
              <a:t>Efeito do teor de </a:t>
            </a:r>
            <a:r>
              <a:rPr lang="pt-BR" sz="2800" dirty="0" smtClean="0">
                <a:latin typeface="+mn-lt"/>
              </a:rPr>
              <a:t>Cromo </a:t>
            </a:r>
            <a:r>
              <a:rPr lang="pt-BR" sz="2800" dirty="0">
                <a:latin typeface="+mn-lt"/>
              </a:rPr>
              <a:t>na resistência à corrosão atmosférica (corrosão uniforme</a:t>
            </a:r>
            <a:r>
              <a:rPr lang="en-GB" sz="2800" dirty="0" smtClean="0">
                <a:latin typeface="+mn-lt"/>
              </a:rPr>
              <a:t>)</a:t>
            </a:r>
            <a:endParaRPr lang="en-GB" sz="2800" dirty="0">
              <a:latin typeface="+mn-lt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744929" y="1631506"/>
            <a:ext cx="7457998" cy="4629601"/>
            <a:chOff x="744929" y="1430338"/>
            <a:chExt cx="7457998" cy="4629601"/>
          </a:xfrm>
        </p:grpSpPr>
        <p:grpSp>
          <p:nvGrpSpPr>
            <p:cNvPr id="6" name="Group 1090"/>
            <p:cNvGrpSpPr>
              <a:grpSpLocks/>
            </p:cNvGrpSpPr>
            <p:nvPr/>
          </p:nvGrpSpPr>
          <p:grpSpPr bwMode="auto">
            <a:xfrm>
              <a:off x="744929" y="1430338"/>
              <a:ext cx="7457998" cy="4629601"/>
              <a:chOff x="297" y="912"/>
              <a:chExt cx="4942" cy="3186"/>
            </a:xfrm>
          </p:grpSpPr>
          <p:sp>
            <p:nvSpPr>
              <p:cNvPr id="7" name="Rectangle 1026" descr="Parchment"/>
              <p:cNvSpPr>
                <a:spLocks noChangeArrowheads="1"/>
              </p:cNvSpPr>
              <p:nvPr/>
            </p:nvSpPr>
            <p:spPr bwMode="auto">
              <a:xfrm>
                <a:off x="1105" y="1148"/>
                <a:ext cx="4028" cy="2448"/>
              </a:xfrm>
              <a:prstGeom prst="rect">
                <a:avLst/>
              </a:prstGeom>
              <a:blipFill dpi="0" rotWithShape="0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tile tx="0" ty="0" sx="100000" sy="100000" flip="none" algn="tl"/>
              </a:blipFill>
              <a:ln w="6350">
                <a:solidFill>
                  <a:srgbClr val="B2B2B2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Line 1028"/>
              <p:cNvSpPr>
                <a:spLocks noChangeShapeType="1"/>
              </p:cNvSpPr>
              <p:nvPr/>
            </p:nvSpPr>
            <p:spPr bwMode="auto">
              <a:xfrm>
                <a:off x="1622" y="1158"/>
                <a:ext cx="1" cy="2445"/>
              </a:xfrm>
              <a:prstGeom prst="line">
                <a:avLst/>
              </a:prstGeom>
              <a:noFill/>
              <a:ln w="9525" cap="rnd">
                <a:solidFill>
                  <a:srgbClr val="969696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" name="Line 1029"/>
              <p:cNvSpPr>
                <a:spLocks noChangeShapeType="1"/>
              </p:cNvSpPr>
              <p:nvPr/>
            </p:nvSpPr>
            <p:spPr bwMode="auto">
              <a:xfrm>
                <a:off x="2124" y="1158"/>
                <a:ext cx="1" cy="2445"/>
              </a:xfrm>
              <a:prstGeom prst="line">
                <a:avLst/>
              </a:prstGeom>
              <a:noFill/>
              <a:ln w="9525" cap="rnd">
                <a:solidFill>
                  <a:srgbClr val="969696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0" name="Line 1030"/>
              <p:cNvSpPr>
                <a:spLocks noChangeShapeType="1"/>
              </p:cNvSpPr>
              <p:nvPr/>
            </p:nvSpPr>
            <p:spPr bwMode="auto">
              <a:xfrm>
                <a:off x="2626" y="1158"/>
                <a:ext cx="1" cy="2445"/>
              </a:xfrm>
              <a:prstGeom prst="line">
                <a:avLst/>
              </a:prstGeom>
              <a:noFill/>
              <a:ln w="9525" cap="rnd">
                <a:solidFill>
                  <a:srgbClr val="969696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1" name="Line 1031"/>
              <p:cNvSpPr>
                <a:spLocks noChangeShapeType="1"/>
              </p:cNvSpPr>
              <p:nvPr/>
            </p:nvSpPr>
            <p:spPr bwMode="auto">
              <a:xfrm>
                <a:off x="3117" y="1158"/>
                <a:ext cx="1" cy="2445"/>
              </a:xfrm>
              <a:prstGeom prst="line">
                <a:avLst/>
              </a:prstGeom>
              <a:noFill/>
              <a:ln w="9525" cap="rnd">
                <a:solidFill>
                  <a:srgbClr val="969696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" name="Line 1032"/>
              <p:cNvSpPr>
                <a:spLocks noChangeShapeType="1"/>
              </p:cNvSpPr>
              <p:nvPr/>
            </p:nvSpPr>
            <p:spPr bwMode="auto">
              <a:xfrm>
                <a:off x="3619" y="1158"/>
                <a:ext cx="1" cy="2445"/>
              </a:xfrm>
              <a:prstGeom prst="line">
                <a:avLst/>
              </a:prstGeom>
              <a:noFill/>
              <a:ln w="9525" cap="rnd">
                <a:solidFill>
                  <a:srgbClr val="969696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3" name="Line 1033"/>
              <p:cNvSpPr>
                <a:spLocks noChangeShapeType="1"/>
              </p:cNvSpPr>
              <p:nvPr/>
            </p:nvSpPr>
            <p:spPr bwMode="auto">
              <a:xfrm>
                <a:off x="4132" y="1158"/>
                <a:ext cx="1" cy="2445"/>
              </a:xfrm>
              <a:prstGeom prst="line">
                <a:avLst/>
              </a:prstGeom>
              <a:noFill/>
              <a:ln w="9525" cap="rnd">
                <a:solidFill>
                  <a:srgbClr val="969696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4" name="Line 1034"/>
              <p:cNvSpPr>
                <a:spLocks noChangeShapeType="1"/>
              </p:cNvSpPr>
              <p:nvPr/>
            </p:nvSpPr>
            <p:spPr bwMode="auto">
              <a:xfrm>
                <a:off x="4634" y="1158"/>
                <a:ext cx="1" cy="2445"/>
              </a:xfrm>
              <a:prstGeom prst="line">
                <a:avLst/>
              </a:prstGeom>
              <a:noFill/>
              <a:ln w="9525" cap="rnd">
                <a:solidFill>
                  <a:srgbClr val="969696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5" name="Line 1035"/>
              <p:cNvSpPr>
                <a:spLocks noChangeShapeType="1"/>
              </p:cNvSpPr>
              <p:nvPr/>
            </p:nvSpPr>
            <p:spPr bwMode="auto">
              <a:xfrm>
                <a:off x="1120" y="3331"/>
                <a:ext cx="4016" cy="1"/>
              </a:xfrm>
              <a:prstGeom prst="line">
                <a:avLst/>
              </a:prstGeom>
              <a:noFill/>
              <a:ln w="9525" cap="rnd">
                <a:solidFill>
                  <a:srgbClr val="969696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6" name="Line 1036"/>
              <p:cNvSpPr>
                <a:spLocks noChangeShapeType="1"/>
              </p:cNvSpPr>
              <p:nvPr/>
            </p:nvSpPr>
            <p:spPr bwMode="auto">
              <a:xfrm>
                <a:off x="1131" y="3046"/>
                <a:ext cx="4020" cy="2"/>
              </a:xfrm>
              <a:prstGeom prst="line">
                <a:avLst/>
              </a:prstGeom>
              <a:noFill/>
              <a:ln w="9525" cap="rnd">
                <a:solidFill>
                  <a:srgbClr val="969696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7" name="Line 1037"/>
              <p:cNvSpPr>
                <a:spLocks noChangeShapeType="1"/>
              </p:cNvSpPr>
              <p:nvPr/>
            </p:nvSpPr>
            <p:spPr bwMode="auto">
              <a:xfrm>
                <a:off x="1120" y="2788"/>
                <a:ext cx="4016" cy="1"/>
              </a:xfrm>
              <a:prstGeom prst="line">
                <a:avLst/>
              </a:prstGeom>
              <a:noFill/>
              <a:ln w="9525" cap="rnd">
                <a:solidFill>
                  <a:srgbClr val="969696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8" name="Line 1038"/>
              <p:cNvSpPr>
                <a:spLocks noChangeShapeType="1"/>
              </p:cNvSpPr>
              <p:nvPr/>
            </p:nvSpPr>
            <p:spPr bwMode="auto">
              <a:xfrm>
                <a:off x="1120" y="2516"/>
                <a:ext cx="4016" cy="1"/>
              </a:xfrm>
              <a:prstGeom prst="line">
                <a:avLst/>
              </a:prstGeom>
              <a:noFill/>
              <a:ln w="9525" cap="rnd">
                <a:solidFill>
                  <a:srgbClr val="969696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9" name="Line 1039"/>
              <p:cNvSpPr>
                <a:spLocks noChangeShapeType="1"/>
              </p:cNvSpPr>
              <p:nvPr/>
            </p:nvSpPr>
            <p:spPr bwMode="auto">
              <a:xfrm>
                <a:off x="1120" y="2245"/>
                <a:ext cx="4016" cy="1"/>
              </a:xfrm>
              <a:prstGeom prst="line">
                <a:avLst/>
              </a:prstGeom>
              <a:noFill/>
              <a:ln w="9525" cap="rnd">
                <a:solidFill>
                  <a:srgbClr val="969696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" name="Line 1040"/>
              <p:cNvSpPr>
                <a:spLocks noChangeShapeType="1"/>
              </p:cNvSpPr>
              <p:nvPr/>
            </p:nvSpPr>
            <p:spPr bwMode="auto">
              <a:xfrm>
                <a:off x="1120" y="1962"/>
                <a:ext cx="4016" cy="1"/>
              </a:xfrm>
              <a:prstGeom prst="line">
                <a:avLst/>
              </a:prstGeom>
              <a:noFill/>
              <a:ln w="9525" cap="rnd">
                <a:solidFill>
                  <a:srgbClr val="969696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1" name="Line 1041"/>
              <p:cNvSpPr>
                <a:spLocks noChangeShapeType="1"/>
              </p:cNvSpPr>
              <p:nvPr/>
            </p:nvSpPr>
            <p:spPr bwMode="auto">
              <a:xfrm>
                <a:off x="1120" y="1691"/>
                <a:ext cx="4016" cy="1"/>
              </a:xfrm>
              <a:prstGeom prst="line">
                <a:avLst/>
              </a:prstGeom>
              <a:noFill/>
              <a:ln w="9525" cap="rnd">
                <a:solidFill>
                  <a:srgbClr val="969696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2" name="Line 1042"/>
              <p:cNvSpPr>
                <a:spLocks noChangeShapeType="1"/>
              </p:cNvSpPr>
              <p:nvPr/>
            </p:nvSpPr>
            <p:spPr bwMode="auto">
              <a:xfrm>
                <a:off x="1120" y="1419"/>
                <a:ext cx="4016" cy="1"/>
              </a:xfrm>
              <a:prstGeom prst="line">
                <a:avLst/>
              </a:prstGeom>
              <a:noFill/>
              <a:ln w="9525" cap="rnd">
                <a:solidFill>
                  <a:srgbClr val="969696"/>
                </a:solidFill>
                <a:prstDash val="sysDot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3" name="Line 1043"/>
              <p:cNvSpPr>
                <a:spLocks noChangeShapeType="1"/>
              </p:cNvSpPr>
              <p:nvPr/>
            </p:nvSpPr>
            <p:spPr bwMode="auto">
              <a:xfrm>
                <a:off x="1109" y="3603"/>
                <a:ext cx="1" cy="6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4" name="Line 1044"/>
              <p:cNvSpPr>
                <a:spLocks noChangeShapeType="1"/>
              </p:cNvSpPr>
              <p:nvPr/>
            </p:nvSpPr>
            <p:spPr bwMode="auto">
              <a:xfrm>
                <a:off x="1622" y="3603"/>
                <a:ext cx="1" cy="6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5" name="Line 1045"/>
              <p:cNvSpPr>
                <a:spLocks noChangeShapeType="1"/>
              </p:cNvSpPr>
              <p:nvPr/>
            </p:nvSpPr>
            <p:spPr bwMode="auto">
              <a:xfrm>
                <a:off x="2124" y="3603"/>
                <a:ext cx="1" cy="6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6" name="Line 1046"/>
              <p:cNvSpPr>
                <a:spLocks noChangeShapeType="1"/>
              </p:cNvSpPr>
              <p:nvPr/>
            </p:nvSpPr>
            <p:spPr bwMode="auto">
              <a:xfrm>
                <a:off x="2626" y="3603"/>
                <a:ext cx="1" cy="6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7" name="Line 1047"/>
              <p:cNvSpPr>
                <a:spLocks noChangeShapeType="1"/>
              </p:cNvSpPr>
              <p:nvPr/>
            </p:nvSpPr>
            <p:spPr bwMode="auto">
              <a:xfrm>
                <a:off x="3117" y="3603"/>
                <a:ext cx="1" cy="6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8" name="Line 1048"/>
              <p:cNvSpPr>
                <a:spLocks noChangeShapeType="1"/>
              </p:cNvSpPr>
              <p:nvPr/>
            </p:nvSpPr>
            <p:spPr bwMode="auto">
              <a:xfrm>
                <a:off x="3613" y="3603"/>
                <a:ext cx="1" cy="6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" name="Line 1049"/>
              <p:cNvSpPr>
                <a:spLocks noChangeShapeType="1"/>
              </p:cNvSpPr>
              <p:nvPr/>
            </p:nvSpPr>
            <p:spPr bwMode="auto">
              <a:xfrm>
                <a:off x="4132" y="3603"/>
                <a:ext cx="1" cy="6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" name="Line 1050"/>
              <p:cNvSpPr>
                <a:spLocks noChangeShapeType="1"/>
              </p:cNvSpPr>
              <p:nvPr/>
            </p:nvSpPr>
            <p:spPr bwMode="auto">
              <a:xfrm>
                <a:off x="4634" y="3603"/>
                <a:ext cx="1" cy="6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1" name="Line 1051"/>
              <p:cNvSpPr>
                <a:spLocks noChangeShapeType="1"/>
              </p:cNvSpPr>
              <p:nvPr/>
            </p:nvSpPr>
            <p:spPr bwMode="auto">
              <a:xfrm>
                <a:off x="5128" y="3603"/>
                <a:ext cx="1" cy="6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2" name="Rectangle 1052"/>
              <p:cNvSpPr>
                <a:spLocks noChangeArrowheads="1"/>
              </p:cNvSpPr>
              <p:nvPr/>
            </p:nvSpPr>
            <p:spPr bwMode="auto">
              <a:xfrm>
                <a:off x="1110" y="3694"/>
                <a:ext cx="78" cy="1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ctr" eaLnBrk="0" hangingPunct="0"/>
                <a:r>
                  <a:rPr lang="en-GB" sz="1800" b="1"/>
                  <a:t>0</a:t>
                </a:r>
              </a:p>
            </p:txBody>
          </p:sp>
          <p:sp>
            <p:nvSpPr>
              <p:cNvPr id="33" name="Rectangle 1053"/>
              <p:cNvSpPr>
                <a:spLocks noChangeArrowheads="1"/>
              </p:cNvSpPr>
              <p:nvPr/>
            </p:nvSpPr>
            <p:spPr bwMode="auto">
              <a:xfrm>
                <a:off x="1613" y="3694"/>
                <a:ext cx="78" cy="1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ctr" eaLnBrk="0" hangingPunct="0"/>
                <a:r>
                  <a:rPr lang="en-GB" sz="1800" b="1"/>
                  <a:t>2</a:t>
                </a:r>
              </a:p>
            </p:txBody>
          </p:sp>
          <p:sp>
            <p:nvSpPr>
              <p:cNvPr id="34" name="Rectangle 1054"/>
              <p:cNvSpPr>
                <a:spLocks noChangeArrowheads="1"/>
              </p:cNvSpPr>
              <p:nvPr/>
            </p:nvSpPr>
            <p:spPr bwMode="auto">
              <a:xfrm>
                <a:off x="2115" y="3694"/>
                <a:ext cx="78" cy="1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ctr" eaLnBrk="0" hangingPunct="0"/>
                <a:r>
                  <a:rPr lang="en-GB" sz="1800" b="1"/>
                  <a:t>4</a:t>
                </a:r>
              </a:p>
            </p:txBody>
          </p:sp>
          <p:sp>
            <p:nvSpPr>
              <p:cNvPr id="35" name="Rectangle 1055"/>
              <p:cNvSpPr>
                <a:spLocks noChangeArrowheads="1"/>
              </p:cNvSpPr>
              <p:nvPr/>
            </p:nvSpPr>
            <p:spPr bwMode="auto">
              <a:xfrm>
                <a:off x="2617" y="3694"/>
                <a:ext cx="78" cy="1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ctr" eaLnBrk="0" hangingPunct="0"/>
                <a:r>
                  <a:rPr lang="en-GB" sz="1800" b="1"/>
                  <a:t>6</a:t>
                </a:r>
              </a:p>
            </p:txBody>
          </p:sp>
          <p:sp>
            <p:nvSpPr>
              <p:cNvPr id="36" name="Rectangle 1056"/>
              <p:cNvSpPr>
                <a:spLocks noChangeArrowheads="1"/>
              </p:cNvSpPr>
              <p:nvPr/>
            </p:nvSpPr>
            <p:spPr bwMode="auto">
              <a:xfrm>
                <a:off x="3119" y="3694"/>
                <a:ext cx="78" cy="1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ctr" eaLnBrk="0" hangingPunct="0"/>
                <a:r>
                  <a:rPr lang="en-GB" sz="1800" b="1"/>
                  <a:t>8</a:t>
                </a:r>
              </a:p>
            </p:txBody>
          </p:sp>
          <p:sp>
            <p:nvSpPr>
              <p:cNvPr id="37" name="Rectangle 1057"/>
              <p:cNvSpPr>
                <a:spLocks noChangeArrowheads="1"/>
              </p:cNvSpPr>
              <p:nvPr/>
            </p:nvSpPr>
            <p:spPr bwMode="auto">
              <a:xfrm>
                <a:off x="3578" y="3694"/>
                <a:ext cx="155" cy="1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ctr" eaLnBrk="0" hangingPunct="0"/>
                <a:r>
                  <a:rPr lang="en-GB" sz="1800" b="1"/>
                  <a:t>10</a:t>
                </a:r>
              </a:p>
            </p:txBody>
          </p:sp>
          <p:sp>
            <p:nvSpPr>
              <p:cNvPr id="38" name="Rectangle 1058"/>
              <p:cNvSpPr>
                <a:spLocks noChangeArrowheads="1"/>
              </p:cNvSpPr>
              <p:nvPr/>
            </p:nvSpPr>
            <p:spPr bwMode="auto">
              <a:xfrm>
                <a:off x="4080" y="3694"/>
                <a:ext cx="155" cy="1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ctr" eaLnBrk="0" hangingPunct="0"/>
                <a:r>
                  <a:rPr lang="en-GB" sz="1800" b="1"/>
                  <a:t>12</a:t>
                </a:r>
              </a:p>
            </p:txBody>
          </p:sp>
          <p:sp>
            <p:nvSpPr>
              <p:cNvPr id="39" name="Rectangle 1059"/>
              <p:cNvSpPr>
                <a:spLocks noChangeArrowheads="1"/>
              </p:cNvSpPr>
              <p:nvPr/>
            </p:nvSpPr>
            <p:spPr bwMode="auto">
              <a:xfrm>
                <a:off x="4582" y="3694"/>
                <a:ext cx="155" cy="1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ctr" eaLnBrk="0" hangingPunct="0"/>
                <a:r>
                  <a:rPr lang="en-GB" sz="1800" b="1"/>
                  <a:t>14</a:t>
                </a:r>
              </a:p>
            </p:txBody>
          </p:sp>
          <p:sp>
            <p:nvSpPr>
              <p:cNvPr id="40" name="Rectangle 1060"/>
              <p:cNvSpPr>
                <a:spLocks noChangeArrowheads="1"/>
              </p:cNvSpPr>
              <p:nvPr/>
            </p:nvSpPr>
            <p:spPr bwMode="auto">
              <a:xfrm>
                <a:off x="5084" y="3694"/>
                <a:ext cx="155" cy="1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ctr" eaLnBrk="0" hangingPunct="0"/>
                <a:r>
                  <a:rPr lang="en-GB" sz="1800" b="1"/>
                  <a:t>16</a:t>
                </a:r>
              </a:p>
            </p:txBody>
          </p:sp>
          <p:sp>
            <p:nvSpPr>
              <p:cNvPr id="41" name="Rectangle 1061"/>
              <p:cNvSpPr>
                <a:spLocks noChangeArrowheads="1"/>
              </p:cNvSpPr>
              <p:nvPr/>
            </p:nvSpPr>
            <p:spPr bwMode="auto">
              <a:xfrm>
                <a:off x="2757" y="3907"/>
                <a:ext cx="567" cy="1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ctr" eaLnBrk="0" hangingPunct="0"/>
                <a:r>
                  <a:rPr lang="en-GB" sz="1800" b="1" dirty="0"/>
                  <a:t>% </a:t>
                </a:r>
                <a:r>
                  <a:rPr lang="en-GB" sz="1800" b="1" dirty="0" err="1"/>
                  <a:t>Cromo</a:t>
                </a:r>
                <a:endParaRPr lang="en-GB" b="1" dirty="0"/>
              </a:p>
            </p:txBody>
          </p:sp>
          <p:sp>
            <p:nvSpPr>
              <p:cNvPr id="42" name="Line 1069"/>
              <p:cNvSpPr>
                <a:spLocks noChangeShapeType="1"/>
              </p:cNvSpPr>
              <p:nvPr/>
            </p:nvSpPr>
            <p:spPr bwMode="auto">
              <a:xfrm flipV="1">
                <a:off x="927" y="1403"/>
                <a:ext cx="1" cy="194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3" name="Line 1070"/>
              <p:cNvSpPr>
                <a:spLocks noChangeShapeType="1"/>
              </p:cNvSpPr>
              <p:nvPr/>
            </p:nvSpPr>
            <p:spPr bwMode="auto">
              <a:xfrm>
                <a:off x="927" y="3351"/>
                <a:ext cx="47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4" name="Line 1071"/>
              <p:cNvSpPr>
                <a:spLocks noChangeShapeType="1"/>
              </p:cNvSpPr>
              <p:nvPr/>
            </p:nvSpPr>
            <p:spPr bwMode="auto">
              <a:xfrm>
                <a:off x="927" y="3074"/>
                <a:ext cx="47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5" name="Line 1072"/>
              <p:cNvSpPr>
                <a:spLocks noChangeShapeType="1"/>
              </p:cNvSpPr>
              <p:nvPr/>
            </p:nvSpPr>
            <p:spPr bwMode="auto">
              <a:xfrm>
                <a:off x="927" y="2795"/>
                <a:ext cx="47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6" name="Line 1073"/>
              <p:cNvSpPr>
                <a:spLocks noChangeShapeType="1"/>
              </p:cNvSpPr>
              <p:nvPr/>
            </p:nvSpPr>
            <p:spPr bwMode="auto">
              <a:xfrm>
                <a:off x="929" y="2517"/>
                <a:ext cx="51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7" name="Line 1074"/>
              <p:cNvSpPr>
                <a:spLocks noChangeShapeType="1"/>
              </p:cNvSpPr>
              <p:nvPr/>
            </p:nvSpPr>
            <p:spPr bwMode="auto">
              <a:xfrm>
                <a:off x="927" y="2238"/>
                <a:ext cx="47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8" name="Line 1075"/>
              <p:cNvSpPr>
                <a:spLocks noChangeShapeType="1"/>
              </p:cNvSpPr>
              <p:nvPr/>
            </p:nvSpPr>
            <p:spPr bwMode="auto">
              <a:xfrm>
                <a:off x="927" y="1960"/>
                <a:ext cx="47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49" name="Line 1076"/>
              <p:cNvSpPr>
                <a:spLocks noChangeShapeType="1"/>
              </p:cNvSpPr>
              <p:nvPr/>
            </p:nvSpPr>
            <p:spPr bwMode="auto">
              <a:xfrm>
                <a:off x="927" y="1682"/>
                <a:ext cx="47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0" name="Line 1077"/>
              <p:cNvSpPr>
                <a:spLocks noChangeShapeType="1"/>
              </p:cNvSpPr>
              <p:nvPr/>
            </p:nvSpPr>
            <p:spPr bwMode="auto">
              <a:xfrm>
                <a:off x="927" y="1404"/>
                <a:ext cx="47" cy="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51" name="Rectangle 1078"/>
              <p:cNvSpPr>
                <a:spLocks noChangeArrowheads="1"/>
              </p:cNvSpPr>
              <p:nvPr/>
            </p:nvSpPr>
            <p:spPr bwMode="auto">
              <a:xfrm>
                <a:off x="415" y="3290"/>
                <a:ext cx="331" cy="1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ctr" eaLnBrk="0" hangingPunct="0"/>
                <a:r>
                  <a:rPr lang="en-GB" b="1" dirty="0" smtClean="0"/>
                  <a:t>0,025</a:t>
                </a:r>
                <a:endParaRPr lang="en-GB" b="1" dirty="0"/>
              </a:p>
            </p:txBody>
          </p:sp>
          <p:sp>
            <p:nvSpPr>
              <p:cNvPr id="52" name="Rectangle 1079"/>
              <p:cNvSpPr>
                <a:spLocks noChangeArrowheads="1"/>
              </p:cNvSpPr>
              <p:nvPr/>
            </p:nvSpPr>
            <p:spPr bwMode="auto">
              <a:xfrm>
                <a:off x="415" y="3012"/>
                <a:ext cx="331" cy="1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ctr" eaLnBrk="0" hangingPunct="0"/>
                <a:r>
                  <a:rPr lang="en-GB" b="1" dirty="0" smtClean="0"/>
                  <a:t>0,050</a:t>
                </a:r>
                <a:endParaRPr lang="en-GB" b="1" dirty="0"/>
              </a:p>
            </p:txBody>
          </p:sp>
          <p:sp>
            <p:nvSpPr>
              <p:cNvPr id="53" name="Rectangle 1080"/>
              <p:cNvSpPr>
                <a:spLocks noChangeArrowheads="1"/>
              </p:cNvSpPr>
              <p:nvPr/>
            </p:nvSpPr>
            <p:spPr bwMode="auto">
              <a:xfrm>
                <a:off x="415" y="2734"/>
                <a:ext cx="331" cy="1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ctr" eaLnBrk="0" hangingPunct="0"/>
                <a:r>
                  <a:rPr lang="en-GB" b="1" dirty="0" smtClean="0"/>
                  <a:t>0,075</a:t>
                </a:r>
                <a:endParaRPr lang="en-GB" b="1" dirty="0"/>
              </a:p>
            </p:txBody>
          </p:sp>
          <p:sp>
            <p:nvSpPr>
              <p:cNvPr id="54" name="Rectangle 1081"/>
              <p:cNvSpPr>
                <a:spLocks noChangeArrowheads="1"/>
              </p:cNvSpPr>
              <p:nvPr/>
            </p:nvSpPr>
            <p:spPr bwMode="auto">
              <a:xfrm>
                <a:off x="415" y="2456"/>
                <a:ext cx="331" cy="1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ctr" eaLnBrk="0" hangingPunct="0"/>
                <a:r>
                  <a:rPr lang="en-GB" b="1" dirty="0" smtClean="0"/>
                  <a:t>0,100</a:t>
                </a:r>
                <a:endParaRPr lang="en-GB" b="1" dirty="0"/>
              </a:p>
            </p:txBody>
          </p:sp>
          <p:sp>
            <p:nvSpPr>
              <p:cNvPr id="55" name="Rectangle 1082"/>
              <p:cNvSpPr>
                <a:spLocks noChangeArrowheads="1"/>
              </p:cNvSpPr>
              <p:nvPr/>
            </p:nvSpPr>
            <p:spPr bwMode="auto">
              <a:xfrm>
                <a:off x="415" y="2177"/>
                <a:ext cx="331" cy="1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ctr" eaLnBrk="0" hangingPunct="0"/>
                <a:r>
                  <a:rPr lang="en-GB" b="1" dirty="0" smtClean="0"/>
                  <a:t>0,125</a:t>
                </a:r>
                <a:endParaRPr lang="en-GB" b="1" dirty="0"/>
              </a:p>
            </p:txBody>
          </p:sp>
          <p:sp>
            <p:nvSpPr>
              <p:cNvPr id="56" name="Rectangle 1083"/>
              <p:cNvSpPr>
                <a:spLocks noChangeArrowheads="1"/>
              </p:cNvSpPr>
              <p:nvPr/>
            </p:nvSpPr>
            <p:spPr bwMode="auto">
              <a:xfrm>
                <a:off x="415" y="1899"/>
                <a:ext cx="331" cy="1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ctr" eaLnBrk="0" hangingPunct="0"/>
                <a:r>
                  <a:rPr lang="en-GB" b="1" dirty="0" smtClean="0"/>
                  <a:t>0,150</a:t>
                </a:r>
                <a:endParaRPr lang="en-GB" b="1" dirty="0"/>
              </a:p>
            </p:txBody>
          </p:sp>
          <p:sp>
            <p:nvSpPr>
              <p:cNvPr id="57" name="Rectangle 1084"/>
              <p:cNvSpPr>
                <a:spLocks noChangeArrowheads="1"/>
              </p:cNvSpPr>
              <p:nvPr/>
            </p:nvSpPr>
            <p:spPr bwMode="auto">
              <a:xfrm>
                <a:off x="415" y="1622"/>
                <a:ext cx="331" cy="1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ctr" eaLnBrk="0" hangingPunct="0"/>
                <a:r>
                  <a:rPr lang="en-GB" b="1" dirty="0" smtClean="0"/>
                  <a:t>0,175</a:t>
                </a:r>
                <a:endParaRPr lang="en-GB" b="1" dirty="0"/>
              </a:p>
            </p:txBody>
          </p:sp>
          <p:sp>
            <p:nvSpPr>
              <p:cNvPr id="58" name="Rectangle 1085"/>
              <p:cNvSpPr>
                <a:spLocks noChangeArrowheads="1"/>
              </p:cNvSpPr>
              <p:nvPr/>
            </p:nvSpPr>
            <p:spPr bwMode="auto">
              <a:xfrm>
                <a:off x="415" y="1343"/>
                <a:ext cx="331" cy="1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ctr" eaLnBrk="0" hangingPunct="0"/>
                <a:r>
                  <a:rPr lang="en-GB" b="1" dirty="0" smtClean="0"/>
                  <a:t>0,200</a:t>
                </a:r>
                <a:endParaRPr lang="en-GB" b="1" dirty="0"/>
              </a:p>
            </p:txBody>
          </p:sp>
          <p:sp>
            <p:nvSpPr>
              <p:cNvPr id="59" name="Rectangle 1086"/>
              <p:cNvSpPr>
                <a:spLocks noChangeArrowheads="1"/>
              </p:cNvSpPr>
              <p:nvPr/>
            </p:nvSpPr>
            <p:spPr bwMode="auto">
              <a:xfrm>
                <a:off x="411" y="1173"/>
                <a:ext cx="381" cy="1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algn="ctr" eaLnBrk="0" hangingPunct="0"/>
                <a:r>
                  <a:rPr lang="en-GB" b="1"/>
                  <a:t>mmpy</a:t>
                </a:r>
              </a:p>
            </p:txBody>
          </p:sp>
          <p:sp>
            <p:nvSpPr>
              <p:cNvPr id="60" name="Freeform 1087"/>
              <p:cNvSpPr>
                <a:spLocks/>
              </p:cNvSpPr>
              <p:nvPr/>
            </p:nvSpPr>
            <p:spPr bwMode="auto">
              <a:xfrm>
                <a:off x="1121" y="1281"/>
                <a:ext cx="3986" cy="2308"/>
              </a:xfrm>
              <a:custGeom>
                <a:avLst/>
                <a:gdLst>
                  <a:gd name="T0" fmla="*/ 121 w 8012"/>
                  <a:gd name="T1" fmla="*/ 71 h 4617"/>
                  <a:gd name="T2" fmla="*/ 121 w 8012"/>
                  <a:gd name="T3" fmla="*/ 72 h 4617"/>
                  <a:gd name="T4" fmla="*/ 0 w 8012"/>
                  <a:gd name="T5" fmla="*/ 72 h 4617"/>
                  <a:gd name="T6" fmla="*/ 0 w 8012"/>
                  <a:gd name="T7" fmla="*/ 0 h 4617"/>
                  <a:gd name="T8" fmla="*/ 0 w 8012"/>
                  <a:gd name="T9" fmla="*/ 0 h 4617"/>
                  <a:gd name="T10" fmla="*/ 18 w 8012"/>
                  <a:gd name="T11" fmla="*/ 48 h 4617"/>
                  <a:gd name="T12" fmla="*/ 21 w 8012"/>
                  <a:gd name="T13" fmla="*/ 52 h 4617"/>
                  <a:gd name="T14" fmla="*/ 23 w 8012"/>
                  <a:gd name="T15" fmla="*/ 54 h 4617"/>
                  <a:gd name="T16" fmla="*/ 25 w 8012"/>
                  <a:gd name="T17" fmla="*/ 56 h 4617"/>
                  <a:gd name="T18" fmla="*/ 27 w 8012"/>
                  <a:gd name="T19" fmla="*/ 57 h 4617"/>
                  <a:gd name="T20" fmla="*/ 30 w 8012"/>
                  <a:gd name="T21" fmla="*/ 58 h 4617"/>
                  <a:gd name="T22" fmla="*/ 34 w 8012"/>
                  <a:gd name="T23" fmla="*/ 59 h 4617"/>
                  <a:gd name="T24" fmla="*/ 37 w 8012"/>
                  <a:gd name="T25" fmla="*/ 59 h 4617"/>
                  <a:gd name="T26" fmla="*/ 45 w 8012"/>
                  <a:gd name="T27" fmla="*/ 61 h 4617"/>
                  <a:gd name="T28" fmla="*/ 50 w 8012"/>
                  <a:gd name="T29" fmla="*/ 62 h 4617"/>
                  <a:gd name="T30" fmla="*/ 54 w 8012"/>
                  <a:gd name="T31" fmla="*/ 64 h 4617"/>
                  <a:gd name="T32" fmla="*/ 60 w 8012"/>
                  <a:gd name="T33" fmla="*/ 68 h 4617"/>
                  <a:gd name="T34" fmla="*/ 62 w 8012"/>
                  <a:gd name="T35" fmla="*/ 68 h 4617"/>
                  <a:gd name="T36" fmla="*/ 65 w 8012"/>
                  <a:gd name="T37" fmla="*/ 69 h 4617"/>
                  <a:gd name="T38" fmla="*/ 69 w 8012"/>
                  <a:gd name="T39" fmla="*/ 70 h 4617"/>
                  <a:gd name="T40" fmla="*/ 73 w 8012"/>
                  <a:gd name="T41" fmla="*/ 70 h 4617"/>
                  <a:gd name="T42" fmla="*/ 74 w 8012"/>
                  <a:gd name="T43" fmla="*/ 70 h 4617"/>
                  <a:gd name="T44" fmla="*/ 75 w 8012"/>
                  <a:gd name="T45" fmla="*/ 70 h 4617"/>
                  <a:gd name="T46" fmla="*/ 75 w 8012"/>
                  <a:gd name="T47" fmla="*/ 70 h 4617"/>
                  <a:gd name="T48" fmla="*/ 103 w 8012"/>
                  <a:gd name="T49" fmla="*/ 71 h 4617"/>
                  <a:gd name="T50" fmla="*/ 121 w 8012"/>
                  <a:gd name="T51" fmla="*/ 71 h 4617"/>
                  <a:gd name="T52" fmla="*/ 121 w 8012"/>
                  <a:gd name="T53" fmla="*/ 71 h 461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8012"/>
                  <a:gd name="T82" fmla="*/ 0 h 4617"/>
                  <a:gd name="T83" fmla="*/ 8012 w 8012"/>
                  <a:gd name="T84" fmla="*/ 4617 h 4617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8012" h="4617">
                    <a:moveTo>
                      <a:pt x="8005" y="4572"/>
                    </a:moveTo>
                    <a:lnTo>
                      <a:pt x="8005" y="4617"/>
                    </a:lnTo>
                    <a:lnTo>
                      <a:pt x="0" y="4617"/>
                    </a:lnTo>
                    <a:lnTo>
                      <a:pt x="0" y="15"/>
                    </a:lnTo>
                    <a:lnTo>
                      <a:pt x="0" y="0"/>
                    </a:lnTo>
                    <a:lnTo>
                      <a:pt x="1165" y="3098"/>
                    </a:lnTo>
                    <a:lnTo>
                      <a:pt x="1364" y="3344"/>
                    </a:lnTo>
                    <a:lnTo>
                      <a:pt x="1513" y="3476"/>
                    </a:lnTo>
                    <a:lnTo>
                      <a:pt x="1672" y="3605"/>
                    </a:lnTo>
                    <a:lnTo>
                      <a:pt x="1822" y="3669"/>
                    </a:lnTo>
                    <a:lnTo>
                      <a:pt x="1978" y="3727"/>
                    </a:lnTo>
                    <a:lnTo>
                      <a:pt x="2213" y="3788"/>
                    </a:lnTo>
                    <a:lnTo>
                      <a:pt x="2453" y="3836"/>
                    </a:lnTo>
                    <a:lnTo>
                      <a:pt x="2990" y="3958"/>
                    </a:lnTo>
                    <a:lnTo>
                      <a:pt x="3298" y="4030"/>
                    </a:lnTo>
                    <a:lnTo>
                      <a:pt x="3588" y="4127"/>
                    </a:lnTo>
                    <a:lnTo>
                      <a:pt x="3987" y="4357"/>
                    </a:lnTo>
                    <a:lnTo>
                      <a:pt x="4116" y="4398"/>
                    </a:lnTo>
                    <a:lnTo>
                      <a:pt x="4295" y="4442"/>
                    </a:lnTo>
                    <a:lnTo>
                      <a:pt x="4570" y="4510"/>
                    </a:lnTo>
                    <a:lnTo>
                      <a:pt x="4774" y="4537"/>
                    </a:lnTo>
                    <a:lnTo>
                      <a:pt x="4881" y="4540"/>
                    </a:lnTo>
                    <a:lnTo>
                      <a:pt x="4916" y="4540"/>
                    </a:lnTo>
                    <a:lnTo>
                      <a:pt x="4933" y="4540"/>
                    </a:lnTo>
                    <a:lnTo>
                      <a:pt x="6836" y="4556"/>
                    </a:lnTo>
                    <a:lnTo>
                      <a:pt x="8012" y="4552"/>
                    </a:lnTo>
                    <a:lnTo>
                      <a:pt x="8005" y="4572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0163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" name="Text Box 1088"/>
              <p:cNvSpPr txBox="1">
                <a:spLocks noChangeArrowheads="1"/>
              </p:cNvSpPr>
              <p:nvPr/>
            </p:nvSpPr>
            <p:spPr bwMode="auto">
              <a:xfrm>
                <a:off x="297" y="912"/>
                <a:ext cx="1183" cy="254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8001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GB" sz="1800" b="1" dirty="0">
                    <a:latin typeface="+mn-lt"/>
                  </a:rPr>
                  <a:t>Taxa de </a:t>
                </a:r>
                <a:r>
                  <a:rPr lang="en-GB" sz="1800" b="1" dirty="0" err="1">
                    <a:latin typeface="+mn-lt"/>
                  </a:rPr>
                  <a:t>corrosão</a:t>
                </a:r>
                <a:endParaRPr lang="en-GB" sz="1800" b="1" dirty="0">
                  <a:latin typeface="+mn-lt"/>
                </a:endParaRPr>
              </a:p>
            </p:txBody>
          </p:sp>
          <p:sp>
            <p:nvSpPr>
              <p:cNvPr id="62" name="Line 1089"/>
              <p:cNvSpPr>
                <a:spLocks noChangeShapeType="1"/>
              </p:cNvSpPr>
              <p:nvPr/>
            </p:nvSpPr>
            <p:spPr bwMode="auto">
              <a:xfrm flipV="1">
                <a:off x="1108" y="3596"/>
                <a:ext cx="4016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GB"/>
              </a:p>
            </p:txBody>
          </p:sp>
        </p:grpSp>
        <p:sp>
          <p:nvSpPr>
            <p:cNvPr id="63" name="TextBox 62"/>
            <p:cNvSpPr txBox="1"/>
            <p:nvPr/>
          </p:nvSpPr>
          <p:spPr>
            <a:xfrm>
              <a:off x="5887960" y="4239497"/>
              <a:ext cx="1830750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i-FI" dirty="0"/>
                <a:t>Aços </a:t>
              </a:r>
              <a:r>
                <a:rPr lang="fi-FI" dirty="0" smtClean="0"/>
                <a:t>Inoxidáveis com % Cr  &gt; 10,5</a:t>
              </a:r>
              <a:endParaRPr lang="en-GB" dirty="0"/>
            </a:p>
          </p:txBody>
        </p:sp>
        <p:sp>
          <p:nvSpPr>
            <p:cNvPr id="64" name="Right Arrow 63"/>
            <p:cNvSpPr/>
            <p:nvPr/>
          </p:nvSpPr>
          <p:spPr>
            <a:xfrm>
              <a:off x="5869231" y="4919009"/>
              <a:ext cx="2160149" cy="333872"/>
            </a:xfrm>
            <a:prstGeom prst="rightArrow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 err="1" smtClean="0">
                <a:solidFill>
                  <a:schemeClr val="tx1"/>
                </a:solidFill>
                <a:cs typeface="Franklin Gothic Book"/>
              </a:endParaRPr>
            </a:p>
          </p:txBody>
        </p:sp>
      </p:grpSp>
      <p:cxnSp>
        <p:nvCxnSpPr>
          <p:cNvPr id="66" name="Straight Arrow Connector 65"/>
          <p:cNvCxnSpPr/>
          <p:nvPr/>
        </p:nvCxnSpPr>
        <p:spPr>
          <a:xfrm flipH="1">
            <a:off x="2003523" y="2663213"/>
            <a:ext cx="1002724" cy="71621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3006247" y="2344982"/>
            <a:ext cx="205547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Aço </a:t>
            </a:r>
            <a:r>
              <a:rPr lang="fr-FR" dirty="0" smtClean="0"/>
              <a:t>carbono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>
                <a:solidFill>
                  <a:schemeClr val="tx1"/>
                </a:solidFill>
              </a:rPr>
              <a:pPr/>
              <a:t>12</a:t>
            </a:fld>
            <a:endParaRPr lang="fr-B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554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85800" y="184803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pt-BR" sz="3200" dirty="0"/>
              <a:t>Quando </a:t>
            </a:r>
            <a:r>
              <a:rPr lang="pt-BR" sz="3200" dirty="0" smtClean="0"/>
              <a:t>o tipo de aço </a:t>
            </a:r>
            <a:r>
              <a:rPr lang="pt-BR" sz="3200" dirty="0"/>
              <a:t>inoxidável não foi </a:t>
            </a:r>
            <a:r>
              <a:rPr lang="pt-BR" sz="3200" dirty="0" smtClean="0"/>
              <a:t>corretamente selecionado, </a:t>
            </a:r>
            <a:r>
              <a:rPr lang="pt-BR" sz="3200" dirty="0"/>
              <a:t>pode ocorrer corrosão</a:t>
            </a:r>
            <a:endParaRPr lang="fr-FR" sz="3200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371600" y="3603813"/>
            <a:ext cx="6400800" cy="1752600"/>
          </a:xfrm>
        </p:spPr>
        <p:txBody>
          <a:bodyPr>
            <a:normAutofit fontScale="92500" lnSpcReduction="10000"/>
          </a:bodyPr>
          <a:lstStyle/>
          <a:p>
            <a:r>
              <a:rPr lang="fr-FR" sz="2800" dirty="0">
                <a:solidFill>
                  <a:schemeClr val="tx1"/>
                </a:solidFill>
              </a:rPr>
              <a:t>… nenhum material é perfeito!</a:t>
            </a:r>
            <a:endParaRPr lang="fr-FR" sz="2800" dirty="0" smtClean="0">
              <a:solidFill>
                <a:schemeClr val="tx1"/>
              </a:solidFill>
            </a:endParaRPr>
          </a:p>
          <a:p>
            <a:endParaRPr lang="fr-FR" sz="2800" dirty="0" smtClean="0">
              <a:solidFill>
                <a:schemeClr val="tx1"/>
              </a:solidFill>
            </a:endParaRPr>
          </a:p>
          <a:p>
            <a:r>
              <a:rPr lang="fr-FR" sz="2800" dirty="0" smtClean="0">
                <a:solidFill>
                  <a:schemeClr val="tx1"/>
                </a:solidFill>
              </a:rPr>
              <a:t>Pensa que é como selecionar o veículo correto para o uso previsto.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846097" y="6596663"/>
            <a:ext cx="396000" cy="365125"/>
          </a:xfrm>
        </p:spPr>
        <p:txBody>
          <a:bodyPr/>
          <a:lstStyle/>
          <a:p>
            <a:fld id="{16EEAD88-7AB7-4352-89B4-BF917C658D05}" type="slidenum">
              <a:rPr lang="fr-BE" sz="1400" smtClean="0"/>
              <a:pPr/>
              <a:t>13</a:t>
            </a:fld>
            <a:endParaRPr lang="fr-BE" sz="1400" dirty="0"/>
          </a:p>
        </p:txBody>
      </p:sp>
    </p:spTree>
    <p:extLst>
      <p:ext uri="{BB962C8B-B14F-4D97-AF65-F5344CB8AC3E}">
        <p14:creationId xmlns:p14="http://schemas.microsoft.com/office/powerpoint/2010/main" val="2031704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Tipos de corrosão em aços inoxidáveis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LcParenR"/>
            </a:pPr>
            <a:r>
              <a:rPr lang="fr-BE" dirty="0" smtClean="0"/>
              <a:t>Uniforme</a:t>
            </a:r>
          </a:p>
          <a:p>
            <a:pPr marL="514350" indent="-514350">
              <a:buFont typeface="+mj-lt"/>
              <a:buAutoNum type="alphaLcParenR"/>
            </a:pPr>
            <a:r>
              <a:rPr lang="fr-BE" dirty="0" smtClean="0"/>
              <a:t>Pite</a:t>
            </a:r>
          </a:p>
          <a:p>
            <a:pPr marL="514350" indent="-514350">
              <a:buFont typeface="+mj-lt"/>
              <a:buAutoNum type="alphaLcParenR"/>
            </a:pPr>
            <a:r>
              <a:rPr lang="fr-BE" dirty="0" smtClean="0"/>
              <a:t>Intersticial</a:t>
            </a:r>
          </a:p>
          <a:p>
            <a:pPr marL="514350" indent="-514350">
              <a:buFont typeface="+mj-lt"/>
              <a:buAutoNum type="alphaLcParenR"/>
            </a:pPr>
            <a:r>
              <a:rPr lang="fr-BE" dirty="0" smtClean="0"/>
              <a:t>Galvânico</a:t>
            </a:r>
          </a:p>
          <a:p>
            <a:pPr marL="514350" indent="-514350">
              <a:buFont typeface="+mj-lt"/>
              <a:buAutoNum type="alphaLcParenR"/>
            </a:pPr>
            <a:r>
              <a:rPr lang="fr-BE" dirty="0" err="1" smtClean="0"/>
              <a:t>Intergranular</a:t>
            </a:r>
            <a:endParaRPr lang="fr-BE" dirty="0" smtClean="0"/>
          </a:p>
          <a:p>
            <a:pPr marL="514350" indent="-514350">
              <a:buFont typeface="+mj-lt"/>
              <a:buAutoNum type="alphaLcParenR"/>
            </a:pPr>
            <a:r>
              <a:rPr lang="fr-BE" dirty="0" smtClean="0"/>
              <a:t>Fragilização por corrosão </a:t>
            </a:r>
            <a:r>
              <a:rPr lang="fr-BE" dirty="0"/>
              <a:t>sob tensão</a:t>
            </a: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14</a:t>
            </a:fld>
            <a:endParaRPr lang="fr-BE"/>
          </a:p>
        </p:txBody>
      </p:sp>
      <p:sp>
        <p:nvSpPr>
          <p:cNvPr id="4" name="TextBox 3"/>
          <p:cNvSpPr txBox="1"/>
          <p:nvPr/>
        </p:nvSpPr>
        <p:spPr>
          <a:xfrm>
            <a:off x="127322" y="6481823"/>
            <a:ext cx="248855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Veja Referência 1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2970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a) </a:t>
            </a:r>
            <a:r>
              <a:rPr lang="pt-BR" dirty="0"/>
              <a:t>O que é corrosão uniforme</a:t>
            </a:r>
            <a:r>
              <a:rPr lang="en-GB" dirty="0" smtClean="0"/>
              <a:t>?</a:t>
            </a:r>
            <a:endParaRPr lang="en-GB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36042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pt-BR" sz="2800" dirty="0"/>
              <a:t>Quando </a:t>
            </a:r>
            <a:r>
              <a:rPr lang="pt-BR" sz="2800" dirty="0" smtClean="0"/>
              <a:t>o filme passivo </a:t>
            </a:r>
            <a:r>
              <a:rPr lang="pt-BR" sz="2800" dirty="0"/>
              <a:t>é </a:t>
            </a:r>
            <a:r>
              <a:rPr lang="pt-BR" sz="2800" dirty="0" smtClean="0"/>
              <a:t>destruído </a:t>
            </a:r>
            <a:r>
              <a:rPr lang="pt-BR" sz="2800" dirty="0"/>
              <a:t>pelo ambiente agressivo, toda a superfície corrói uniformemente e a perda de metal pode ser expressa </a:t>
            </a:r>
            <a:r>
              <a:rPr lang="pt-BR" sz="2800" dirty="0" smtClean="0"/>
              <a:t>em </a:t>
            </a:r>
            <a:r>
              <a:rPr lang="pt-BR" sz="2800" dirty="0"/>
              <a:t>µm / </a:t>
            </a:r>
            <a:r>
              <a:rPr lang="pt-BR" sz="2800" dirty="0" smtClean="0"/>
              <a:t>ano.</a:t>
            </a:r>
            <a:endParaRPr lang="en-GB" sz="2800" dirty="0" smtClean="0"/>
          </a:p>
          <a:p>
            <a:pPr algn="just"/>
            <a:r>
              <a:rPr lang="pt-BR" sz="2800" dirty="0"/>
              <a:t>Isso é típico dos aços </a:t>
            </a:r>
            <a:r>
              <a:rPr lang="pt-BR" sz="2800" dirty="0" smtClean="0"/>
              <a:t>carbono sem proteção</a:t>
            </a:r>
            <a:r>
              <a:rPr lang="en-GB" sz="2800" dirty="0" smtClean="0"/>
              <a:t>.</a:t>
            </a:r>
          </a:p>
          <a:p>
            <a:pPr algn="just"/>
            <a:r>
              <a:rPr lang="pt-BR" sz="2800" dirty="0"/>
              <a:t>Isso não ocorre nos aços inoxidáveis </a:t>
            </a:r>
            <a:r>
              <a:rPr lang="pt-BR" sz="2800" dirty="0" smtClean="0"/>
              <a:t>na indústria da construção, </a:t>
            </a:r>
            <a:r>
              <a:rPr lang="pt-BR" sz="2800" dirty="0"/>
              <a:t>já que as condições de corrosão </a:t>
            </a:r>
            <a:r>
              <a:rPr lang="pt-BR" sz="2800" dirty="0" smtClean="0"/>
              <a:t>nunca </a:t>
            </a:r>
            <a:r>
              <a:rPr lang="pt-BR" sz="2800" dirty="0"/>
              <a:t>são tão agressivas </a:t>
            </a:r>
            <a:r>
              <a:rPr lang="pt-BR" sz="2800" dirty="0" smtClean="0"/>
              <a:t>(normalmente seria necessário a </a:t>
            </a:r>
            <a:r>
              <a:rPr lang="pt-BR" sz="2800" dirty="0"/>
              <a:t>imersão em </a:t>
            </a:r>
            <a:r>
              <a:rPr lang="pt-BR" sz="2800" dirty="0" smtClean="0"/>
              <a:t>ácidos para isso ocorrer).</a:t>
            </a:r>
            <a:endParaRPr lang="en-GB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15</a:t>
            </a:fld>
            <a:endParaRPr lang="fr-BE"/>
          </a:p>
        </p:txBody>
      </p:sp>
      <p:pic>
        <p:nvPicPr>
          <p:cNvPr id="8" name="Picture 6" descr="General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82348" y="4960620"/>
            <a:ext cx="2627312" cy="1750399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1151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b) </a:t>
            </a:r>
            <a:r>
              <a:rPr lang="pt-BR" sz="3600" dirty="0"/>
              <a:t>O que é corrosão por </a:t>
            </a:r>
            <a:r>
              <a:rPr lang="pt-BR" sz="3600" dirty="0" smtClean="0"/>
              <a:t>pite</a:t>
            </a:r>
            <a:r>
              <a:rPr lang="en-GB" sz="3600" baseline="50000" dirty="0" smtClean="0"/>
              <a:t>1,2,3,7</a:t>
            </a:r>
            <a:r>
              <a:rPr lang="en-GB" sz="3600" dirty="0" smtClean="0"/>
              <a:t>?</a:t>
            </a:r>
            <a:endParaRPr lang="en-GB" sz="3600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457200" y="1707776"/>
            <a:ext cx="4038600" cy="4525963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pt-BR" dirty="0"/>
              <a:t>A corrosão por pite, ou pite, é uma forma de corrosão extremamente localizada que leva à </a:t>
            </a:r>
            <a:r>
              <a:rPr lang="pt-BR" dirty="0" smtClean="0"/>
              <a:t>geração </a:t>
            </a:r>
            <a:r>
              <a:rPr lang="pt-BR" dirty="0"/>
              <a:t>de pequenos furos no metal</a:t>
            </a:r>
            <a:r>
              <a:rPr lang="pt-BR" dirty="0" smtClean="0"/>
              <a:t>.</a:t>
            </a:r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pt-BR" dirty="0"/>
              <a:t>Esta imagem mostra a </a:t>
            </a:r>
            <a:r>
              <a:rPr lang="pt-BR" dirty="0" smtClean="0"/>
              <a:t>corrosão por pite </a:t>
            </a:r>
            <a:r>
              <a:rPr lang="pt-BR" dirty="0"/>
              <a:t>do aço inoxidável EN1.4310 (AISI 301) </a:t>
            </a:r>
            <a:r>
              <a:rPr lang="pt-BR" dirty="0" smtClean="0"/>
              <a:t>como resultado de uma resistência </a:t>
            </a:r>
            <a:r>
              <a:rPr lang="pt-BR" dirty="0"/>
              <a:t>à corrosão </a:t>
            </a:r>
            <a:r>
              <a:rPr lang="pt-BR" dirty="0" smtClean="0"/>
              <a:t>insuficiente em </a:t>
            </a:r>
            <a:r>
              <a:rPr lang="pt-BR" dirty="0"/>
              <a:t>um </a:t>
            </a:r>
            <a:r>
              <a:rPr lang="pt-BR" dirty="0" smtClean="0"/>
              <a:t>ambiente  clorado </a:t>
            </a:r>
            <a:r>
              <a:rPr lang="pt-BR" dirty="0"/>
              <a:t>muito agressivo.</a:t>
            </a:r>
            <a:endParaRPr lang="en-GB" dirty="0"/>
          </a:p>
        </p:txBody>
      </p:sp>
      <p:pic>
        <p:nvPicPr>
          <p:cNvPr id="21" name="Content Placeholder 20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756086"/>
            <a:ext cx="4038600" cy="4214191"/>
          </a:xfrm>
          <a:ln>
            <a:solidFill>
              <a:schemeClr val="tx1"/>
            </a:solidFill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16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97992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800" dirty="0"/>
              <a:t>Mecanismos de corrosão por pite</a:t>
            </a:r>
            <a:endParaRPr lang="fr-BE" sz="3800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2329815"/>
          </a:xfrm>
        </p:spPr>
        <p:txBody>
          <a:bodyPr>
            <a:normAutofit/>
          </a:bodyPr>
          <a:lstStyle/>
          <a:p>
            <a:pPr marL="457200" indent="-457200" algn="just">
              <a:buFont typeface="+mj-lt"/>
              <a:buAutoNum type="arabicPeriod"/>
            </a:pPr>
            <a:r>
              <a:rPr lang="pt-BR" sz="2000" dirty="0" smtClean="0"/>
              <a:t>Se inicia em </a:t>
            </a:r>
            <a:r>
              <a:rPr lang="pt-BR" sz="2000" dirty="0"/>
              <a:t>irregularidades superficiais muito pequenas ou </a:t>
            </a:r>
            <a:r>
              <a:rPr lang="pt-BR" sz="2000" dirty="0" smtClean="0"/>
              <a:t>em inclusões </a:t>
            </a:r>
            <a:r>
              <a:rPr lang="pt-BR" sz="2000" dirty="0"/>
              <a:t>não </a:t>
            </a:r>
            <a:r>
              <a:rPr lang="pt-BR" sz="2000" dirty="0" smtClean="0"/>
              <a:t>metálicas</a:t>
            </a:r>
            <a:endParaRPr lang="fr-BE" sz="2000" dirty="0" smtClean="0"/>
          </a:p>
          <a:p>
            <a:pPr marL="457200" indent="-457200" algn="just">
              <a:buFont typeface="+mj-lt"/>
              <a:buAutoNum type="arabicPeriod"/>
            </a:pPr>
            <a:r>
              <a:rPr lang="pt-BR" sz="2000" dirty="0" smtClean="0"/>
              <a:t>Se propaga </a:t>
            </a:r>
            <a:r>
              <a:rPr lang="pt-BR" sz="2000" dirty="0"/>
              <a:t>porque as reações eletroquímicas na cavidade não são afetadas pela </a:t>
            </a:r>
            <a:r>
              <a:rPr lang="pt-BR" sz="2000" dirty="0" err="1"/>
              <a:t>re-passivação</a:t>
            </a:r>
            <a:endParaRPr lang="en-GB" sz="2000" dirty="0"/>
          </a:p>
        </p:txBody>
      </p:sp>
      <p:grpSp>
        <p:nvGrpSpPr>
          <p:cNvPr id="18" name="Group 17"/>
          <p:cNvGrpSpPr/>
          <p:nvPr/>
        </p:nvGrpSpPr>
        <p:grpSpPr>
          <a:xfrm>
            <a:off x="475457" y="1362052"/>
            <a:ext cx="8138739" cy="5049837"/>
            <a:chOff x="475457" y="1213462"/>
            <a:chExt cx="8138739" cy="5049837"/>
          </a:xfrm>
        </p:grpSpPr>
        <p:pic>
          <p:nvPicPr>
            <p:cNvPr id="13" name="Picture 12" descr="Pitting1r2mod"/>
            <p:cNvPicPr>
              <a:picLocks noChangeAspect="1" noChangeArrowheads="1"/>
            </p:cNvPicPr>
            <p:nvPr/>
          </p:nvPicPr>
          <p:blipFill>
            <a:blip r:embed="rId3">
              <a:lum contrast="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457" y="3885224"/>
              <a:ext cx="3798887" cy="2378075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86300" y="1213462"/>
              <a:ext cx="3927896" cy="2567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2826" y="3963012"/>
              <a:ext cx="3458536" cy="2300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6" name="Straight Arrow Connector 15"/>
            <p:cNvCxnSpPr/>
            <p:nvPr/>
          </p:nvCxnSpPr>
          <p:spPr>
            <a:xfrm flipH="1">
              <a:off x="4343400" y="5074261"/>
              <a:ext cx="763798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>
              <a:off x="6650248" y="3543300"/>
              <a:ext cx="0" cy="83820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17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16745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27321" y="220047"/>
            <a:ext cx="8718775" cy="759667"/>
          </a:xfrm>
        </p:spPr>
        <p:txBody>
          <a:bodyPr>
            <a:noAutofit/>
          </a:bodyPr>
          <a:lstStyle/>
          <a:p>
            <a:r>
              <a:rPr lang="pt-BR" sz="2800" dirty="0" smtClean="0"/>
              <a:t>O pite </a:t>
            </a:r>
            <a:r>
              <a:rPr lang="pt-BR" sz="2800" dirty="0"/>
              <a:t>pode ser reproduzido em uma célula eletroquímica</a:t>
            </a:r>
            <a:r>
              <a:rPr lang="fr-FR" sz="2800" baseline="30000" dirty="0" smtClean="0"/>
              <a:t>4</a:t>
            </a:r>
            <a:endParaRPr lang="fr-FR" sz="2800" baseline="300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95715" y="1277120"/>
            <a:ext cx="8229600" cy="1652520"/>
          </a:xfrm>
        </p:spPr>
        <p:txBody>
          <a:bodyPr>
            <a:noAutofit/>
          </a:bodyPr>
          <a:lstStyle/>
          <a:p>
            <a:pPr algn="just"/>
            <a:r>
              <a:rPr lang="pt-BR" sz="1800" dirty="0"/>
              <a:t>A corrosão envolve a dissolução do metal, isto é, um processo eletroquímico </a:t>
            </a:r>
            <a:r>
              <a:rPr lang="pt-BR" sz="1800" dirty="0" smtClean="0"/>
              <a:t>com:</a:t>
            </a:r>
            <a:r>
              <a:rPr lang="fr-FR" sz="1800" dirty="0" smtClean="0"/>
              <a:t> </a:t>
            </a:r>
          </a:p>
          <a:p>
            <a:pPr marL="800100" lvl="1" indent="-342900" algn="just">
              <a:buFont typeface="+mj-lt"/>
              <a:buAutoNum type="alphaLcParenR"/>
            </a:pPr>
            <a:r>
              <a:rPr lang="pt-BR" sz="1400" dirty="0"/>
              <a:t>reações eletroquímicas na superfície do metal </a:t>
            </a:r>
            <a:r>
              <a:rPr lang="pt-BR" sz="1400" dirty="0" smtClean="0"/>
              <a:t>e</a:t>
            </a:r>
            <a:r>
              <a:rPr lang="fr-FR" sz="1400" dirty="0" smtClean="0"/>
              <a:t> </a:t>
            </a:r>
          </a:p>
          <a:p>
            <a:pPr marL="800100" lvl="1" indent="-342900" algn="just">
              <a:buFont typeface="+mj-lt"/>
              <a:buAutoNum type="alphaLcParenR"/>
            </a:pPr>
            <a:r>
              <a:rPr lang="pt-BR" sz="1400" dirty="0"/>
              <a:t>uma corrente entre o metal </a:t>
            </a:r>
            <a:r>
              <a:rPr lang="pt-BR" sz="1400" dirty="0" smtClean="0"/>
              <a:t>de corrosão (anodo</a:t>
            </a:r>
            <a:r>
              <a:rPr lang="pt-BR" sz="1400" dirty="0"/>
              <a:t>) e uma parte </a:t>
            </a:r>
            <a:r>
              <a:rPr lang="pt-BR" sz="1400" dirty="0" smtClean="0"/>
              <a:t>catódica</a:t>
            </a:r>
            <a:endParaRPr lang="fr-FR" sz="1400" dirty="0" smtClean="0"/>
          </a:p>
          <a:p>
            <a:pPr algn="just"/>
            <a:r>
              <a:rPr lang="pt-BR" sz="1800" dirty="0"/>
              <a:t>Esses processos podem ser simulados em uma célula eletroquímica, um dispositivo que permite o estudo dos processos de corrosão</a:t>
            </a:r>
            <a:endParaRPr lang="fr-FR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18</a:t>
            </a:fld>
            <a:endParaRPr lang="fr-BE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427" y="3486803"/>
            <a:ext cx="2914415" cy="27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96" y="3486803"/>
            <a:ext cx="3888350" cy="27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74982" y="3052315"/>
            <a:ext cx="2905305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Célula Eletroquímica</a:t>
            </a:r>
            <a:endParaRPr lang="fr-FR" dirty="0"/>
          </a:p>
        </p:txBody>
      </p:sp>
      <p:sp>
        <p:nvSpPr>
          <p:cNvPr id="10" name="TextBox 9"/>
          <p:cNvSpPr txBox="1"/>
          <p:nvPr/>
        </p:nvSpPr>
        <p:spPr>
          <a:xfrm>
            <a:off x="4721040" y="2929640"/>
            <a:ext cx="461351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FF0000"/>
                </a:solidFill>
              </a:rPr>
              <a:t>E</a:t>
            </a:r>
            <a:r>
              <a:rPr lang="fr-FR" baseline="-25000" dirty="0" smtClean="0">
                <a:solidFill>
                  <a:srgbClr val="FF0000"/>
                </a:solidFill>
              </a:rPr>
              <a:t>pit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endParaRPr lang="fr-FR" baseline="-250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71619" y="3052315"/>
            <a:ext cx="2905305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Curva de polarização</a:t>
            </a:r>
            <a:endParaRPr lang="fr-FR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5171619" y="3229161"/>
            <a:ext cx="1123406" cy="80091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232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2800" dirty="0"/>
              <a:t>Principais fatores que influenciam a corrosão por pite</a:t>
            </a:r>
            <a:r>
              <a:rPr lang="en-GB" sz="2800" baseline="30000" dirty="0" smtClean="0"/>
              <a:t>1</a:t>
            </a:r>
            <a:br>
              <a:rPr lang="en-GB" sz="2800" baseline="30000" dirty="0" smtClean="0"/>
            </a:br>
            <a:r>
              <a:rPr lang="en-GB" sz="1800" dirty="0" smtClean="0"/>
              <a:t>(</a:t>
            </a:r>
            <a:r>
              <a:rPr lang="pt-BR" sz="1800" dirty="0"/>
              <a:t>o potencial de pite </a:t>
            </a:r>
            <a:r>
              <a:rPr lang="pt-BR" sz="1800" dirty="0" err="1"/>
              <a:t>Epit</a:t>
            </a:r>
            <a:r>
              <a:rPr lang="pt-BR" sz="1800" dirty="0"/>
              <a:t> é geralmente usado como critério </a:t>
            </a:r>
            <a:r>
              <a:rPr lang="pt-BR" sz="1800" dirty="0" smtClean="0"/>
              <a:t>para o pite</a:t>
            </a:r>
            <a:r>
              <a:rPr lang="en-GB" sz="1800" dirty="0" smtClean="0"/>
              <a:t>)</a:t>
            </a:r>
            <a:endParaRPr lang="en-GB" sz="1800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57200" y="1404257"/>
            <a:ext cx="8229600" cy="4961965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ClrTx/>
              <a:buAutoNum type="arabicPeriod"/>
            </a:pPr>
            <a:r>
              <a:rPr lang="en-GB" b="1" dirty="0" err="1" smtClean="0">
                <a:latin typeface="Calibri" pitchFamily="34" charset="0"/>
              </a:rPr>
              <a:t>Temperatura</a:t>
            </a:r>
            <a:endParaRPr lang="en-GB" b="1" dirty="0" smtClean="0">
              <a:latin typeface="Calibri" pitchFamily="34" charset="0"/>
            </a:endParaRPr>
          </a:p>
          <a:p>
            <a:pPr marL="514350" indent="-514350">
              <a:buClrTx/>
              <a:buAutoNum type="arabicPeriod"/>
            </a:pPr>
            <a:endParaRPr lang="fr-BE" b="1" dirty="0">
              <a:latin typeface="Calibri" pitchFamily="34" charset="0"/>
            </a:endParaRPr>
          </a:p>
          <a:p>
            <a:pPr marL="514350" indent="-514350">
              <a:buClrTx/>
              <a:buAutoNum type="arabicPeriod"/>
            </a:pPr>
            <a:endParaRPr lang="fr-BE" b="1" dirty="0" smtClean="0">
              <a:latin typeface="Calibri" pitchFamily="34" charset="0"/>
            </a:endParaRPr>
          </a:p>
          <a:p>
            <a:pPr marL="514350" indent="-514350">
              <a:buClrTx/>
              <a:buAutoNum type="arabicPeriod"/>
            </a:pPr>
            <a:endParaRPr lang="fr-BE" b="1" dirty="0">
              <a:latin typeface="Calibri" pitchFamily="34" charset="0"/>
            </a:endParaRPr>
          </a:p>
          <a:p>
            <a:pPr marL="514350" indent="-514350">
              <a:buClrTx/>
              <a:buAutoNum type="arabicPeriod"/>
            </a:pPr>
            <a:endParaRPr lang="fr-BE" b="1" dirty="0" smtClean="0">
              <a:latin typeface="Calibri" pitchFamily="34" charset="0"/>
            </a:endParaRPr>
          </a:p>
          <a:p>
            <a:pPr marL="514350" indent="-514350">
              <a:buClrTx/>
              <a:buAutoNum type="arabicPeriod"/>
            </a:pPr>
            <a:endParaRPr lang="fr-BE" b="1" dirty="0">
              <a:latin typeface="Calibri" pitchFamily="34" charset="0"/>
            </a:endParaRPr>
          </a:p>
          <a:p>
            <a:pPr marL="514350" indent="-514350">
              <a:buClrTx/>
              <a:buAutoNum type="arabicPeriod"/>
            </a:pPr>
            <a:endParaRPr lang="fr-BE" b="1" dirty="0" smtClean="0">
              <a:latin typeface="Calibri" pitchFamily="34" charset="0"/>
            </a:endParaRPr>
          </a:p>
          <a:p>
            <a:pPr marL="514350" indent="-514350">
              <a:buClrTx/>
              <a:buAutoNum type="arabicPeriod"/>
            </a:pPr>
            <a:endParaRPr lang="fr-BE" b="1" dirty="0">
              <a:latin typeface="Calibri" pitchFamily="34" charset="0"/>
            </a:endParaRPr>
          </a:p>
          <a:p>
            <a:pPr marL="514350" indent="-514350">
              <a:buClrTx/>
              <a:buAutoNum type="arabicPeriod"/>
            </a:pPr>
            <a:endParaRPr lang="fr-BE" b="1" dirty="0" smtClean="0">
              <a:latin typeface="Calibri" pitchFamily="34" charset="0"/>
            </a:endParaRPr>
          </a:p>
          <a:p>
            <a:pPr marL="0" indent="0">
              <a:buClrTx/>
              <a:buNone/>
            </a:pPr>
            <a:endParaRPr lang="en-GB" b="1" dirty="0" smtClean="0">
              <a:latin typeface="Calibri" pitchFamily="34" charset="0"/>
            </a:endParaRPr>
          </a:p>
          <a:p>
            <a:pPr marL="446088" indent="0" defTabSz="879475">
              <a:buClrTx/>
              <a:buNone/>
            </a:pPr>
            <a:r>
              <a:rPr lang="pt-BR" sz="2800" dirty="0">
                <a:latin typeface="Calibri" panose="020F0502020204030204" pitchFamily="34" charset="0"/>
              </a:rPr>
              <a:t>Aumentar a temperatura reduz drasticamente a resistência à </a:t>
            </a:r>
            <a:r>
              <a:rPr lang="pt-BR" sz="2800" dirty="0" smtClean="0">
                <a:latin typeface="Calibri" panose="020F0502020204030204" pitchFamily="34" charset="0"/>
              </a:rPr>
              <a:t>corrosão por pite</a:t>
            </a:r>
            <a:r>
              <a:rPr lang="fr-FR" sz="2800" dirty="0" smtClean="0">
                <a:latin typeface="Calibri" panose="020F0502020204030204" pitchFamily="34" charset="0"/>
              </a:rPr>
              <a:t>. 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441" y="2070858"/>
            <a:ext cx="6120000" cy="328353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19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0995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BE" sz="2500" b="1" dirty="0" smtClean="0"/>
              <a:t>2. </a:t>
            </a:r>
            <a:r>
              <a:rPr lang="fr-BE" sz="2500" b="1" dirty="0"/>
              <a:t>Concentração de </a:t>
            </a:r>
            <a:r>
              <a:rPr lang="fr-BE" sz="2500" b="1" dirty="0" smtClean="0"/>
              <a:t>cloreto</a:t>
            </a:r>
          </a:p>
          <a:p>
            <a:pPr marL="0" indent="0" algn="just">
              <a:buNone/>
            </a:pPr>
            <a:r>
              <a:rPr lang="pt-BR" sz="2400" dirty="0">
                <a:latin typeface="Calibri" pitchFamily="34" charset="0"/>
              </a:rPr>
              <a:t>A resistência </a:t>
            </a:r>
            <a:r>
              <a:rPr lang="pt-BR" sz="2400" dirty="0" smtClean="0">
                <a:latin typeface="Calibri" pitchFamily="34" charset="0"/>
              </a:rPr>
              <a:t>ao </a:t>
            </a:r>
            <a:r>
              <a:rPr lang="pt-BR" sz="2400" dirty="0">
                <a:latin typeface="Calibri" pitchFamily="34" charset="0"/>
              </a:rPr>
              <a:t>pite diminui à medida </a:t>
            </a:r>
            <a:r>
              <a:rPr lang="pt-BR" sz="2400" dirty="0" smtClean="0">
                <a:latin typeface="Calibri" pitchFamily="34" charset="0"/>
              </a:rPr>
              <a:t>que aumenta </a:t>
            </a:r>
            <a:r>
              <a:rPr lang="pt-BR" sz="2400" dirty="0">
                <a:latin typeface="Calibri" pitchFamily="34" charset="0"/>
              </a:rPr>
              <a:t>a concentração de </a:t>
            </a:r>
            <a:r>
              <a:rPr lang="pt-BR" sz="2400" dirty="0" smtClean="0">
                <a:latin typeface="Calibri" pitchFamily="34" charset="0"/>
              </a:rPr>
              <a:t>Cl</a:t>
            </a:r>
            <a:r>
              <a:rPr lang="pt-BR" sz="2400" baseline="30000" dirty="0" smtClean="0">
                <a:latin typeface="Calibri" pitchFamily="34" charset="0"/>
              </a:rPr>
              <a:t>-</a:t>
            </a:r>
            <a:r>
              <a:rPr lang="pt-BR" sz="2400" dirty="0" smtClean="0">
                <a:latin typeface="Calibri" pitchFamily="34" charset="0"/>
              </a:rPr>
              <a:t> (</a:t>
            </a:r>
            <a:r>
              <a:rPr lang="pt-BR" sz="2400" dirty="0">
                <a:latin typeface="Calibri" pitchFamily="34" charset="0"/>
              </a:rPr>
              <a:t>o </a:t>
            </a:r>
            <a:r>
              <a:rPr lang="pt-BR" sz="2400" dirty="0" smtClean="0">
                <a:latin typeface="Calibri" pitchFamily="34" charset="0"/>
              </a:rPr>
              <a:t>logaritmo </a:t>
            </a:r>
            <a:r>
              <a:rPr lang="pt-BR" sz="2400" dirty="0">
                <a:latin typeface="Calibri" pitchFamily="34" charset="0"/>
              </a:rPr>
              <a:t>da concentração de </a:t>
            </a:r>
            <a:r>
              <a:rPr lang="pt-BR" sz="2400" dirty="0" smtClean="0">
                <a:latin typeface="Calibri" pitchFamily="34" charset="0"/>
              </a:rPr>
              <a:t>Cl</a:t>
            </a:r>
            <a:r>
              <a:rPr lang="pt-BR" sz="2400" baseline="30000" dirty="0" smtClean="0">
                <a:latin typeface="Calibri" pitchFamily="34" charset="0"/>
              </a:rPr>
              <a:t>-</a:t>
            </a:r>
            <a:r>
              <a:rPr lang="pt-BR" sz="2400" dirty="0" smtClean="0">
                <a:latin typeface="Calibri" pitchFamily="34" charset="0"/>
              </a:rPr>
              <a:t>)</a:t>
            </a:r>
            <a:endParaRPr lang="en-GB" sz="2400" dirty="0">
              <a:latin typeface="Calibri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379720" y="2995609"/>
            <a:ext cx="2910128" cy="63840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20</a:t>
            </a:fld>
            <a:endParaRPr lang="fr-BE"/>
          </a:p>
        </p:txBody>
      </p:sp>
      <p:sp>
        <p:nvSpPr>
          <p:cNvPr id="8" name="Title 10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pt-BR" sz="2800" dirty="0"/>
              <a:t>Principais fatores que influenciam a corrosão por </a:t>
            </a:r>
            <a:r>
              <a:rPr lang="pt-BR" sz="2800" dirty="0" smtClean="0"/>
              <a:t>pite</a:t>
            </a:r>
            <a:r>
              <a:rPr lang="en-GB" sz="2800" baseline="30000" dirty="0"/>
              <a:t>5</a:t>
            </a:r>
            <a:r>
              <a:rPr lang="en-GB" sz="2800" baseline="30000" dirty="0" smtClean="0"/>
              <a:t/>
            </a:r>
            <a:br>
              <a:rPr lang="en-GB" sz="2800" baseline="30000" dirty="0" smtClean="0"/>
            </a:br>
            <a:r>
              <a:rPr lang="en-GB" sz="1800" dirty="0" smtClean="0"/>
              <a:t>(</a:t>
            </a:r>
            <a:r>
              <a:rPr lang="pt-BR" sz="1800" dirty="0"/>
              <a:t>o potencial de pite </a:t>
            </a:r>
            <a:r>
              <a:rPr lang="pt-BR" sz="1800" dirty="0" err="1"/>
              <a:t>Epit</a:t>
            </a:r>
            <a:r>
              <a:rPr lang="pt-BR" sz="1800" dirty="0"/>
              <a:t> é geralmente usado como critério </a:t>
            </a:r>
            <a:r>
              <a:rPr lang="pt-BR" sz="1800" dirty="0" smtClean="0"/>
              <a:t>para o pite</a:t>
            </a:r>
            <a:r>
              <a:rPr lang="en-GB" sz="1800" dirty="0" smtClean="0"/>
              <a:t>)</a:t>
            </a:r>
            <a:endParaRPr lang="en-GB" sz="1800" dirty="0"/>
          </a:p>
        </p:txBody>
      </p:sp>
      <p:graphicFrame>
        <p:nvGraphicFramePr>
          <p:cNvPr id="9" name="Objec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0227479"/>
              </p:ext>
            </p:extLst>
          </p:nvPr>
        </p:nvGraphicFramePr>
        <p:xfrm>
          <a:off x="1016949" y="3702380"/>
          <a:ext cx="5323689" cy="28124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025" name="Paint Shop Pro Image" r:id="rId5" imgW="6639024" imgH="4926162" progId="">
                  <p:embed/>
                </p:oleObj>
              </mc:Choice>
              <mc:Fallback>
                <p:oleObj name="Paint Shop Pro Image" r:id="rId5" imgW="6639024" imgH="4926162" progId="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949" y="3702380"/>
                        <a:ext cx="5323689" cy="281244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78553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5023357"/>
          </a:xfrm>
        </p:spPr>
        <p:txBody>
          <a:bodyPr>
            <a:normAutofit fontScale="40000" lnSpcReduction="20000"/>
          </a:bodyPr>
          <a:lstStyle/>
          <a:p>
            <a:pPr marL="0" indent="0" algn="just">
              <a:buNone/>
            </a:pPr>
            <a:r>
              <a:rPr lang="en-GB" sz="6300" b="1" dirty="0" smtClean="0">
                <a:latin typeface="Calibri" pitchFamily="34" charset="0"/>
              </a:rPr>
              <a:t>2. </a:t>
            </a:r>
            <a:r>
              <a:rPr lang="en-GB" sz="6300" b="1" dirty="0" err="1">
                <a:latin typeface="Calibri" pitchFamily="34" charset="0"/>
              </a:rPr>
              <a:t>Análise</a:t>
            </a:r>
            <a:r>
              <a:rPr lang="en-GB" sz="6300" b="1" dirty="0">
                <a:latin typeface="Calibri" pitchFamily="34" charset="0"/>
              </a:rPr>
              <a:t> </a:t>
            </a:r>
            <a:r>
              <a:rPr lang="en-GB" sz="6300" b="1" dirty="0" smtClean="0">
                <a:latin typeface="Calibri" pitchFamily="34" charset="0"/>
              </a:rPr>
              <a:t>do </a:t>
            </a:r>
            <a:r>
              <a:rPr lang="en-GB" sz="6300" b="1" dirty="0" err="1">
                <a:latin typeface="Calibri" pitchFamily="34" charset="0"/>
              </a:rPr>
              <a:t>aço</a:t>
            </a:r>
            <a:r>
              <a:rPr lang="en-GB" sz="6300" b="1" dirty="0">
                <a:latin typeface="Calibri" pitchFamily="34" charset="0"/>
              </a:rPr>
              <a:t> </a:t>
            </a:r>
            <a:r>
              <a:rPr lang="en-GB" sz="6300" b="1" dirty="0" err="1">
                <a:latin typeface="Calibri" pitchFamily="34" charset="0"/>
              </a:rPr>
              <a:t>inoxidável</a:t>
            </a:r>
            <a:endParaRPr lang="en-GB" sz="6300" b="1" dirty="0">
              <a:latin typeface="Calibri" pitchFamily="34" charset="0"/>
            </a:endParaRPr>
          </a:p>
          <a:p>
            <a:pPr marL="354013" indent="0" algn="just">
              <a:buNone/>
            </a:pPr>
            <a:r>
              <a:rPr lang="pt-BR" sz="4400" dirty="0">
                <a:latin typeface="Calibri" pitchFamily="34" charset="0"/>
              </a:rPr>
              <a:t>A </a:t>
            </a:r>
            <a:r>
              <a:rPr lang="pt-BR" sz="4400" dirty="0" smtClean="0">
                <a:latin typeface="Calibri" pitchFamily="34" charset="0"/>
              </a:rPr>
              <a:t>resistência ao pite </a:t>
            </a:r>
            <a:r>
              <a:rPr lang="pt-BR" sz="4400" dirty="0">
                <a:latin typeface="Calibri" pitchFamily="34" charset="0"/>
              </a:rPr>
              <a:t>aumenta fortemente com o </a:t>
            </a:r>
            <a:r>
              <a:rPr lang="pt-BR" sz="4400" dirty="0" smtClean="0">
                <a:latin typeface="Calibri" pitchFamily="34" charset="0"/>
              </a:rPr>
              <a:t>teor de </a:t>
            </a:r>
            <a:r>
              <a:rPr lang="pt-BR" sz="4400" dirty="0">
                <a:latin typeface="Calibri" pitchFamily="34" charset="0"/>
              </a:rPr>
              <a:t>alguns elementos de liga: N, </a:t>
            </a:r>
            <a:r>
              <a:rPr lang="pt-BR" sz="4400" dirty="0" err="1">
                <a:latin typeface="Calibri" pitchFamily="34" charset="0"/>
              </a:rPr>
              <a:t>Mo</a:t>
            </a:r>
            <a:r>
              <a:rPr lang="pt-BR" sz="4400" dirty="0">
                <a:latin typeface="Calibri" pitchFamily="34" charset="0"/>
              </a:rPr>
              <a:t>, </a:t>
            </a:r>
            <a:r>
              <a:rPr lang="pt-BR" sz="4400" dirty="0" smtClean="0">
                <a:latin typeface="Calibri" pitchFamily="34" charset="0"/>
              </a:rPr>
              <a:t>Cr</a:t>
            </a:r>
            <a:endParaRPr lang="en-GB" sz="4400" dirty="0" smtClean="0">
              <a:latin typeface="Calibri" pitchFamily="34" charset="0"/>
            </a:endParaRPr>
          </a:p>
          <a:p>
            <a:pPr marL="354013" indent="0" algn="just">
              <a:buNone/>
            </a:pPr>
            <a:endParaRPr lang="en-GB" sz="4400" dirty="0">
              <a:latin typeface="Calibri" pitchFamily="34" charset="0"/>
            </a:endParaRPr>
          </a:p>
          <a:p>
            <a:pPr marL="354013" indent="0" algn="just">
              <a:buNone/>
            </a:pPr>
            <a:endParaRPr lang="en-GB" sz="4400" dirty="0">
              <a:latin typeface="Calibri" pitchFamily="34" charset="0"/>
            </a:endParaRPr>
          </a:p>
          <a:p>
            <a:pPr marL="354013" indent="0" algn="just">
              <a:buNone/>
            </a:pPr>
            <a:endParaRPr lang="en-GB" sz="4400" dirty="0">
              <a:latin typeface="Calibri" pitchFamily="34" charset="0"/>
            </a:endParaRPr>
          </a:p>
          <a:p>
            <a:pPr marL="354013" indent="0" algn="just">
              <a:buNone/>
            </a:pPr>
            <a:endParaRPr lang="en-GB" sz="4400" dirty="0">
              <a:latin typeface="Calibri" pitchFamily="34" charset="0"/>
            </a:endParaRPr>
          </a:p>
          <a:p>
            <a:pPr marL="354013" indent="0" algn="just">
              <a:buNone/>
            </a:pPr>
            <a:endParaRPr lang="en-GB" sz="4400" dirty="0">
              <a:latin typeface="Calibri" pitchFamily="34" charset="0"/>
            </a:endParaRPr>
          </a:p>
          <a:p>
            <a:pPr marL="354013" indent="0" algn="just">
              <a:buNone/>
            </a:pPr>
            <a:endParaRPr lang="en-GB" sz="4400" dirty="0">
              <a:latin typeface="Calibri" pitchFamily="34" charset="0"/>
            </a:endParaRPr>
          </a:p>
          <a:p>
            <a:pPr marL="354013" indent="0" algn="just">
              <a:buNone/>
            </a:pPr>
            <a:endParaRPr lang="en-GB" sz="4400" dirty="0">
              <a:latin typeface="Calibri" pitchFamily="34" charset="0"/>
            </a:endParaRPr>
          </a:p>
          <a:p>
            <a:pPr marL="354013" indent="0" algn="just">
              <a:buNone/>
            </a:pPr>
            <a:endParaRPr lang="fr-BE" sz="4400" dirty="0" smtClean="0">
              <a:latin typeface="Calibri" pitchFamily="34" charset="0"/>
            </a:endParaRPr>
          </a:p>
          <a:p>
            <a:pPr marL="354013" indent="0" algn="just">
              <a:buNone/>
            </a:pPr>
            <a:endParaRPr lang="fr-BE" sz="4400" dirty="0">
              <a:latin typeface="Calibri" pitchFamily="34" charset="0"/>
            </a:endParaRPr>
          </a:p>
          <a:p>
            <a:pPr marL="354013" indent="0" algn="just">
              <a:buNone/>
            </a:pPr>
            <a:endParaRPr lang="en-GB" sz="4400" dirty="0">
              <a:latin typeface="Calibri" pitchFamily="34" charset="0"/>
            </a:endParaRPr>
          </a:p>
          <a:p>
            <a:pPr marL="354013" indent="0" algn="just">
              <a:buNone/>
            </a:pPr>
            <a:endParaRPr lang="en-GB" sz="4400" dirty="0" smtClean="0">
              <a:latin typeface="Calibri" pitchFamily="34" charset="0"/>
            </a:endParaRPr>
          </a:p>
          <a:p>
            <a:pPr marL="354013" indent="0" algn="just">
              <a:buNone/>
            </a:pPr>
            <a:endParaRPr lang="en-GB" sz="4400" dirty="0">
              <a:latin typeface="Calibri" pitchFamily="34" charset="0"/>
            </a:endParaRPr>
          </a:p>
          <a:p>
            <a:pPr marL="354013" indent="0" algn="just">
              <a:buNone/>
            </a:pPr>
            <a:endParaRPr lang="en-GB" sz="4400" dirty="0">
              <a:latin typeface="Calibri" pitchFamily="34" charset="0"/>
            </a:endParaRPr>
          </a:p>
          <a:p>
            <a:pPr marL="354013" indent="0" algn="just">
              <a:buNone/>
            </a:pPr>
            <a:r>
              <a:rPr lang="pt-BR" sz="4400" dirty="0">
                <a:latin typeface="Calibri" pitchFamily="34" charset="0"/>
              </a:rPr>
              <a:t>O papel dos elementos de liga é descrito pelo </a:t>
            </a:r>
            <a:r>
              <a:rPr lang="pt-BR" sz="4400" dirty="0" smtClean="0">
                <a:latin typeface="Calibri" pitchFamily="34" charset="0"/>
              </a:rPr>
              <a:t>PREN </a:t>
            </a:r>
            <a:r>
              <a:rPr lang="pt-BR" sz="4400" dirty="0">
                <a:latin typeface="Calibri" pitchFamily="34" charset="0"/>
              </a:rPr>
              <a:t>(Número Equivalente de Resistência ao Pite)</a:t>
            </a:r>
            <a:endParaRPr lang="en-GB" sz="4400" dirty="0">
              <a:latin typeface="Calibri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567" y="2604142"/>
            <a:ext cx="6120000" cy="328353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21</a:t>
            </a:fld>
            <a:endParaRPr lang="fr-BE"/>
          </a:p>
        </p:txBody>
      </p:sp>
      <p:sp>
        <p:nvSpPr>
          <p:cNvPr id="7" name="Title 10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pt-BR" sz="2800" dirty="0"/>
              <a:t>Principais fatores que influenciam a corrosão por pite</a:t>
            </a:r>
            <a:r>
              <a:rPr lang="en-GB" sz="2800" baseline="30000" dirty="0" smtClean="0"/>
              <a:t>1</a:t>
            </a:r>
            <a:br>
              <a:rPr lang="en-GB" sz="2800" baseline="30000" dirty="0" smtClean="0"/>
            </a:br>
            <a:r>
              <a:rPr lang="en-GB" sz="1800" dirty="0" smtClean="0"/>
              <a:t>(</a:t>
            </a:r>
            <a:r>
              <a:rPr lang="pt-BR" sz="1800" dirty="0"/>
              <a:t>o potencial de pite </a:t>
            </a:r>
            <a:r>
              <a:rPr lang="pt-BR" sz="1800" dirty="0" err="1"/>
              <a:t>Epit</a:t>
            </a:r>
            <a:r>
              <a:rPr lang="pt-BR" sz="1800" dirty="0"/>
              <a:t> é geralmente usado como critério </a:t>
            </a:r>
            <a:r>
              <a:rPr lang="pt-BR" sz="1800" dirty="0" smtClean="0"/>
              <a:t>para o pite</a:t>
            </a:r>
            <a:r>
              <a:rPr lang="en-GB" sz="1800" dirty="0" smtClean="0"/>
              <a:t>)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1468702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2825"/>
          </a:xfrm>
        </p:spPr>
        <p:txBody>
          <a:bodyPr>
            <a:noAutofit/>
          </a:bodyPr>
          <a:lstStyle/>
          <a:p>
            <a:r>
              <a:rPr lang="pt-BR" sz="2800" dirty="0"/>
              <a:t>Número Equivalente de Resistência </a:t>
            </a:r>
            <a:r>
              <a:rPr lang="pt-BR" sz="2800" dirty="0" smtClean="0"/>
              <a:t>ao Pite</a:t>
            </a:r>
            <a:r>
              <a:rPr lang="en-GB" sz="2800" dirty="0" smtClean="0"/>
              <a:t> (PREN)</a:t>
            </a:r>
            <a:r>
              <a:rPr lang="en-GB" sz="2800" baseline="30000" dirty="0" smtClean="0"/>
              <a:t>6</a:t>
            </a:r>
            <a:endParaRPr lang="fr-BE" sz="2800" baseline="300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48714" y="1145783"/>
            <a:ext cx="5228897" cy="4525963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pt-BR" dirty="0" smtClean="0"/>
              <a:t>Mediante o cálculo do PREN </a:t>
            </a:r>
            <a:r>
              <a:rPr lang="pt-BR" dirty="0"/>
              <a:t>é possível comparar a resistência do aço inoxidável contra </a:t>
            </a:r>
            <a:r>
              <a:rPr lang="pt-BR" dirty="0" smtClean="0"/>
              <a:t>a corrosão por </a:t>
            </a:r>
            <a:r>
              <a:rPr lang="pt-BR" dirty="0"/>
              <a:t>pite. Quanto maior o número, melhor a resistência</a:t>
            </a:r>
            <a:r>
              <a:rPr lang="fi-FI" dirty="0" smtClean="0"/>
              <a:t>.</a:t>
            </a:r>
          </a:p>
          <a:p>
            <a:pPr algn="just"/>
            <a:r>
              <a:rPr lang="pt-BR" dirty="0" smtClean="0"/>
              <a:t>Obviamente </a:t>
            </a:r>
            <a:r>
              <a:rPr lang="pt-BR" u="sng" dirty="0" smtClean="0"/>
              <a:t>o </a:t>
            </a:r>
            <a:r>
              <a:rPr lang="pt-BR" u="sng" dirty="0"/>
              <a:t>PREN </a:t>
            </a:r>
            <a:r>
              <a:rPr lang="pt-BR" u="sng" dirty="0" smtClean="0"/>
              <a:t>por si só </a:t>
            </a:r>
            <a:r>
              <a:rPr lang="pt-BR" u="sng" dirty="0"/>
              <a:t>não pode ser usado para prever se um determinado </a:t>
            </a:r>
            <a:r>
              <a:rPr lang="pt-BR" u="sng" dirty="0" smtClean="0"/>
              <a:t>tipo em particular </a:t>
            </a:r>
            <a:r>
              <a:rPr lang="pt-BR" u="sng" dirty="0"/>
              <a:t>será adequado para uma determinada </a:t>
            </a:r>
            <a:r>
              <a:rPr lang="pt-BR" u="sng" dirty="0" smtClean="0"/>
              <a:t>aplicação</a:t>
            </a:r>
            <a:endParaRPr lang="fi-FI" u="sng" dirty="0" smtClean="0"/>
          </a:p>
          <a:p>
            <a:pPr marL="0" indent="0">
              <a:buClrTx/>
              <a:buNone/>
            </a:pPr>
            <a:endParaRPr lang="fi-FI" dirty="0" smtClean="0"/>
          </a:p>
          <a:p>
            <a:pPr marL="0" indent="0">
              <a:buClrTx/>
              <a:buNone/>
            </a:pPr>
            <a:r>
              <a:rPr lang="fi-FI" dirty="0" smtClean="0"/>
              <a:t>PREN = Cr + 3.3Mo + 16N, onde </a:t>
            </a:r>
          </a:p>
          <a:p>
            <a:pPr marL="0" indent="0">
              <a:buClrTx/>
              <a:buNone/>
            </a:pPr>
            <a:r>
              <a:rPr lang="fi-FI" dirty="0" smtClean="0"/>
              <a:t>Cr = Teor </a:t>
            </a:r>
            <a:r>
              <a:rPr lang="fi-FI" dirty="0"/>
              <a:t>de </a:t>
            </a:r>
            <a:r>
              <a:rPr lang="fi-FI" dirty="0" smtClean="0"/>
              <a:t>cromo</a:t>
            </a:r>
          </a:p>
          <a:p>
            <a:pPr marL="0" indent="0">
              <a:buClrTx/>
              <a:buNone/>
            </a:pPr>
            <a:r>
              <a:rPr lang="fi-FI" dirty="0" smtClean="0"/>
              <a:t>Mo = </a:t>
            </a:r>
            <a:r>
              <a:rPr lang="fi-FI" dirty="0"/>
              <a:t>Teor de molibdênio</a:t>
            </a:r>
            <a:endParaRPr lang="fi-FI" dirty="0" smtClean="0"/>
          </a:p>
          <a:p>
            <a:pPr marL="0" indent="0">
              <a:buClrTx/>
              <a:buNone/>
            </a:pPr>
            <a:r>
              <a:rPr lang="fi-FI" dirty="0" smtClean="0"/>
              <a:t>N = Teor de nitrogênio</a:t>
            </a: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586309719"/>
              </p:ext>
            </p:extLst>
          </p:nvPr>
        </p:nvGraphicFramePr>
        <p:xfrm>
          <a:off x="5524501" y="1130738"/>
          <a:ext cx="3334581" cy="4014576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111527"/>
                <a:gridCol w="1111527"/>
                <a:gridCol w="1111527"/>
              </a:tblGrid>
              <a:tr h="370840">
                <a:tc>
                  <a:txBody>
                    <a:bodyPr/>
                    <a:lstStyle/>
                    <a:p>
                      <a:r>
                        <a:rPr lang="fr-BE" dirty="0" smtClean="0"/>
                        <a:t>EN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smtClean="0"/>
                        <a:t>AISI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smtClean="0"/>
                        <a:t>PREN</a:t>
                      </a:r>
                      <a:endParaRPr lang="fr-BE" dirty="0"/>
                    </a:p>
                  </a:txBody>
                  <a:tcPr/>
                </a:tc>
              </a:tr>
              <a:tr h="639279">
                <a:tc>
                  <a:txBody>
                    <a:bodyPr/>
                    <a:lstStyle/>
                    <a:p>
                      <a:pPr algn="just"/>
                      <a:r>
                        <a:rPr lang="fi-FI" sz="1600" dirty="0" smtClean="0"/>
                        <a:t>1.4003</a:t>
                      </a:r>
                    </a:p>
                    <a:p>
                      <a:pPr algn="just"/>
                      <a:r>
                        <a:rPr lang="fi-FI" sz="1600" dirty="0" smtClean="0"/>
                        <a:t>1.4016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/>
                        <a:t>-</a:t>
                      </a:r>
                    </a:p>
                    <a:p>
                      <a:pPr algn="ctr"/>
                      <a:r>
                        <a:rPr lang="en-GB" sz="1600" dirty="0" smtClean="0"/>
                        <a:t>430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 dirty="0" smtClean="0"/>
                        <a:t>10.5</a:t>
                      </a:r>
                      <a:r>
                        <a:rPr lang="fi-FI" sz="1600" baseline="0" dirty="0" smtClean="0"/>
                        <a:t> - </a:t>
                      </a:r>
                      <a:r>
                        <a:rPr lang="fi-FI" sz="1600" dirty="0" smtClean="0"/>
                        <a:t>12.5</a:t>
                      </a:r>
                    </a:p>
                    <a:p>
                      <a:pPr algn="ctr"/>
                      <a:r>
                        <a:rPr lang="fi-FI" sz="1600" dirty="0" smtClean="0"/>
                        <a:t>16.0 - 18.0</a:t>
                      </a:r>
                      <a:endParaRPr lang="en-GB" sz="1600" dirty="0"/>
                    </a:p>
                  </a:txBody>
                  <a:tcPr/>
                </a:tc>
              </a:tr>
              <a:tr h="705394">
                <a:tc>
                  <a:txBody>
                    <a:bodyPr/>
                    <a:lstStyle/>
                    <a:p>
                      <a:pPr algn="just"/>
                      <a:r>
                        <a:rPr lang="fi-FI" sz="1600" dirty="0" smtClean="0"/>
                        <a:t>1.4301</a:t>
                      </a:r>
                    </a:p>
                    <a:p>
                      <a:pPr algn="just"/>
                      <a:r>
                        <a:rPr lang="fi-FI" sz="1600" dirty="0" smtClean="0"/>
                        <a:t>1.4311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 dirty="0" smtClean="0"/>
                        <a:t>304</a:t>
                      </a:r>
                    </a:p>
                    <a:p>
                      <a:pPr algn="ctr"/>
                      <a:r>
                        <a:rPr lang="fi-FI" sz="1600" dirty="0" smtClean="0"/>
                        <a:t>304LN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 dirty="0" smtClean="0"/>
                        <a:t>17.5 - 20.8</a:t>
                      </a:r>
                    </a:p>
                    <a:p>
                      <a:pPr algn="ctr"/>
                      <a:r>
                        <a:rPr lang="fi-FI" sz="1600" dirty="0" smtClean="0"/>
                        <a:t>19.4 – 23.0</a:t>
                      </a:r>
                    </a:p>
                  </a:txBody>
                  <a:tcPr/>
                </a:tc>
              </a:tr>
              <a:tr h="653143">
                <a:tc>
                  <a:txBody>
                    <a:bodyPr/>
                    <a:lstStyle/>
                    <a:p>
                      <a:pPr algn="just"/>
                      <a:r>
                        <a:rPr lang="fi-FI" sz="1600" dirty="0" smtClean="0"/>
                        <a:t>1.4401/4</a:t>
                      </a:r>
                    </a:p>
                    <a:p>
                      <a:pPr algn="just"/>
                      <a:r>
                        <a:rPr lang="fi-FI" sz="1600" dirty="0" smtClean="0"/>
                        <a:t>1.4406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 dirty="0" smtClean="0"/>
                        <a:t>316/L</a:t>
                      </a:r>
                    </a:p>
                    <a:p>
                      <a:pPr algn="ctr"/>
                      <a:r>
                        <a:rPr lang="fi-FI" sz="1600" dirty="0" smtClean="0"/>
                        <a:t>316LN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 dirty="0" smtClean="0"/>
                        <a:t>23.1 – 28.5</a:t>
                      </a:r>
                    </a:p>
                    <a:p>
                      <a:pPr algn="ctr"/>
                      <a:r>
                        <a:rPr lang="fi-FI" sz="1600" dirty="0" smtClean="0"/>
                        <a:t>25.0 – 30.3</a:t>
                      </a:r>
                    </a:p>
                  </a:txBody>
                  <a:tcPr/>
                </a:tc>
              </a:tr>
              <a:tr h="575065">
                <a:tc>
                  <a:txBody>
                    <a:bodyPr/>
                    <a:lstStyle/>
                    <a:p>
                      <a:pPr algn="just"/>
                      <a:r>
                        <a:rPr lang="fi-FI" sz="1600" dirty="0" smtClean="0"/>
                        <a:t>1.4439</a:t>
                      </a:r>
                    </a:p>
                    <a:p>
                      <a:pPr algn="just"/>
                      <a:r>
                        <a:rPr lang="fi-FI" sz="1600" dirty="0" smtClean="0"/>
                        <a:t>1.4539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 dirty="0" smtClean="0"/>
                        <a:t>317L</a:t>
                      </a:r>
                    </a:p>
                    <a:p>
                      <a:pPr algn="ctr"/>
                      <a:r>
                        <a:rPr lang="fi-FI" sz="1600" dirty="0" smtClean="0"/>
                        <a:t>-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 dirty="0" smtClean="0"/>
                        <a:t>31.6 – 38.5</a:t>
                      </a:r>
                    </a:p>
                    <a:p>
                      <a:pPr algn="ctr"/>
                      <a:r>
                        <a:rPr lang="fi-FI" sz="1600" dirty="0" smtClean="0"/>
                        <a:t>32.2 – 39.9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fi-FI" sz="1600" dirty="0" smtClean="0"/>
                        <a:t>1.4362</a:t>
                      </a:r>
                    </a:p>
                    <a:p>
                      <a:pPr algn="just"/>
                      <a:r>
                        <a:rPr lang="fi-FI" sz="1600" dirty="0" smtClean="0"/>
                        <a:t>1.4462</a:t>
                      </a:r>
                    </a:p>
                    <a:p>
                      <a:pPr algn="just"/>
                      <a:r>
                        <a:rPr lang="fi-FI" sz="1600" dirty="0" smtClean="0"/>
                        <a:t>1.4410</a:t>
                      </a:r>
                    </a:p>
                    <a:p>
                      <a:pPr algn="just"/>
                      <a:r>
                        <a:rPr lang="fi-FI" sz="1600" dirty="0" smtClean="0"/>
                        <a:t>1.4501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Wingdings" pitchFamily="2" charset="2"/>
                        <a:buNone/>
                      </a:pPr>
                      <a:r>
                        <a:rPr lang="en-GB" sz="1600" dirty="0" smtClean="0"/>
                        <a:t>-</a:t>
                      </a:r>
                    </a:p>
                    <a:p>
                      <a:pPr marL="0" indent="0" algn="ctr">
                        <a:buFont typeface="Wingdings" pitchFamily="2" charset="2"/>
                        <a:buNone/>
                      </a:pPr>
                      <a:r>
                        <a:rPr lang="en-GB" sz="1600" dirty="0" smtClean="0"/>
                        <a:t>-</a:t>
                      </a:r>
                    </a:p>
                    <a:p>
                      <a:pPr marL="0" indent="0" algn="ctr">
                        <a:buFont typeface="Wingdings" pitchFamily="2" charset="2"/>
                        <a:buNone/>
                      </a:pPr>
                      <a:r>
                        <a:rPr lang="en-GB" sz="1600" dirty="0" smtClean="0"/>
                        <a:t>-</a:t>
                      </a:r>
                    </a:p>
                    <a:p>
                      <a:pPr marL="0" indent="0" algn="ctr">
                        <a:buFont typeface="Wingdings" pitchFamily="2" charset="2"/>
                        <a:buNone/>
                      </a:pPr>
                      <a:r>
                        <a:rPr lang="en-GB" sz="1600" dirty="0" smtClean="0"/>
                        <a:t>-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600" dirty="0" smtClean="0"/>
                        <a:t>23.1 – 29.2</a:t>
                      </a:r>
                    </a:p>
                    <a:p>
                      <a:pPr algn="ctr"/>
                      <a:r>
                        <a:rPr lang="fi-FI" sz="1600" dirty="0" smtClean="0"/>
                        <a:t>30.8 – 38.1</a:t>
                      </a:r>
                    </a:p>
                    <a:p>
                      <a:pPr marL="0" indent="0" algn="ctr">
                        <a:buFont typeface="Wingdings" pitchFamily="2" charset="2"/>
                        <a:buNone/>
                      </a:pPr>
                      <a:r>
                        <a:rPr lang="fi-FI" sz="1600" dirty="0" smtClean="0"/>
                        <a:t>40</a:t>
                      </a:r>
                    </a:p>
                    <a:p>
                      <a:pPr marL="0" indent="0" algn="ctr">
                        <a:buFont typeface="Wingdings" pitchFamily="2" charset="2"/>
                        <a:buNone/>
                      </a:pPr>
                      <a:r>
                        <a:rPr lang="fi-FI" sz="1600" dirty="0" smtClean="0"/>
                        <a:t>40</a:t>
                      </a:r>
                      <a:endParaRPr lang="en-GB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22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01168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8139"/>
          </a:xfrm>
        </p:spPr>
        <p:txBody>
          <a:bodyPr>
            <a:normAutofit/>
          </a:bodyPr>
          <a:lstStyle/>
          <a:p>
            <a:r>
              <a:rPr lang="pt-BR" sz="2800" dirty="0"/>
              <a:t>PREN de </a:t>
            </a:r>
            <a:r>
              <a:rPr lang="pt-BR" sz="2800" dirty="0" smtClean="0"/>
              <a:t>alguns tipos </a:t>
            </a:r>
            <a:r>
              <a:rPr lang="pt-BR" sz="2800" dirty="0"/>
              <a:t>comuns</a:t>
            </a:r>
            <a:r>
              <a:rPr lang="fr-FR" sz="2800" baseline="30000" dirty="0" smtClean="0"/>
              <a:t>9</a:t>
            </a:r>
            <a:endParaRPr lang="fr-FR" sz="2800" baseline="30000" dirty="0"/>
          </a:p>
        </p:txBody>
      </p:sp>
      <p:pic>
        <p:nvPicPr>
          <p:cNvPr id="1026" name="Picture 2" descr="Comparative PRE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304" y="1399784"/>
            <a:ext cx="7891393" cy="405843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23</a:t>
            </a:fld>
            <a:endParaRPr lang="fr-BE"/>
          </a:p>
        </p:txBody>
      </p:sp>
      <p:sp>
        <p:nvSpPr>
          <p:cNvPr id="3" name="TextBox 2"/>
          <p:cNvSpPr txBox="1"/>
          <p:nvPr/>
        </p:nvSpPr>
        <p:spPr>
          <a:xfrm>
            <a:off x="626303" y="5943565"/>
            <a:ext cx="7891393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Nota: consulte o Apêndice para obter as designações </a:t>
            </a:r>
            <a:r>
              <a:rPr lang="pt-BR" dirty="0" smtClean="0"/>
              <a:t>das euro-normas EN</a:t>
            </a:r>
            <a:endParaRPr lang="fr-FR" dirty="0" smtClean="0"/>
          </a:p>
        </p:txBody>
      </p:sp>
      <p:pic>
        <p:nvPicPr>
          <p:cNvPr id="7680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1007" y="1909483"/>
            <a:ext cx="1095375" cy="336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82358" y="1885133"/>
            <a:ext cx="1724866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 </a:t>
            </a:r>
            <a:r>
              <a:rPr lang="fr-FR" dirty="0" smtClean="0"/>
              <a:t>- - - - - - - - - -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63218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 smtClean="0"/>
              <a:t>c) </a:t>
            </a:r>
            <a:r>
              <a:rPr lang="pt-BR" sz="3600" dirty="0"/>
              <a:t>O que é corrosão </a:t>
            </a:r>
            <a:r>
              <a:rPr lang="pt-BR" sz="3600" dirty="0" smtClean="0"/>
              <a:t>intersticial</a:t>
            </a:r>
            <a:r>
              <a:rPr lang="en-GB" sz="3600" baseline="50000" dirty="0" smtClean="0"/>
              <a:t>1</a:t>
            </a:r>
            <a:r>
              <a:rPr lang="fr-FR" sz="3600" dirty="0" smtClean="0"/>
              <a:t>?</a:t>
            </a:r>
            <a:endParaRPr lang="fr-FR" sz="36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2800" dirty="0"/>
              <a:t>A corrosão </a:t>
            </a:r>
            <a:r>
              <a:rPr lang="pt-BR" sz="2800" dirty="0" smtClean="0"/>
              <a:t>em </a:t>
            </a:r>
            <a:r>
              <a:rPr lang="pt-BR" sz="2800" dirty="0"/>
              <a:t>fresta ou intersticial refere-se à corrosão que ocorre em espaços confinados aos quais o acesso do fluido de trabalho do ambiente é limitado. Esses espaços são geralmente chamados de </a:t>
            </a:r>
            <a:r>
              <a:rPr lang="pt-BR" sz="2800" dirty="0" smtClean="0"/>
              <a:t>frestas. </a:t>
            </a:r>
            <a:r>
              <a:rPr lang="pt-BR" sz="2800" dirty="0"/>
              <a:t>Exemplos de </a:t>
            </a:r>
            <a:r>
              <a:rPr lang="pt-BR" sz="2800" dirty="0" smtClean="0"/>
              <a:t>frestas </a:t>
            </a:r>
            <a:r>
              <a:rPr lang="pt-BR" sz="2800" dirty="0"/>
              <a:t>são lacunas e áreas de contato entre partes, </a:t>
            </a:r>
            <a:r>
              <a:rPr lang="pt-BR" sz="2800" dirty="0" smtClean="0"/>
              <a:t>em </a:t>
            </a:r>
            <a:r>
              <a:rPr lang="pt-BR" sz="2800" dirty="0"/>
              <a:t>juntas ou vedações, dentro de rachaduras e </a:t>
            </a:r>
            <a:r>
              <a:rPr lang="pt-BR" sz="2800" dirty="0" smtClean="0"/>
              <a:t>costuras interiores, </a:t>
            </a:r>
            <a:r>
              <a:rPr lang="pt-BR" sz="2800" dirty="0"/>
              <a:t>espaços preenchidos com depósitos e sob </a:t>
            </a:r>
            <a:r>
              <a:rPr lang="pt-BR" sz="2800" dirty="0" smtClean="0"/>
              <a:t>camadas de lodo</a:t>
            </a:r>
            <a:r>
              <a:rPr lang="en-US" sz="2800" dirty="0" smtClean="0"/>
              <a:t>.</a:t>
            </a:r>
            <a:endParaRPr lang="fr-FR" sz="2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24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16618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dirty="0"/>
              <a:t>Mecanismo de corrosão </a:t>
            </a:r>
            <a:r>
              <a:rPr lang="pt-BR" sz="3600" dirty="0" smtClean="0"/>
              <a:t>intersticial</a:t>
            </a:r>
            <a:endParaRPr lang="fr-FR" sz="36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327546" y="1791144"/>
            <a:ext cx="4168254" cy="4241166"/>
          </a:xfrm>
        </p:spPr>
        <p:txBody>
          <a:bodyPr>
            <a:noAutofit/>
          </a:bodyPr>
          <a:lstStyle/>
          <a:p>
            <a:pPr algn="just"/>
            <a:r>
              <a:rPr lang="pt-BR" sz="1900" dirty="0"/>
              <a:t>Inicialmente, não há diferença entre a cavidade e </a:t>
            </a:r>
            <a:r>
              <a:rPr lang="pt-BR" sz="1900" dirty="0" smtClean="0"/>
              <a:t>o restante da superfície</a:t>
            </a:r>
            <a:endParaRPr lang="en-US" sz="1900" dirty="0" smtClean="0"/>
          </a:p>
          <a:p>
            <a:pPr algn="just"/>
            <a:r>
              <a:rPr lang="pt-BR" sz="1900" dirty="0" smtClean="0"/>
              <a:t>As </a:t>
            </a:r>
            <a:r>
              <a:rPr lang="pt-BR" sz="1900" dirty="0"/>
              <a:t>coisas mudam </a:t>
            </a:r>
            <a:r>
              <a:rPr lang="pt-BR" sz="1900" dirty="0" smtClean="0"/>
              <a:t>quando o oxigênio se esgota no interior da cavidade</a:t>
            </a:r>
            <a:endParaRPr lang="en-US" sz="1900" dirty="0"/>
          </a:p>
          <a:p>
            <a:pPr algn="just"/>
            <a:r>
              <a:rPr lang="pt-BR" sz="1900" dirty="0" smtClean="0"/>
              <a:t>Dentro </a:t>
            </a:r>
            <a:r>
              <a:rPr lang="pt-BR" sz="1900" dirty="0"/>
              <a:t>da </a:t>
            </a:r>
            <a:r>
              <a:rPr lang="pt-BR" sz="1900" dirty="0" smtClean="0"/>
              <a:t>fresta ocorre </a:t>
            </a:r>
            <a:r>
              <a:rPr lang="pt-BR" sz="1900" dirty="0"/>
              <a:t>um conjunto de reações </a:t>
            </a:r>
            <a:r>
              <a:rPr lang="pt-BR" sz="1900" dirty="0" smtClean="0"/>
              <a:t>eletroquímicas, tendo como resultado o aumento da </a:t>
            </a:r>
            <a:r>
              <a:rPr lang="pt-BR" sz="1900" dirty="0"/>
              <a:t>concentração de </a:t>
            </a:r>
            <a:r>
              <a:rPr lang="pt-BR" sz="1900" dirty="0" smtClean="0"/>
              <a:t>Cl-, diminuindo o </a:t>
            </a:r>
            <a:r>
              <a:rPr lang="pt-BR" sz="1900" dirty="0"/>
              <a:t>pH local, </a:t>
            </a:r>
            <a:r>
              <a:rPr lang="pt-BR" sz="1900" dirty="0" smtClean="0"/>
              <a:t>ao ponto </a:t>
            </a:r>
            <a:r>
              <a:rPr lang="pt-BR" sz="1900" dirty="0"/>
              <a:t>que a passivação não </a:t>
            </a:r>
            <a:r>
              <a:rPr lang="pt-BR" sz="1900" dirty="0" smtClean="0"/>
              <a:t>pode mais ocorrer</a:t>
            </a:r>
            <a:endParaRPr lang="en-US" sz="1900" dirty="0" smtClean="0"/>
          </a:p>
          <a:p>
            <a:pPr algn="just"/>
            <a:r>
              <a:rPr lang="pt-BR" sz="1900" dirty="0"/>
              <a:t>Então o metal na </a:t>
            </a:r>
            <a:r>
              <a:rPr lang="pt-BR" sz="1900" dirty="0" smtClean="0"/>
              <a:t>fresta </a:t>
            </a:r>
            <a:r>
              <a:rPr lang="pt-BR" sz="1900" dirty="0"/>
              <a:t>sofre corrosão uniforme</a:t>
            </a:r>
            <a:endParaRPr lang="fr-FR" sz="1900" dirty="0"/>
          </a:p>
        </p:txBody>
      </p:sp>
      <p:pic>
        <p:nvPicPr>
          <p:cNvPr id="12" name="Picture 2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85791" y="1916549"/>
            <a:ext cx="4019627" cy="3600000"/>
          </a:xfrm>
          <a:ln>
            <a:solidFill>
              <a:schemeClr val="tx1"/>
            </a:solidFill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25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1911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661" y="3007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sz="2800" dirty="0" smtClean="0"/>
              <a:t>Temperatura Crítica </a:t>
            </a:r>
            <a:r>
              <a:rPr lang="pt-BR" sz="2800" dirty="0"/>
              <a:t>de Resistência </a:t>
            </a:r>
            <a:r>
              <a:rPr lang="pt-BR" sz="2800" dirty="0" smtClean="0"/>
              <a:t>ao Pite </a:t>
            </a:r>
            <a:r>
              <a:rPr lang="fr-FR" sz="2800" dirty="0" smtClean="0"/>
              <a:t>(CPT)</a:t>
            </a:r>
            <a:br>
              <a:rPr lang="fr-FR" sz="2800" dirty="0" smtClean="0"/>
            </a:br>
            <a:r>
              <a:rPr lang="pt-BR" sz="2800" dirty="0"/>
              <a:t>Temperatura </a:t>
            </a:r>
            <a:r>
              <a:rPr lang="pt-BR" sz="2800" dirty="0" smtClean="0"/>
              <a:t>Crítica de Corrosão Intersticial </a:t>
            </a:r>
            <a:r>
              <a:rPr lang="fr-FR" sz="2800" dirty="0" smtClean="0"/>
              <a:t>(CCT)</a:t>
            </a:r>
            <a:br>
              <a:rPr lang="fr-FR" sz="2800" dirty="0" smtClean="0"/>
            </a:br>
            <a:r>
              <a:rPr lang="pt-BR" sz="2800" dirty="0"/>
              <a:t>de vários </a:t>
            </a:r>
            <a:r>
              <a:rPr lang="pt-BR" sz="2800" dirty="0" smtClean="0"/>
              <a:t>tipos de </a:t>
            </a:r>
            <a:r>
              <a:rPr lang="pt-BR" sz="2800" dirty="0" err="1"/>
              <a:t>austeníticos</a:t>
            </a:r>
            <a:r>
              <a:rPr lang="pt-BR" sz="2800" dirty="0"/>
              <a:t> e duplex</a:t>
            </a:r>
            <a:r>
              <a:rPr lang="fr-FR" sz="2200" baseline="30000" dirty="0" smtClean="0"/>
              <a:t>8</a:t>
            </a:r>
            <a:endParaRPr lang="fr-FR" sz="2200" baseline="30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26</a:t>
            </a:fld>
            <a:endParaRPr lang="fr-BE"/>
          </a:p>
        </p:txBody>
      </p:sp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61" y="1670809"/>
            <a:ext cx="8448675" cy="481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7661" y="1316866"/>
            <a:ext cx="79756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Nota: Quanto maior a temperatura, melhor a resistência à corrosão</a:t>
            </a:r>
            <a:endParaRPr lang="fr-FR" dirty="0"/>
          </a:p>
        </p:txBody>
      </p:sp>
      <p:sp>
        <p:nvSpPr>
          <p:cNvPr id="8" name="TextBox 2"/>
          <p:cNvSpPr txBox="1"/>
          <p:nvPr/>
        </p:nvSpPr>
        <p:spPr>
          <a:xfrm>
            <a:off x="347661" y="6504057"/>
            <a:ext cx="7891393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Nota: consulte o Apêndice para obter as designações </a:t>
            </a:r>
            <a:r>
              <a:rPr lang="pt-BR" dirty="0" smtClean="0"/>
              <a:t>da euro-norma </a:t>
            </a:r>
            <a:r>
              <a:rPr lang="pt-BR" dirty="0"/>
              <a:t>EN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104723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Como evitar a corrosão </a:t>
            </a:r>
            <a:r>
              <a:rPr lang="pt-BR" dirty="0" smtClean="0"/>
              <a:t>intersticial</a:t>
            </a:r>
            <a:endParaRPr lang="fr-FR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just">
              <a:buFont typeface="+mj-lt"/>
              <a:buAutoNum type="arabicPeriod"/>
            </a:pPr>
            <a:r>
              <a:rPr lang="pt-BR" dirty="0" smtClean="0"/>
              <a:t>Otimizar o projeto :</a:t>
            </a:r>
          </a:p>
          <a:p>
            <a:pPr marL="971550" lvl="1" indent="-514350" algn="just">
              <a:buFont typeface="+mj-lt"/>
              <a:buAutoNum type="alphaLcParenR"/>
            </a:pPr>
            <a:r>
              <a:rPr lang="pt-BR" dirty="0" smtClean="0"/>
              <a:t>Use peças soldadas.</a:t>
            </a:r>
          </a:p>
          <a:p>
            <a:pPr marL="971550" lvl="1" indent="-514350" algn="just">
              <a:buFont typeface="+mj-lt"/>
              <a:buAutoNum type="alphaLcParenR"/>
            </a:pPr>
            <a:r>
              <a:rPr lang="pt-BR" dirty="0" smtClean="0"/>
              <a:t>Projetar recipientes para drenagem completa.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pt-BR" dirty="0" smtClean="0"/>
              <a:t>Limpeza para remover os depósitos (sempre que possível)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pt-BR" dirty="0" smtClean="0"/>
              <a:t>Selecionar um aço inoxidável com resistência à corrosão adequada (consulte a parte 4 deste capítulo)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27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34527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1" y="274638"/>
            <a:ext cx="8969829" cy="1143000"/>
          </a:xfrm>
        </p:spPr>
        <p:txBody>
          <a:bodyPr>
            <a:noAutofit/>
          </a:bodyPr>
          <a:lstStyle/>
          <a:p>
            <a:r>
              <a:rPr lang="en-GB" sz="3600" dirty="0" smtClean="0"/>
              <a:t>d) </a:t>
            </a:r>
            <a:r>
              <a:rPr lang="pt-BR" sz="3600" dirty="0"/>
              <a:t>O que é corrosão galvânica</a:t>
            </a:r>
            <a:r>
              <a:rPr lang="en-GB" sz="3600" baseline="30000" dirty="0" smtClean="0"/>
              <a:t>1</a:t>
            </a:r>
            <a:r>
              <a:rPr lang="en-GB" sz="3600" dirty="0" smtClean="0"/>
              <a:t>?</a:t>
            </a:r>
            <a:br>
              <a:rPr lang="en-GB" sz="3600" dirty="0" smtClean="0"/>
            </a:br>
            <a:r>
              <a:rPr lang="en-GB" sz="3600" dirty="0" smtClean="0"/>
              <a:t>(</a:t>
            </a:r>
            <a:r>
              <a:rPr lang="pt-BR" sz="3600" dirty="0" smtClean="0"/>
              <a:t>conhecido </a:t>
            </a:r>
            <a:r>
              <a:rPr lang="pt-BR" sz="3600" dirty="0"/>
              <a:t>como corrosão </a:t>
            </a:r>
            <a:r>
              <a:rPr lang="pt-BR" sz="3600" dirty="0" err="1"/>
              <a:t>bimetálica</a:t>
            </a:r>
            <a:r>
              <a:rPr lang="en-GB" sz="3600" dirty="0" smtClean="0"/>
              <a:t>)</a:t>
            </a:r>
            <a:endParaRPr lang="fr-BE" sz="3600" dirty="0"/>
          </a:p>
        </p:txBody>
      </p:sp>
      <p:pic>
        <p:nvPicPr>
          <p:cNvPr id="6" name="Picture 4" descr="Galvanic1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005656"/>
            <a:ext cx="4038600" cy="3028950"/>
          </a:xfrm>
          <a:ln>
            <a:solidFill>
              <a:schemeClr val="tx1"/>
            </a:solidFill>
          </a:ln>
        </p:spPr>
      </p:pic>
      <p:sp>
        <p:nvSpPr>
          <p:cNvPr id="5" name="Text Placeholder 4"/>
          <p:cNvSpPr>
            <a:spLocks noGrp="1"/>
          </p:cNvSpPr>
          <p:nvPr>
            <p:ph sz="half" idx="2"/>
          </p:nvPr>
        </p:nvSpPr>
        <p:spPr>
          <a:xfrm>
            <a:off x="4626591" y="2005656"/>
            <a:ext cx="4219506" cy="3408173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pt-BR" dirty="0"/>
              <a:t>Corrosão que pode ocorrer quando dois metais com potenciais galvânicos muito diferentes estão em contato.</a:t>
            </a:r>
          </a:p>
          <a:p>
            <a:pPr marL="0" indent="0" algn="just">
              <a:buNone/>
            </a:pPr>
            <a:r>
              <a:rPr lang="pt-BR" dirty="0"/>
              <a:t>O metal mais </a:t>
            </a:r>
            <a:r>
              <a:rPr lang="pt-BR" dirty="0" err="1"/>
              <a:t>anódico</a:t>
            </a:r>
            <a:r>
              <a:rPr lang="pt-BR" dirty="0"/>
              <a:t> é </a:t>
            </a:r>
            <a:r>
              <a:rPr lang="pt-BR" dirty="0" smtClean="0"/>
              <a:t>atacado</a:t>
            </a:r>
          </a:p>
          <a:p>
            <a:pPr marL="0" indent="0" algn="just">
              <a:buNone/>
            </a:pPr>
            <a:endParaRPr lang="en-GB" dirty="0" smtClean="0"/>
          </a:p>
          <a:p>
            <a:pPr marL="0" indent="0" algn="just">
              <a:buNone/>
            </a:pPr>
            <a:r>
              <a:rPr lang="pt-BR" dirty="0"/>
              <a:t>Exemplo na imagem à esquerda: A placa de aço inoxidável foi fixada a um recipiente de aço inoxidável, utilizando parafusos de aço </a:t>
            </a:r>
            <a:r>
              <a:rPr lang="pt-BR" dirty="0" smtClean="0"/>
              <a:t>comum </a:t>
            </a:r>
            <a:r>
              <a:rPr lang="pt-BR" dirty="0"/>
              <a:t>- resultando na corrosão galvânica dos parafusos na presença de umidade (= eletrólito)</a:t>
            </a:r>
            <a:endParaRPr lang="fr-FR" dirty="0" smtClean="0"/>
          </a:p>
          <a:p>
            <a:pPr marL="0" indent="0" algn="just">
              <a:buNone/>
            </a:pPr>
            <a:endParaRPr lang="fr-FR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395837" y="6446585"/>
            <a:ext cx="248855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Veja referência 11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28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9221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78951"/>
          </a:xfrm>
        </p:spPr>
        <p:txBody>
          <a:bodyPr>
            <a:normAutofit/>
          </a:bodyPr>
          <a:lstStyle/>
          <a:p>
            <a:r>
              <a:rPr lang="en-GB" sz="3600" dirty="0" err="1"/>
              <a:t>Mecanismo</a:t>
            </a:r>
            <a:r>
              <a:rPr lang="en-GB" sz="3600" dirty="0"/>
              <a:t> de </a:t>
            </a:r>
            <a:r>
              <a:rPr lang="en-GB" sz="3600" dirty="0" err="1"/>
              <a:t>corrosão</a:t>
            </a:r>
            <a:r>
              <a:rPr lang="en-GB" sz="3600" dirty="0"/>
              <a:t> </a:t>
            </a:r>
            <a:r>
              <a:rPr lang="en-GB" sz="3600" dirty="0" err="1"/>
              <a:t>galvânica</a:t>
            </a:r>
            <a:endParaRPr lang="en-GB" sz="3600" dirty="0"/>
          </a:p>
        </p:txBody>
      </p:sp>
      <p:sp>
        <p:nvSpPr>
          <p:cNvPr id="20" name="Content Placeholder 19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pt-BR" sz="1800" dirty="0"/>
              <a:t>Cada metal tem um potencial característico quando imerso em um eletrólito (medido contra um eletrodo de referência.</a:t>
            </a:r>
            <a:r>
              <a:rPr lang="en-GB" sz="1800" dirty="0" smtClean="0"/>
              <a:t>)</a:t>
            </a:r>
          </a:p>
          <a:p>
            <a:pPr algn="just">
              <a:spcBef>
                <a:spcPts val="0"/>
              </a:spcBef>
            </a:pPr>
            <a:r>
              <a:rPr lang="pt-BR" sz="1800" dirty="0"/>
              <a:t>Quando 2 metais estão conectados com um líquido condutor (umidade é suficiente</a:t>
            </a:r>
            <a:r>
              <a:rPr lang="en-GB" sz="1800" dirty="0" smtClean="0"/>
              <a:t>):</a:t>
            </a:r>
          </a:p>
          <a:p>
            <a:pPr algn="just">
              <a:spcBef>
                <a:spcPts val="0"/>
              </a:spcBef>
            </a:pPr>
            <a:r>
              <a:rPr lang="pt-BR" sz="1800" dirty="0"/>
              <a:t>E </a:t>
            </a:r>
            <a:r>
              <a:rPr lang="pt-BR" sz="1800" dirty="0" smtClean="0"/>
              <a:t>os </a:t>
            </a:r>
            <a:r>
              <a:rPr lang="pt-BR" sz="1800" dirty="0"/>
              <a:t>2 metais têm potenciais muito </a:t>
            </a:r>
            <a:r>
              <a:rPr lang="pt-BR" sz="1800" dirty="0" smtClean="0"/>
              <a:t>diferentes</a:t>
            </a:r>
            <a:endParaRPr lang="en-GB" sz="1800" dirty="0" smtClean="0"/>
          </a:p>
          <a:p>
            <a:pPr algn="just">
              <a:spcBef>
                <a:spcPts val="0"/>
              </a:spcBef>
            </a:pPr>
            <a:r>
              <a:rPr lang="pt-BR" sz="1800" dirty="0"/>
              <a:t>Uma corrente fluirá do mais eletronegativo </a:t>
            </a:r>
            <a:r>
              <a:rPr lang="pt-BR" sz="1800" dirty="0" smtClean="0"/>
              <a:t>(ânodo</a:t>
            </a:r>
            <a:r>
              <a:rPr lang="pt-BR" sz="1800" dirty="0"/>
              <a:t>) para o mais eletropositivo (cátodo</a:t>
            </a:r>
            <a:r>
              <a:rPr lang="en-GB" sz="1800" dirty="0" smtClean="0"/>
              <a:t>).</a:t>
            </a:r>
          </a:p>
          <a:p>
            <a:pPr algn="just">
              <a:spcBef>
                <a:spcPts val="0"/>
              </a:spcBef>
            </a:pPr>
            <a:r>
              <a:rPr lang="pt-BR" sz="1800" dirty="0"/>
              <a:t>Se a área do </a:t>
            </a:r>
            <a:r>
              <a:rPr lang="pt-BR" sz="1800" dirty="0" smtClean="0"/>
              <a:t>ânodo </a:t>
            </a:r>
            <a:r>
              <a:rPr lang="pt-BR" sz="1800" dirty="0"/>
              <a:t>for pequena, </a:t>
            </a:r>
            <a:r>
              <a:rPr lang="pt-BR" sz="1800" dirty="0" smtClean="0"/>
              <a:t>levará à </a:t>
            </a:r>
            <a:r>
              <a:rPr lang="pt-BR" sz="1800" dirty="0"/>
              <a:t>dissolução do metal</a:t>
            </a:r>
            <a:endParaRPr lang="en-GB" sz="1800" dirty="0"/>
          </a:p>
        </p:txBody>
      </p:sp>
      <p:grpSp>
        <p:nvGrpSpPr>
          <p:cNvPr id="6" name="Group 4"/>
          <p:cNvGrpSpPr>
            <a:grpSpLocks/>
          </p:cNvGrpSpPr>
          <p:nvPr/>
        </p:nvGrpSpPr>
        <p:grpSpPr bwMode="auto">
          <a:xfrm>
            <a:off x="1199333" y="4078887"/>
            <a:ext cx="6788752" cy="2060001"/>
            <a:chOff x="421" y="2691"/>
            <a:chExt cx="4787" cy="1666"/>
          </a:xfrm>
        </p:grpSpPr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2864" y="3199"/>
              <a:ext cx="1117" cy="798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Text Box 6"/>
            <p:cNvSpPr txBox="1">
              <a:spLocks noChangeArrowheads="1"/>
            </p:cNvSpPr>
            <p:nvPr/>
          </p:nvSpPr>
          <p:spPr bwMode="auto">
            <a:xfrm>
              <a:off x="4012" y="3507"/>
              <a:ext cx="1196" cy="3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GB" sz="2000" dirty="0" err="1" smtClean="0">
                  <a:solidFill>
                    <a:srgbClr val="008000"/>
                  </a:solidFill>
                </a:rPr>
                <a:t>eletropositivo</a:t>
              </a:r>
              <a:endParaRPr lang="en-US" sz="2000" dirty="0">
                <a:solidFill>
                  <a:srgbClr val="008000"/>
                </a:solidFill>
              </a:endParaRPr>
            </a:p>
          </p:txBody>
        </p:sp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421" y="3507"/>
              <a:ext cx="1266" cy="3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GB" sz="2000" dirty="0" err="1" smtClean="0">
                  <a:solidFill>
                    <a:srgbClr val="008000"/>
                  </a:solidFill>
                </a:rPr>
                <a:t>eletronegativo</a:t>
              </a:r>
              <a:endParaRPr lang="en-US" sz="2000" dirty="0">
                <a:solidFill>
                  <a:srgbClr val="008000"/>
                </a:solidFill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1761" y="3212"/>
              <a:ext cx="1117" cy="786"/>
            </a:xfrm>
            <a:prstGeom prst="rect">
              <a:avLst/>
            </a:prstGeom>
            <a:solidFill>
              <a:srgbClr val="CC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sz="2000">
                <a:latin typeface="Tahoma" pitchFamily="34" charset="0"/>
              </a:endParaRPr>
            </a:p>
          </p:txBody>
        </p:sp>
        <p:sp>
          <p:nvSpPr>
            <p:cNvPr id="11" name="Text Box 9"/>
            <p:cNvSpPr txBox="1">
              <a:spLocks noChangeArrowheads="1"/>
            </p:cNvSpPr>
            <p:nvPr/>
          </p:nvSpPr>
          <p:spPr bwMode="auto">
            <a:xfrm>
              <a:off x="2015" y="3735"/>
              <a:ext cx="64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GB" sz="2000">
                  <a:solidFill>
                    <a:srgbClr val="000066"/>
                  </a:solidFill>
                </a:rPr>
                <a:t>Metal 1</a:t>
              </a:r>
              <a:endParaRPr lang="en-US" sz="2000">
                <a:solidFill>
                  <a:srgbClr val="000066"/>
                </a:solidFill>
              </a:endParaRPr>
            </a:p>
          </p:txBody>
        </p:sp>
        <p:sp>
          <p:nvSpPr>
            <p:cNvPr id="12" name="Text Box 10"/>
            <p:cNvSpPr txBox="1">
              <a:spLocks noChangeArrowheads="1"/>
            </p:cNvSpPr>
            <p:nvPr/>
          </p:nvSpPr>
          <p:spPr bwMode="auto">
            <a:xfrm>
              <a:off x="3103" y="3725"/>
              <a:ext cx="64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GB" sz="2000">
                  <a:solidFill>
                    <a:srgbClr val="000066"/>
                  </a:solidFill>
                </a:rPr>
                <a:t>Metal 2</a:t>
              </a:r>
              <a:endParaRPr lang="en-US" sz="2000">
                <a:solidFill>
                  <a:srgbClr val="000066"/>
                </a:solidFill>
              </a:endParaRPr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1762" y="3199"/>
              <a:ext cx="1093" cy="98"/>
            </a:xfrm>
            <a:custGeom>
              <a:avLst/>
              <a:gdLst>
                <a:gd name="T0" fmla="*/ 0 w 1093"/>
                <a:gd name="T1" fmla="*/ 0 h 98"/>
                <a:gd name="T2" fmla="*/ 47 w 1093"/>
                <a:gd name="T3" fmla="*/ 58 h 98"/>
                <a:gd name="T4" fmla="*/ 118 w 1093"/>
                <a:gd name="T5" fmla="*/ 35 h 98"/>
                <a:gd name="T6" fmla="*/ 212 w 1093"/>
                <a:gd name="T7" fmla="*/ 47 h 98"/>
                <a:gd name="T8" fmla="*/ 306 w 1093"/>
                <a:gd name="T9" fmla="*/ 58 h 98"/>
                <a:gd name="T10" fmla="*/ 329 w 1093"/>
                <a:gd name="T11" fmla="*/ 94 h 98"/>
                <a:gd name="T12" fmla="*/ 411 w 1093"/>
                <a:gd name="T13" fmla="*/ 70 h 98"/>
                <a:gd name="T14" fmla="*/ 588 w 1093"/>
                <a:gd name="T15" fmla="*/ 94 h 98"/>
                <a:gd name="T16" fmla="*/ 764 w 1093"/>
                <a:gd name="T17" fmla="*/ 47 h 98"/>
                <a:gd name="T18" fmla="*/ 940 w 1093"/>
                <a:gd name="T19" fmla="*/ 58 h 98"/>
                <a:gd name="T20" fmla="*/ 1093 w 1093"/>
                <a:gd name="T21" fmla="*/ 11 h 9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093"/>
                <a:gd name="T34" fmla="*/ 0 h 98"/>
                <a:gd name="T35" fmla="*/ 1093 w 1093"/>
                <a:gd name="T36" fmla="*/ 98 h 9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093" h="98">
                  <a:moveTo>
                    <a:pt x="0" y="0"/>
                  </a:moveTo>
                  <a:cubicBezTo>
                    <a:pt x="8" y="31"/>
                    <a:pt x="2" y="63"/>
                    <a:pt x="47" y="58"/>
                  </a:cubicBezTo>
                  <a:cubicBezTo>
                    <a:pt x="72" y="55"/>
                    <a:pt x="118" y="35"/>
                    <a:pt x="118" y="35"/>
                  </a:cubicBezTo>
                  <a:cubicBezTo>
                    <a:pt x="184" y="78"/>
                    <a:pt x="119" y="47"/>
                    <a:pt x="212" y="47"/>
                  </a:cubicBezTo>
                  <a:cubicBezTo>
                    <a:pt x="244" y="47"/>
                    <a:pt x="275" y="54"/>
                    <a:pt x="306" y="58"/>
                  </a:cubicBezTo>
                  <a:cubicBezTo>
                    <a:pt x="314" y="70"/>
                    <a:pt x="315" y="92"/>
                    <a:pt x="329" y="94"/>
                  </a:cubicBezTo>
                  <a:cubicBezTo>
                    <a:pt x="357" y="98"/>
                    <a:pt x="383" y="70"/>
                    <a:pt x="411" y="70"/>
                  </a:cubicBezTo>
                  <a:cubicBezTo>
                    <a:pt x="474" y="54"/>
                    <a:pt x="526" y="73"/>
                    <a:pt x="588" y="94"/>
                  </a:cubicBezTo>
                  <a:cubicBezTo>
                    <a:pt x="646" y="74"/>
                    <a:pt x="706" y="65"/>
                    <a:pt x="764" y="47"/>
                  </a:cubicBezTo>
                  <a:cubicBezTo>
                    <a:pt x="824" y="58"/>
                    <a:pt x="881" y="78"/>
                    <a:pt x="940" y="58"/>
                  </a:cubicBezTo>
                  <a:cubicBezTo>
                    <a:pt x="983" y="64"/>
                    <a:pt x="1093" y="95"/>
                    <a:pt x="1093" y="11"/>
                  </a:cubicBezTo>
                </a:path>
              </a:pathLst>
            </a:custGeom>
            <a:solidFill>
              <a:srgbClr val="FFFFFF"/>
            </a:solidFill>
            <a:ln w="9525">
              <a:solidFill>
                <a:srgbClr val="CCCC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Text Box 12"/>
            <p:cNvSpPr txBox="1">
              <a:spLocks noChangeArrowheads="1"/>
            </p:cNvSpPr>
            <p:nvPr/>
          </p:nvSpPr>
          <p:spPr bwMode="auto">
            <a:xfrm>
              <a:off x="1995" y="4033"/>
              <a:ext cx="704" cy="3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GB" sz="2000" b="1" dirty="0" err="1" smtClean="0">
                  <a:solidFill>
                    <a:srgbClr val="FF0000"/>
                  </a:solidFill>
                </a:rPr>
                <a:t>Ânodo</a:t>
              </a:r>
              <a:endParaRPr lang="en-US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15" name="Text Box 13"/>
            <p:cNvSpPr txBox="1">
              <a:spLocks noChangeArrowheads="1"/>
            </p:cNvSpPr>
            <p:nvPr/>
          </p:nvSpPr>
          <p:spPr bwMode="auto">
            <a:xfrm>
              <a:off x="3051" y="4033"/>
              <a:ext cx="754" cy="3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GB" sz="2000" b="1" dirty="0" err="1" smtClean="0">
                  <a:solidFill>
                    <a:srgbClr val="FF0000"/>
                  </a:solidFill>
                </a:rPr>
                <a:t>Cátodo</a:t>
              </a:r>
              <a:endParaRPr lang="en-US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16" name="Text Box 14"/>
            <p:cNvSpPr txBox="1">
              <a:spLocks noChangeArrowheads="1"/>
            </p:cNvSpPr>
            <p:nvPr/>
          </p:nvSpPr>
          <p:spPr bwMode="auto">
            <a:xfrm>
              <a:off x="2395" y="2691"/>
              <a:ext cx="1070" cy="3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GB" sz="2400" b="1" dirty="0" err="1">
                  <a:solidFill>
                    <a:schemeClr val="hlink"/>
                  </a:solidFill>
                </a:rPr>
                <a:t>Eletrólito</a:t>
              </a:r>
              <a:endParaRPr lang="en-US" sz="2400" b="1" dirty="0">
                <a:solidFill>
                  <a:schemeClr val="hlink"/>
                </a:solidFill>
              </a:endParaRPr>
            </a:p>
          </p:txBody>
        </p:sp>
        <p:sp>
          <p:nvSpPr>
            <p:cNvPr id="17" name="AutoShape 15"/>
            <p:cNvSpPr>
              <a:spLocks noChangeArrowheads="1"/>
            </p:cNvSpPr>
            <p:nvPr/>
          </p:nvSpPr>
          <p:spPr bwMode="auto">
            <a:xfrm>
              <a:off x="2348" y="3077"/>
              <a:ext cx="1075" cy="45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55 w 21600"/>
                <a:gd name="T19" fmla="*/ 3167 h 21600"/>
                <a:gd name="T20" fmla="*/ 18445 w 21600"/>
                <a:gd name="T21" fmla="*/ 18433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422" y="88"/>
                  </a:moveTo>
                  <a:cubicBezTo>
                    <a:pt x="4034" y="781"/>
                    <a:pt x="0" y="5367"/>
                    <a:pt x="0" y="10799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7188"/>
                    <a:pt x="19795" y="3816"/>
                    <a:pt x="16790" y="1813"/>
                  </a:cubicBezTo>
                  <a:cubicBezTo>
                    <a:pt x="19795" y="3816"/>
                    <a:pt x="21600" y="7188"/>
                    <a:pt x="21600" y="10800"/>
                  </a:cubicBezTo>
                  <a:cubicBezTo>
                    <a:pt x="21600" y="16764"/>
                    <a:pt x="16764" y="21600"/>
                    <a:pt x="10800" y="21600"/>
                  </a:cubicBezTo>
                  <a:cubicBezTo>
                    <a:pt x="4835" y="21600"/>
                    <a:pt x="0" y="16764"/>
                    <a:pt x="0" y="10800"/>
                  </a:cubicBezTo>
                  <a:cubicBezTo>
                    <a:pt x="-1" y="5367"/>
                    <a:pt x="4034" y="781"/>
                    <a:pt x="9422" y="88"/>
                  </a:cubicBezTo>
                  <a:lnTo>
                    <a:pt x="9077" y="-2590"/>
                  </a:lnTo>
                  <a:lnTo>
                    <a:pt x="12100" y="-256"/>
                  </a:lnTo>
                  <a:lnTo>
                    <a:pt x="9766" y="2766"/>
                  </a:lnTo>
                  <a:lnTo>
                    <a:pt x="9422" y="88"/>
                  </a:lnTo>
                  <a:close/>
                </a:path>
              </a:pathLst>
            </a:custGeom>
            <a:solidFill>
              <a:schemeClr val="bg1">
                <a:alpha val="50195"/>
              </a:schemeClr>
            </a:solidFill>
            <a:ln w="57150">
              <a:solidFill>
                <a:srgbClr val="FF9900"/>
              </a:solidFill>
              <a:miter lim="800000"/>
              <a:headEnd/>
              <a:tailEnd/>
            </a:ln>
          </p:spPr>
          <p:txBody>
            <a:bodyPr wrap="none" lIns="90000" tIns="46800" rIns="90000" bIns="46800" anchor="ctr"/>
            <a:lstStyle/>
            <a:p>
              <a:endParaRPr lang="en-GB"/>
            </a:p>
          </p:txBody>
        </p:sp>
        <p:sp>
          <p:nvSpPr>
            <p:cNvPr id="18" name="Text Box 16"/>
            <p:cNvSpPr txBox="1">
              <a:spLocks noChangeArrowheads="1"/>
            </p:cNvSpPr>
            <p:nvPr/>
          </p:nvSpPr>
          <p:spPr bwMode="auto">
            <a:xfrm>
              <a:off x="2484" y="3045"/>
              <a:ext cx="851" cy="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GB" sz="1800" b="1" dirty="0" err="1"/>
                <a:t>Fluxo</a:t>
              </a:r>
              <a:r>
                <a:rPr lang="en-GB" sz="1800" b="1" dirty="0"/>
                <a:t> de </a:t>
              </a:r>
              <a:r>
                <a:rPr lang="en-GB" sz="1800" b="1" dirty="0" err="1"/>
                <a:t>corrente</a:t>
              </a:r>
              <a:endParaRPr lang="en-GB" sz="1800" b="1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29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34554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119849" y="271655"/>
            <a:ext cx="5867744" cy="618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758916"/>
          </a:xfrm>
        </p:spPr>
        <p:txBody>
          <a:bodyPr anchor="t"/>
          <a:lstStyle/>
          <a:p>
            <a:pPr algn="just"/>
            <a:r>
              <a:rPr lang="pt-BR" b="0" dirty="0">
                <a:latin typeface="Calibri" pitchFamily="34" charset="0"/>
                <a:cs typeface="Andalus" pitchFamily="18" charset="-78"/>
              </a:rPr>
              <a:t>Série galvânica para metais em água do mar.</a:t>
            </a:r>
            <a:endParaRPr lang="fr-BE" b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30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12436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23283" y="274638"/>
            <a:ext cx="8729331" cy="1143000"/>
          </a:xfrm>
        </p:spPr>
        <p:txBody>
          <a:bodyPr>
            <a:noAutofit/>
          </a:bodyPr>
          <a:lstStyle/>
          <a:p>
            <a:r>
              <a:rPr lang="pt-BR" sz="3600" dirty="0"/>
              <a:t>Regras básicas sobre como evitar a corrosão galvânica</a:t>
            </a:r>
            <a:endParaRPr lang="fr-FR" sz="36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2800" dirty="0" smtClean="0"/>
              <a:t>Evite união </a:t>
            </a:r>
            <a:r>
              <a:rPr lang="pt-BR" sz="2800" dirty="0"/>
              <a:t>de metais </a:t>
            </a:r>
            <a:r>
              <a:rPr lang="pt-BR" sz="2800" dirty="0" smtClean="0"/>
              <a:t>diferentes</a:t>
            </a:r>
            <a:r>
              <a:rPr lang="fr-FR" sz="2800" dirty="0" smtClean="0"/>
              <a:t> </a:t>
            </a:r>
          </a:p>
          <a:p>
            <a:r>
              <a:rPr lang="pt-BR" sz="2800" dirty="0"/>
              <a:t>Quando metais diferentes estão em contato, certifique-se de que o metal menos nobre (ânodo) tem uma área de superfície muito maior do que o metal mais nobre (cátodo</a:t>
            </a:r>
            <a:r>
              <a:rPr lang="pt-BR" sz="2800" dirty="0" smtClean="0"/>
              <a:t>).</a:t>
            </a:r>
            <a:endParaRPr lang="fr-FR" sz="2800" dirty="0" smtClean="0"/>
          </a:p>
          <a:p>
            <a:r>
              <a:rPr lang="fr-FR" sz="2800" dirty="0" smtClean="0"/>
              <a:t>Exemplos:</a:t>
            </a:r>
          </a:p>
          <a:p>
            <a:pPr lvl="1"/>
            <a:r>
              <a:rPr lang="pt-BR" sz="2400" dirty="0"/>
              <a:t>Use fixadores de aço inoxidável </a:t>
            </a:r>
            <a:r>
              <a:rPr lang="pt-BR" sz="2400" dirty="0" smtClean="0"/>
              <a:t>para peças </a:t>
            </a:r>
            <a:r>
              <a:rPr lang="pt-BR" sz="2400" dirty="0"/>
              <a:t>de alumínio (e nunca fixadores de alumínio </a:t>
            </a:r>
            <a:r>
              <a:rPr lang="pt-BR" sz="2400" dirty="0" smtClean="0"/>
              <a:t>para aço </a:t>
            </a:r>
            <a:r>
              <a:rPr lang="pt-BR" sz="2400" dirty="0"/>
              <a:t>inoxidável</a:t>
            </a:r>
            <a:r>
              <a:rPr lang="fr-FR" sz="2400" dirty="0" smtClean="0"/>
              <a:t>)</a:t>
            </a:r>
          </a:p>
          <a:p>
            <a:pPr lvl="1"/>
            <a:r>
              <a:rPr lang="pt-BR" sz="2400" dirty="0" smtClean="0"/>
              <a:t>Igualmente </a:t>
            </a:r>
            <a:r>
              <a:rPr lang="pt-BR" sz="2400" dirty="0"/>
              <a:t>entre aço inoxidável e aço carbono</a:t>
            </a:r>
            <a:endParaRPr lang="fr-FR" sz="2400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31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25955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e) </a:t>
            </a:r>
            <a:r>
              <a:rPr lang="pt-BR" dirty="0"/>
              <a:t>O que é </a:t>
            </a:r>
            <a:r>
              <a:rPr lang="pt-BR" dirty="0" smtClean="0"/>
              <a:t>Corrosão </a:t>
            </a:r>
            <a:r>
              <a:rPr lang="pt-BR" dirty="0" err="1" smtClean="0"/>
              <a:t>Intergranular</a:t>
            </a:r>
            <a:r>
              <a:rPr lang="en-GB" baseline="50000" dirty="0" smtClean="0"/>
              <a:t>1</a:t>
            </a:r>
            <a:r>
              <a:rPr lang="en-GB" dirty="0" smtClean="0"/>
              <a:t>?</a:t>
            </a:r>
            <a:endParaRPr lang="en-GB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pt-BR" dirty="0"/>
              <a:t>O ataque </a:t>
            </a:r>
            <a:r>
              <a:rPr lang="pt-BR" dirty="0" err="1"/>
              <a:t>intergranular</a:t>
            </a:r>
            <a:r>
              <a:rPr lang="pt-BR" dirty="0"/>
              <a:t> é causado pela formação de carbonetos de cromo </a:t>
            </a:r>
            <a:r>
              <a:rPr lang="pt-BR" dirty="0" smtClean="0"/>
              <a:t>(</a:t>
            </a:r>
            <a:r>
              <a:rPr lang="pt-BR" dirty="0"/>
              <a:t>Fe, </a:t>
            </a:r>
            <a:r>
              <a:rPr lang="pt-BR" dirty="0" smtClean="0"/>
              <a:t>Cr)23C6 no contorno dos grãos, </a:t>
            </a:r>
            <a:r>
              <a:rPr lang="pt-BR" dirty="0"/>
              <a:t>reduzindo o teor de cromo e a estabilidade da camada passiva</a:t>
            </a:r>
            <a:r>
              <a:rPr lang="en-GB" dirty="0" smtClean="0"/>
              <a:t>.</a:t>
            </a:r>
          </a:p>
          <a:p>
            <a:pPr algn="just"/>
            <a:endParaRPr lang="fr-BE" dirty="0" smtClean="0"/>
          </a:p>
          <a:p>
            <a:pPr algn="just"/>
            <a:endParaRPr lang="fr-BE" dirty="0" smtClean="0"/>
          </a:p>
          <a:p>
            <a:pPr algn="just"/>
            <a:endParaRPr lang="fr-BE" dirty="0" smtClean="0"/>
          </a:p>
          <a:p>
            <a:pPr algn="just"/>
            <a:endParaRPr lang="fr-BE" dirty="0" smtClean="0"/>
          </a:p>
          <a:p>
            <a:pPr algn="just"/>
            <a:endParaRPr lang="fr-BE" dirty="0" smtClean="0"/>
          </a:p>
          <a:p>
            <a:pPr algn="just"/>
            <a:endParaRPr lang="fr-BE" dirty="0" smtClean="0"/>
          </a:p>
          <a:p>
            <a:pPr algn="just"/>
            <a:endParaRPr lang="fr-FR" dirty="0" smtClean="0"/>
          </a:p>
          <a:p>
            <a:pPr algn="just"/>
            <a:endParaRPr lang="fr-FR" dirty="0" smtClean="0"/>
          </a:p>
          <a:p>
            <a:pPr algn="just"/>
            <a:endParaRPr lang="fr-FR" dirty="0" smtClean="0"/>
          </a:p>
          <a:p>
            <a:pPr marL="0" indent="0" algn="just">
              <a:buNone/>
            </a:pPr>
            <a:r>
              <a:rPr lang="pt-BR" i="1" dirty="0"/>
              <a:t>Nas micrografias acima, </a:t>
            </a:r>
            <a:r>
              <a:rPr lang="pt-BR" i="1" dirty="0" smtClean="0"/>
              <a:t>as amostras </a:t>
            </a:r>
            <a:r>
              <a:rPr lang="pt-BR" i="1" dirty="0"/>
              <a:t>de aço inoxidável foram </a:t>
            </a:r>
            <a:r>
              <a:rPr lang="pt-BR" i="1" dirty="0" smtClean="0"/>
              <a:t>polidas </a:t>
            </a:r>
            <a:r>
              <a:rPr lang="pt-BR" i="1" dirty="0"/>
              <a:t>e depois </a:t>
            </a:r>
            <a:r>
              <a:rPr lang="pt-BR" i="1" dirty="0" smtClean="0"/>
              <a:t>atacadas </a:t>
            </a:r>
            <a:r>
              <a:rPr lang="pt-BR" i="1" dirty="0"/>
              <a:t>com um meio </a:t>
            </a:r>
            <a:r>
              <a:rPr lang="pt-BR" i="1" dirty="0" smtClean="0"/>
              <a:t>fortemente ácido. </a:t>
            </a:r>
            <a:r>
              <a:rPr lang="pt-BR" i="1" dirty="0"/>
              <a:t>A rede de linhas pretas corresponde a um forte ataque químico </a:t>
            </a:r>
            <a:r>
              <a:rPr lang="pt-BR" i="1" dirty="0" smtClean="0"/>
              <a:t>nos contornos dos </a:t>
            </a:r>
            <a:r>
              <a:rPr lang="pt-BR" i="1" dirty="0"/>
              <a:t>grãos, que apresentam uma resistência à corrosão muito menor do que os próprios grãos.</a:t>
            </a:r>
            <a:endParaRPr lang="fr-FR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32</a:t>
            </a:fld>
            <a:endParaRPr lang="fr-BE"/>
          </a:p>
        </p:txBody>
      </p:sp>
      <p:grpSp>
        <p:nvGrpSpPr>
          <p:cNvPr id="12" name="Group 11"/>
          <p:cNvGrpSpPr/>
          <p:nvPr/>
        </p:nvGrpSpPr>
        <p:grpSpPr>
          <a:xfrm>
            <a:off x="886444" y="2790623"/>
            <a:ext cx="7371113" cy="2259012"/>
            <a:chOff x="601726" y="3138488"/>
            <a:chExt cx="7371113" cy="2259012"/>
          </a:xfrm>
        </p:grpSpPr>
        <p:pic>
          <p:nvPicPr>
            <p:cNvPr id="7" name="Picture 3" descr="IGC2r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26111" y="3138488"/>
              <a:ext cx="3446728" cy="225901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01726" y="3138488"/>
              <a:ext cx="3684524" cy="225901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49874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3600" dirty="0"/>
              <a:t>Vista esquemática da </a:t>
            </a:r>
            <a:r>
              <a:rPr lang="pt-BR" sz="3600" dirty="0" smtClean="0"/>
              <a:t>redução </a:t>
            </a:r>
            <a:r>
              <a:rPr lang="pt-BR" sz="3600" dirty="0"/>
              <a:t>de Cr </a:t>
            </a:r>
            <a:r>
              <a:rPr lang="pt-BR" sz="3600" dirty="0" smtClean="0"/>
              <a:t>nos contornos dos grãos</a:t>
            </a:r>
            <a:endParaRPr lang="fr-FR" sz="36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33</a:t>
            </a:fld>
            <a:endParaRPr lang="fr-BE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692558" y="2446337"/>
            <a:ext cx="2956142" cy="34401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72075" y="2843012"/>
            <a:ext cx="3703509" cy="22160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3482236" y="3757808"/>
            <a:ext cx="100208" cy="11273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Straight Connector 7"/>
          <p:cNvCxnSpPr>
            <a:stCxn id="6" idx="0"/>
          </p:cNvCxnSpPr>
          <p:nvPr/>
        </p:nvCxnSpPr>
        <p:spPr>
          <a:xfrm flipV="1">
            <a:off x="3532340" y="2446338"/>
            <a:ext cx="2160218" cy="131147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532340" y="3870542"/>
            <a:ext cx="2160218" cy="202648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115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Quando ocorre a corrosão </a:t>
            </a:r>
            <a:r>
              <a:rPr lang="pt-BR" dirty="0" err="1" smtClean="0"/>
              <a:t>Intergranular</a:t>
            </a:r>
            <a:r>
              <a:rPr lang="pt-BR" dirty="0" smtClean="0"/>
              <a:t>?</a:t>
            </a:r>
            <a:endParaRPr lang="en-GB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pt-BR" dirty="0"/>
              <a:t>Aços inoxidáveis </a:t>
            </a:r>
            <a:r>
              <a:rPr lang="pt-BR" dirty="0" smtClean="0"/>
              <a:t>produzidos </a:t>
            </a:r>
            <a:r>
              <a:rPr lang="pt-BR" dirty="0"/>
              <a:t>adequadamente </a:t>
            </a:r>
            <a:r>
              <a:rPr lang="pt-BR" dirty="0" smtClean="0"/>
              <a:t>não </a:t>
            </a:r>
            <a:r>
              <a:rPr lang="pt-BR" dirty="0"/>
              <a:t>são propensos a </a:t>
            </a:r>
            <a:r>
              <a:rPr lang="pt-BR" dirty="0" smtClean="0"/>
              <a:t>corrosão </a:t>
            </a:r>
            <a:r>
              <a:rPr lang="pt-BR" dirty="0" err="1" smtClean="0"/>
              <a:t>intergranular</a:t>
            </a:r>
            <a:endParaRPr lang="pt-BR" dirty="0" smtClean="0"/>
          </a:p>
          <a:p>
            <a:endParaRPr lang="en-GB" dirty="0" smtClean="0"/>
          </a:p>
          <a:p>
            <a:r>
              <a:rPr lang="pt-BR" dirty="0"/>
              <a:t>Pode ocorrer </a:t>
            </a:r>
            <a:r>
              <a:rPr lang="pt-BR" dirty="0" smtClean="0"/>
              <a:t>na </a:t>
            </a:r>
            <a:r>
              <a:rPr lang="pt-BR" dirty="0"/>
              <a:t>Zona Afetada pelo Calor de uma solda (de cada lado </a:t>
            </a:r>
            <a:r>
              <a:rPr lang="pt-BR" dirty="0" smtClean="0"/>
              <a:t>da solda</a:t>
            </a:r>
            <a:r>
              <a:rPr lang="en-GB" dirty="0" smtClean="0"/>
              <a:t>) </a:t>
            </a:r>
            <a:r>
              <a:rPr lang="en-GB" dirty="0" err="1" smtClean="0"/>
              <a:t>quando</a:t>
            </a:r>
            <a:endParaRPr lang="en-GB" dirty="0" smtClean="0"/>
          </a:p>
          <a:p>
            <a:pPr lvl="1"/>
            <a:r>
              <a:rPr lang="pt-BR" dirty="0"/>
              <a:t>O teor de carbono é alto</a:t>
            </a:r>
            <a:r>
              <a:rPr lang="en-GB" dirty="0" smtClean="0"/>
              <a:t>  </a:t>
            </a:r>
          </a:p>
          <a:p>
            <a:pPr lvl="1"/>
            <a:r>
              <a:rPr lang="pt-BR" dirty="0"/>
              <a:t>e o aço não é estabilizado (por Ti, </a:t>
            </a:r>
            <a:r>
              <a:rPr lang="pt-BR" dirty="0" err="1"/>
              <a:t>Nb</a:t>
            </a:r>
            <a:r>
              <a:rPr lang="pt-BR" dirty="0"/>
              <a:t>, </a:t>
            </a:r>
            <a:r>
              <a:rPr lang="pt-BR" dirty="0" smtClean="0"/>
              <a:t>Zr* </a:t>
            </a:r>
            <a:r>
              <a:rPr lang="pt-BR" dirty="0"/>
              <a:t>que “aprisiona” o carbono na </a:t>
            </a:r>
            <a:r>
              <a:rPr lang="pt-BR" dirty="0" smtClean="0"/>
              <a:t>matriz, evitando </a:t>
            </a:r>
            <a:r>
              <a:rPr lang="pt-BR" dirty="0"/>
              <a:t>sua precipitação em carbonetos de </a:t>
            </a:r>
            <a:r>
              <a:rPr lang="pt-BR" dirty="0" smtClean="0"/>
              <a:t>cromo nos contornos dos </a:t>
            </a:r>
            <a:r>
              <a:rPr lang="pt-BR" dirty="0"/>
              <a:t>grãos</a:t>
            </a:r>
            <a:r>
              <a:rPr lang="en-GB" dirty="0" smtClean="0"/>
              <a:t>)</a:t>
            </a:r>
          </a:p>
          <a:p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* </a:t>
            </a:r>
            <a:r>
              <a:rPr lang="pt-BR" dirty="0"/>
              <a:t>É por isso que existem classes contendo Ti e / ou </a:t>
            </a:r>
            <a:r>
              <a:rPr lang="pt-BR" dirty="0" err="1"/>
              <a:t>Nb</a:t>
            </a:r>
            <a:r>
              <a:rPr lang="pt-BR" dirty="0"/>
              <a:t> e / ou Zr, </a:t>
            </a:r>
            <a:r>
              <a:rPr lang="pt-BR" dirty="0" smtClean="0"/>
              <a:t>classes </a:t>
            </a:r>
            <a:r>
              <a:rPr lang="pt-BR" dirty="0"/>
              <a:t>qualificadas como “estabilizadas”</a:t>
            </a:r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34</a:t>
            </a:fld>
            <a:endParaRPr lang="fr-BE"/>
          </a:p>
        </p:txBody>
      </p:sp>
      <p:grpSp>
        <p:nvGrpSpPr>
          <p:cNvPr id="4" name="Group 3"/>
          <p:cNvGrpSpPr/>
          <p:nvPr/>
        </p:nvGrpSpPr>
        <p:grpSpPr>
          <a:xfrm>
            <a:off x="4648199" y="1596231"/>
            <a:ext cx="4038601" cy="3707641"/>
            <a:chOff x="4648199" y="1596231"/>
            <a:chExt cx="4038601" cy="3707641"/>
          </a:xfrm>
        </p:grpSpPr>
        <p:grpSp>
          <p:nvGrpSpPr>
            <p:cNvPr id="22" name="Group 21"/>
            <p:cNvGrpSpPr/>
            <p:nvPr/>
          </p:nvGrpSpPr>
          <p:grpSpPr>
            <a:xfrm>
              <a:off x="4648199" y="1596231"/>
              <a:ext cx="4038601" cy="3230563"/>
              <a:chOff x="4648199" y="1596231"/>
              <a:chExt cx="4038601" cy="3230563"/>
            </a:xfrm>
          </p:grpSpPr>
          <p:pic>
            <p:nvPicPr>
              <p:cNvPr id="24" name="Picture 4" descr="welddecay2red"/>
              <p:cNvPicPr>
                <a:picLocks noChangeAspect="1" noChangeArrowheads="1"/>
              </p:cNvPicPr>
              <p:nvPr/>
            </p:nvPicPr>
            <p:blipFill>
              <a:blip r:embed="rId3">
                <a:lum contrast="12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648199" y="1596231"/>
                <a:ext cx="4017963" cy="3230563"/>
              </a:xfrm>
              <a:prstGeom prst="rect">
                <a:avLst/>
              </a:prstGeom>
              <a:no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5" name="Text Box 5"/>
              <p:cNvSpPr txBox="1">
                <a:spLocks noChangeArrowheads="1"/>
              </p:cNvSpPr>
              <p:nvPr/>
            </p:nvSpPr>
            <p:spPr bwMode="auto">
              <a:xfrm>
                <a:off x="7107725" y="2642331"/>
                <a:ext cx="1579075" cy="83099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GB" sz="2400" b="1" dirty="0" err="1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</a:rPr>
                  <a:t>Ataque</a:t>
                </a:r>
                <a:r>
                  <a:rPr lang="en-GB" sz="2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</a:rPr>
                  <a:t> </a:t>
                </a:r>
                <a:r>
                  <a:rPr lang="en-GB" sz="2400" b="1" dirty="0" err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</a:rPr>
                  <a:t>em</a:t>
                </a:r>
                <a:r>
                  <a:rPr lang="en-GB" sz="2400" b="1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</a:rPr>
                  <a:t> </a:t>
                </a:r>
                <a:r>
                  <a:rPr lang="en-GB" sz="2400" b="1" dirty="0" err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</a:rPr>
                  <a:t>linha</a:t>
                </a:r>
                <a:endParaRPr lang="en-US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26" name="Line 6"/>
              <p:cNvSpPr>
                <a:spLocks noChangeShapeType="1"/>
              </p:cNvSpPr>
              <p:nvPr/>
            </p:nvSpPr>
            <p:spPr bwMode="auto">
              <a:xfrm flipH="1" flipV="1">
                <a:off x="6048375" y="2284413"/>
                <a:ext cx="1038712" cy="528361"/>
              </a:xfrm>
              <a:prstGeom prst="line">
                <a:avLst/>
              </a:prstGeom>
              <a:noFill/>
              <a:ln w="28575">
                <a:solidFill>
                  <a:srgbClr val="FFC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7" name="Line 7"/>
              <p:cNvSpPr>
                <a:spLocks noChangeShapeType="1"/>
              </p:cNvSpPr>
              <p:nvPr/>
            </p:nvSpPr>
            <p:spPr bwMode="auto">
              <a:xfrm flipH="1">
                <a:off x="5968999" y="3289852"/>
                <a:ext cx="1118087" cy="356636"/>
              </a:xfrm>
              <a:prstGeom prst="line">
                <a:avLst/>
              </a:prstGeom>
              <a:noFill/>
              <a:ln w="28575">
                <a:solidFill>
                  <a:srgbClr val="FFC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23" name="Text Box 9"/>
            <p:cNvSpPr txBox="1">
              <a:spLocks noChangeArrowheads="1"/>
            </p:cNvSpPr>
            <p:nvPr/>
          </p:nvSpPr>
          <p:spPr bwMode="auto">
            <a:xfrm>
              <a:off x="5324814" y="4842207"/>
              <a:ext cx="299793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pt-BR" sz="2400" b="1" dirty="0" smtClean="0">
                  <a:latin typeface="+mn-lt"/>
                </a:rPr>
                <a:t>Deterioração da Solda</a:t>
              </a:r>
              <a:endParaRPr lang="pt-BR" sz="2400" b="1" dirty="0">
                <a:latin typeface="+mn-lt"/>
              </a:endParaRPr>
            </a:p>
          </p:txBody>
        </p:sp>
      </p:grpSp>
      <p:sp>
        <p:nvSpPr>
          <p:cNvPr id="13" name="Rectangle à coins arrondis 12"/>
          <p:cNvSpPr/>
          <p:nvPr/>
        </p:nvSpPr>
        <p:spPr>
          <a:xfrm>
            <a:off x="198022" y="6218922"/>
            <a:ext cx="8468140" cy="49739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rgbClr val="FF0000"/>
                </a:solidFill>
                <a:hlinkClick r:id="rId4"/>
              </a:rPr>
              <a:t>Para mais informações sobre soldagem e outros métodos de união, consulte o Módulo </a:t>
            </a:r>
            <a:r>
              <a:rPr lang="pt-BR" dirty="0" smtClean="0">
                <a:solidFill>
                  <a:srgbClr val="FF0000"/>
                </a:solidFill>
                <a:hlinkClick r:id="rId4"/>
              </a:rPr>
              <a:t>09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699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dirty="0"/>
              <a:t>Como evitar a corrosão </a:t>
            </a:r>
            <a:r>
              <a:rPr lang="pt-BR" sz="3600" dirty="0" err="1"/>
              <a:t>intergranular</a:t>
            </a:r>
            <a:endParaRPr lang="fr-FR" sz="36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sz="2800" dirty="0" smtClean="0"/>
              <a:t>Utilize aços inoxidáveis com baixo teor de carbono</a:t>
            </a:r>
            <a:r>
              <a:rPr lang="pt-BR" sz="2800" dirty="0"/>
              <a:t>, abaixo de 0,03% </a:t>
            </a:r>
            <a:r>
              <a:rPr lang="pt-BR" sz="2800" dirty="0" smtClean="0"/>
              <a:t>para os </a:t>
            </a:r>
            <a:r>
              <a:rPr lang="pt-BR" sz="2800" dirty="0" err="1" smtClean="0"/>
              <a:t>austeníticos</a:t>
            </a:r>
            <a:endParaRPr lang="fr-FR" sz="2800" dirty="0" smtClean="0"/>
          </a:p>
          <a:p>
            <a:pPr algn="just"/>
            <a:r>
              <a:rPr lang="pt-BR" sz="2800" dirty="0"/>
              <a:t>Ou </a:t>
            </a:r>
            <a:r>
              <a:rPr lang="pt-BR" sz="2800" dirty="0" smtClean="0"/>
              <a:t>utilize os aços </a:t>
            </a:r>
            <a:r>
              <a:rPr lang="pt-BR" sz="2800" dirty="0" err="1"/>
              <a:t>ferríticos</a:t>
            </a:r>
            <a:r>
              <a:rPr lang="pt-BR" sz="2800" dirty="0"/>
              <a:t> e </a:t>
            </a:r>
            <a:r>
              <a:rPr lang="pt-BR" sz="2800" dirty="0" smtClean="0"/>
              <a:t>austenítico estabilizados</a:t>
            </a:r>
            <a:endParaRPr lang="fr-FR" sz="2800" dirty="0" smtClean="0"/>
          </a:p>
          <a:p>
            <a:pPr algn="just"/>
            <a:r>
              <a:rPr lang="pt-BR" sz="2800" dirty="0"/>
              <a:t>Ou </a:t>
            </a:r>
            <a:r>
              <a:rPr lang="pt-BR" sz="2800" dirty="0" smtClean="0"/>
              <a:t>para os </a:t>
            </a:r>
            <a:r>
              <a:rPr lang="pt-BR" sz="2800" dirty="0" err="1"/>
              <a:t>austeníticos</a:t>
            </a:r>
            <a:r>
              <a:rPr lang="pt-BR" sz="2800" dirty="0"/>
              <a:t>, realizar um tratamento de recozimento </a:t>
            </a:r>
            <a:r>
              <a:rPr lang="pt-BR" sz="2800" dirty="0" smtClean="0"/>
              <a:t>por dissolução </a:t>
            </a:r>
            <a:r>
              <a:rPr lang="pt-BR" sz="2800" dirty="0"/>
              <a:t>(a 1050 ° C todos os carbonetos são dissolvidos) seguido por </a:t>
            </a:r>
            <a:r>
              <a:rPr lang="pt-BR" sz="2800" dirty="0" smtClean="0"/>
              <a:t>resfriamento. (No entanto, isso </a:t>
            </a:r>
            <a:r>
              <a:rPr lang="pt-BR" sz="2800" dirty="0"/>
              <a:t>geralmente é </a:t>
            </a:r>
            <a:r>
              <a:rPr lang="pt-BR" sz="2800" dirty="0" smtClean="0"/>
              <a:t>impraticável</a:t>
            </a:r>
            <a:r>
              <a:rPr lang="fr-FR" sz="2800" dirty="0" smtClean="0"/>
              <a:t>).</a:t>
            </a:r>
            <a:endParaRPr lang="fr-FR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35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53379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f) </a:t>
            </a:r>
            <a:r>
              <a:rPr lang="pt-BR" dirty="0"/>
              <a:t>O que é </a:t>
            </a:r>
            <a:r>
              <a:rPr lang="pt-BR" dirty="0" smtClean="0"/>
              <a:t>a fragilização por </a:t>
            </a:r>
            <a:r>
              <a:rPr lang="pt-BR" dirty="0"/>
              <a:t>corrosão sob tensão</a:t>
            </a:r>
            <a:r>
              <a:rPr lang="en-GB" baseline="50000" dirty="0" smtClean="0"/>
              <a:t>1</a:t>
            </a:r>
            <a:r>
              <a:rPr lang="en-GB" dirty="0" smtClean="0"/>
              <a:t> (SCC)?</a:t>
            </a:r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199" y="1600200"/>
            <a:ext cx="8388897" cy="4961965"/>
          </a:xfrm>
        </p:spPr>
        <p:txBody>
          <a:bodyPr>
            <a:normAutofit/>
          </a:bodyPr>
          <a:lstStyle/>
          <a:p>
            <a:r>
              <a:rPr lang="pt-BR" sz="2000" dirty="0" smtClean="0"/>
              <a:t>Fragilização súbita </a:t>
            </a:r>
            <a:r>
              <a:rPr lang="pt-BR" sz="2000" dirty="0"/>
              <a:t>e falha de um componente sem deformação</a:t>
            </a:r>
            <a:r>
              <a:rPr lang="en-GB" sz="2000" dirty="0" smtClean="0"/>
              <a:t>.</a:t>
            </a:r>
          </a:p>
          <a:p>
            <a:r>
              <a:rPr lang="en-GB" sz="2000" dirty="0" err="1"/>
              <a:t>Isso</a:t>
            </a:r>
            <a:r>
              <a:rPr lang="en-GB" sz="2000" dirty="0"/>
              <a:t> </a:t>
            </a:r>
            <a:r>
              <a:rPr lang="en-GB" sz="2000" dirty="0" err="1"/>
              <a:t>pode</a:t>
            </a:r>
            <a:r>
              <a:rPr lang="en-GB" sz="2000" dirty="0"/>
              <a:t> </a:t>
            </a:r>
            <a:r>
              <a:rPr lang="en-GB" sz="2000" dirty="0" err="1"/>
              <a:t>ocorrer</a:t>
            </a:r>
            <a:r>
              <a:rPr lang="en-GB" sz="2000" dirty="0"/>
              <a:t> </a:t>
            </a:r>
            <a:r>
              <a:rPr lang="en-GB" sz="2000" dirty="0" err="1" smtClean="0"/>
              <a:t>quando</a:t>
            </a:r>
            <a:endParaRPr lang="en-GB" sz="2000" dirty="0" smtClean="0"/>
          </a:p>
          <a:p>
            <a:pPr lvl="1"/>
            <a:r>
              <a:rPr lang="pt-BR" sz="1800" dirty="0"/>
              <a:t>A peça está </a:t>
            </a:r>
            <a:r>
              <a:rPr lang="pt-BR" sz="1800" dirty="0" smtClean="0"/>
              <a:t>sob tensão (</a:t>
            </a:r>
            <a:r>
              <a:rPr lang="pt-BR" sz="1800" dirty="0"/>
              <a:t>por uma carga aplicada ou </a:t>
            </a:r>
            <a:r>
              <a:rPr lang="pt-BR" sz="1800"/>
              <a:t>por </a:t>
            </a:r>
            <a:r>
              <a:rPr lang="pt-BR" sz="1800" smtClean="0"/>
              <a:t>uma tensão </a:t>
            </a:r>
            <a:r>
              <a:rPr lang="pt-BR" sz="1800" dirty="0"/>
              <a:t>residual</a:t>
            </a:r>
            <a:r>
              <a:rPr lang="en-GB" sz="1800" dirty="0" smtClean="0"/>
              <a:t>)</a:t>
            </a:r>
          </a:p>
          <a:p>
            <a:pPr lvl="1"/>
            <a:r>
              <a:rPr lang="pt-BR" sz="1800"/>
              <a:t>O </a:t>
            </a:r>
            <a:r>
              <a:rPr lang="pt-BR" sz="1800" smtClean="0"/>
              <a:t>meio ambiente </a:t>
            </a:r>
            <a:r>
              <a:rPr lang="pt-BR" sz="1800" dirty="0"/>
              <a:t>é agressivo (alto nível de cloreto</a:t>
            </a:r>
            <a:r>
              <a:rPr lang="pt-BR" sz="1800"/>
              <a:t>, </a:t>
            </a:r>
            <a:r>
              <a:rPr lang="pt-BR" sz="1800" smtClean="0"/>
              <a:t>temperatura </a:t>
            </a:r>
            <a:r>
              <a:rPr lang="pt-BR" sz="1800" dirty="0"/>
              <a:t>acima </a:t>
            </a:r>
            <a:r>
              <a:rPr lang="pt-BR" sz="1800"/>
              <a:t>de </a:t>
            </a:r>
            <a:r>
              <a:rPr lang="pt-BR" sz="1800" smtClean="0"/>
              <a:t>50°C</a:t>
            </a:r>
            <a:r>
              <a:rPr lang="en-GB" sz="1800" dirty="0" smtClean="0"/>
              <a:t>)</a:t>
            </a:r>
          </a:p>
          <a:p>
            <a:pPr lvl="1"/>
            <a:r>
              <a:rPr lang="pt-BR" sz="1800" dirty="0"/>
              <a:t>O aço inoxidável não é suficientemente </a:t>
            </a:r>
            <a:r>
              <a:rPr lang="pt-BR" sz="1800"/>
              <a:t>resistente </a:t>
            </a:r>
            <a:r>
              <a:rPr lang="pt-BR" sz="1800" smtClean="0"/>
              <a:t>a corrosão sob tensão </a:t>
            </a:r>
            <a:r>
              <a:rPr lang="pt-BR" sz="1800" dirty="0"/>
              <a:t>SCC</a:t>
            </a:r>
            <a:endParaRPr lang="en-GB" sz="1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36</a:t>
            </a:fld>
            <a:endParaRPr lang="fr-BE"/>
          </a:p>
        </p:txBody>
      </p:sp>
      <p:sp>
        <p:nvSpPr>
          <p:cNvPr id="7" name="Rectangle 6"/>
          <p:cNvSpPr/>
          <p:nvPr/>
        </p:nvSpPr>
        <p:spPr>
          <a:xfrm>
            <a:off x="1091821" y="5946510"/>
            <a:ext cx="68648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800" b="1" dirty="0">
                <a:latin typeface="Calibri" pitchFamily="34" charset="0"/>
              </a:rPr>
              <a:t>Os aços inoxidáveis </a:t>
            </a:r>
            <a:r>
              <a:rPr lang="pt-BR" sz="1800" b="1" dirty="0" err="1">
                <a:latin typeface="Calibri" pitchFamily="34" charset="0"/>
              </a:rPr>
              <a:t>ferríticos</a:t>
            </a:r>
            <a:r>
              <a:rPr lang="pt-BR" sz="1800" b="1" dirty="0">
                <a:latin typeface="Calibri" pitchFamily="34" charset="0"/>
              </a:rPr>
              <a:t> e duplex (isto é, </a:t>
            </a:r>
            <a:r>
              <a:rPr lang="pt-BR" sz="1800" b="1" dirty="0" err="1">
                <a:latin typeface="Calibri" pitchFamily="34" charset="0"/>
              </a:rPr>
              <a:t>austeníticos-ferríticos</a:t>
            </a:r>
            <a:r>
              <a:rPr lang="pt-BR" sz="1800" b="1" dirty="0">
                <a:latin typeface="Calibri" pitchFamily="34" charset="0"/>
              </a:rPr>
              <a:t>) são imunes </a:t>
            </a:r>
            <a:r>
              <a:rPr lang="pt-BR" sz="1800" b="1">
                <a:latin typeface="Calibri" pitchFamily="34" charset="0"/>
              </a:rPr>
              <a:t>a corrosão sob </a:t>
            </a:r>
            <a:r>
              <a:rPr lang="pt-BR" sz="1800" b="1" smtClean="0">
                <a:latin typeface="Calibri" pitchFamily="34" charset="0"/>
              </a:rPr>
              <a:t>tensão SCC</a:t>
            </a:r>
            <a:endParaRPr lang="en-US" sz="1800" b="1" dirty="0">
              <a:latin typeface="Calibri" pitchFamily="34" charset="0"/>
            </a:endParaRPr>
          </a:p>
        </p:txBody>
      </p:sp>
      <p:sp>
        <p:nvSpPr>
          <p:cNvPr id="4" name="AutoShape 2" descr="https://encrypted-tbn3.gstatic.com/images?q=tbn:ANd9GcSUKu9DdG1me6bhEK9l3RVhG0kdfCeY1DW9VCD1dfjjDRudlJAYJw"/>
          <p:cNvSpPr>
            <a:spLocks noChangeAspect="1" noChangeArrowheads="1"/>
          </p:cNvSpPr>
          <p:nvPr/>
        </p:nvSpPr>
        <p:spPr bwMode="auto">
          <a:xfrm>
            <a:off x="155575" y="-669925"/>
            <a:ext cx="3267075" cy="140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12" name="Group 11"/>
          <p:cNvGrpSpPr/>
          <p:nvPr/>
        </p:nvGrpSpPr>
        <p:grpSpPr>
          <a:xfrm>
            <a:off x="2163418" y="3519740"/>
            <a:ext cx="4817164" cy="2279374"/>
            <a:chOff x="1594550" y="2799902"/>
            <a:chExt cx="4817164" cy="2279374"/>
          </a:xfrm>
        </p:grpSpPr>
        <p:sp>
          <p:nvSpPr>
            <p:cNvPr id="13" name="Oval 12"/>
            <p:cNvSpPr/>
            <p:nvPr/>
          </p:nvSpPr>
          <p:spPr>
            <a:xfrm>
              <a:off x="2559212" y="3687798"/>
              <a:ext cx="2862469" cy="1391478"/>
            </a:xfrm>
            <a:prstGeom prst="ellipse">
              <a:avLst/>
            </a:prstGeom>
            <a:no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GB" sz="18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1594550" y="2799902"/>
              <a:ext cx="2862469" cy="1391478"/>
            </a:xfrm>
            <a:prstGeom prst="ellipse">
              <a:avLst/>
            </a:prstGeom>
            <a:no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rtlCol="0" anchor="ctr" anchorCtr="0"/>
            <a:lstStyle/>
            <a:p>
              <a:pPr algn="ctr"/>
              <a:endParaRPr lang="en-GB" sz="1800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3549245" y="2799902"/>
              <a:ext cx="2862469" cy="1391478"/>
            </a:xfrm>
            <a:prstGeom prst="ellipse">
              <a:avLst/>
            </a:prstGeom>
            <a:no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 anchorCtr="1"/>
            <a:lstStyle/>
            <a:p>
              <a:pPr algn="ctr"/>
              <a:endParaRPr lang="en-GB" sz="1800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854102" y="3318669"/>
              <a:ext cx="14494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BE" sz="1400" b="1" dirty="0">
                  <a:solidFill>
                    <a:schemeClr val="accent1"/>
                  </a:solidFill>
                </a:rPr>
                <a:t>Meio Ambiente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3628091" y="4423816"/>
              <a:ext cx="72471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BE" sz="1400" b="1" dirty="0" smtClean="0">
                  <a:solidFill>
                    <a:schemeClr val="accent1"/>
                  </a:solidFill>
                </a:rPr>
                <a:t>Tensão</a:t>
              </a:r>
              <a:endParaRPr lang="en-GB" sz="1400" b="1" dirty="0">
                <a:solidFill>
                  <a:schemeClr val="accent1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738190" y="3318669"/>
              <a:ext cx="22145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BE" sz="1400" b="1" dirty="0">
                  <a:solidFill>
                    <a:schemeClr val="accent1"/>
                  </a:solidFill>
                </a:rPr>
                <a:t>Material Suscetível</a:t>
              </a:r>
              <a:endParaRPr lang="en-GB" sz="1400" b="1" dirty="0">
                <a:solidFill>
                  <a:schemeClr val="accen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4554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3200" dirty="0"/>
              <a:t>Mecanismo </a:t>
            </a:r>
            <a:r>
              <a:rPr lang="pt-BR" sz="3200" dirty="0" smtClean="0"/>
              <a:t>da fragilização por </a:t>
            </a:r>
            <a:r>
              <a:rPr lang="pt-BR" sz="3200" dirty="0"/>
              <a:t>corrosão sob </a:t>
            </a:r>
            <a:r>
              <a:rPr lang="pt-BR" sz="3200" dirty="0" smtClean="0"/>
              <a:t>tensão </a:t>
            </a:r>
            <a:r>
              <a:rPr lang="en-GB" sz="3200" dirty="0" smtClean="0"/>
              <a:t>(SCC)</a:t>
            </a:r>
            <a:endParaRPr lang="en-GB" sz="3200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263656" cy="4525963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pt-BR" dirty="0"/>
              <a:t>A ação combinada das condições ambientais (cloretos / temperatura elevada) e </a:t>
            </a:r>
            <a:r>
              <a:rPr lang="pt-BR" dirty="0" smtClean="0"/>
              <a:t>tensão </a:t>
            </a:r>
            <a:r>
              <a:rPr lang="pt-BR" dirty="0"/>
              <a:t>- seja aplicada, residual ou ambas, desenvolvem a seguinte </a:t>
            </a:r>
            <a:r>
              <a:rPr lang="pt-BR" dirty="0" smtClean="0"/>
              <a:t>sequência </a:t>
            </a:r>
            <a:r>
              <a:rPr lang="pt-BR" dirty="0"/>
              <a:t>de eventos </a:t>
            </a:r>
            <a:r>
              <a:rPr lang="en-GB" dirty="0" smtClean="0"/>
              <a:t>:</a:t>
            </a:r>
          </a:p>
          <a:p>
            <a:pPr marL="914400" lvl="1" indent="-457200" algn="just">
              <a:buFont typeface="+mj-lt"/>
              <a:buAutoNum type="arabicPeriod"/>
            </a:pPr>
            <a:r>
              <a:rPr lang="en-GB" dirty="0" err="1" smtClean="0"/>
              <a:t>Ocorre</a:t>
            </a:r>
            <a:r>
              <a:rPr lang="en-GB" dirty="0" smtClean="0"/>
              <a:t> o </a:t>
            </a:r>
            <a:r>
              <a:rPr lang="en-GB" dirty="0" err="1" smtClean="0"/>
              <a:t>Pite</a:t>
            </a:r>
            <a:endParaRPr lang="en-GB" dirty="0" smtClean="0"/>
          </a:p>
          <a:p>
            <a:pPr marL="914400" lvl="1" indent="-457200" algn="just">
              <a:buFont typeface="+mj-lt"/>
              <a:buAutoNum type="arabicPeriod"/>
            </a:pPr>
            <a:r>
              <a:rPr lang="pt-BR" dirty="0" smtClean="0"/>
              <a:t>Trincas </a:t>
            </a:r>
            <a:r>
              <a:rPr lang="pt-BR" dirty="0"/>
              <a:t>começam a partir </a:t>
            </a:r>
            <a:r>
              <a:rPr lang="pt-BR" dirty="0" smtClean="0"/>
              <a:t>do local </a:t>
            </a:r>
            <a:r>
              <a:rPr lang="pt-BR" dirty="0"/>
              <a:t>de início </a:t>
            </a:r>
            <a:r>
              <a:rPr lang="pt-BR" dirty="0" smtClean="0"/>
              <a:t>do pit</a:t>
            </a:r>
            <a:r>
              <a:rPr lang="en-GB" dirty="0" smtClean="0"/>
              <a:t>e</a:t>
            </a:r>
          </a:p>
          <a:p>
            <a:pPr marL="914400" lvl="1" indent="-457200" algn="just">
              <a:buFont typeface="+mj-lt"/>
              <a:buAutoNum type="arabicPeriod"/>
            </a:pPr>
            <a:r>
              <a:rPr lang="pt-BR" dirty="0" smtClean="0"/>
              <a:t>As trincas se propagam através do metal em um modo </a:t>
            </a:r>
            <a:r>
              <a:rPr lang="pt-BR" dirty="0" err="1" smtClean="0"/>
              <a:t>transgranular</a:t>
            </a:r>
            <a:r>
              <a:rPr lang="pt-BR" dirty="0" smtClean="0"/>
              <a:t> ou </a:t>
            </a:r>
            <a:r>
              <a:rPr lang="pt-BR" dirty="0" err="1" smtClean="0"/>
              <a:t>intergranular</a:t>
            </a:r>
            <a:r>
              <a:rPr lang="en-GB" dirty="0" smtClean="0"/>
              <a:t>.</a:t>
            </a:r>
          </a:p>
          <a:p>
            <a:pPr marL="914400" lvl="1" indent="-457200" algn="just">
              <a:buFont typeface="+mj-lt"/>
              <a:buAutoNum type="arabicPeriod"/>
            </a:pPr>
            <a:r>
              <a:rPr lang="en-GB" dirty="0" err="1" smtClean="0"/>
              <a:t>Ocorrem</a:t>
            </a:r>
            <a:r>
              <a:rPr lang="en-GB" dirty="0" smtClean="0"/>
              <a:t> </a:t>
            </a:r>
            <a:r>
              <a:rPr lang="en-GB" dirty="0" err="1" smtClean="0"/>
              <a:t>falhas</a:t>
            </a:r>
            <a:endParaRPr lang="en-GB" dirty="0"/>
          </a:p>
        </p:txBody>
      </p:sp>
      <p:pic>
        <p:nvPicPr>
          <p:cNvPr id="13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5362" y="2115344"/>
            <a:ext cx="3724275" cy="3495675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37</a:t>
            </a:fld>
            <a:endParaRPr lang="fr-BE"/>
          </a:p>
        </p:txBody>
      </p:sp>
      <p:sp>
        <p:nvSpPr>
          <p:cNvPr id="4" name="AutoShape 2" descr="http://www.corrosionclinic.com/types_of_corrosion/stress_corrosion_cracking2.jpg"/>
          <p:cNvSpPr>
            <a:spLocks noChangeAspect="1" noChangeArrowheads="1"/>
          </p:cNvSpPr>
          <p:nvPr/>
        </p:nvSpPr>
        <p:spPr bwMode="auto">
          <a:xfrm>
            <a:off x="155575" y="-1355725"/>
            <a:ext cx="3076575" cy="282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7" name="TextBox 6"/>
          <p:cNvSpPr txBox="1"/>
          <p:nvPr/>
        </p:nvSpPr>
        <p:spPr>
          <a:xfrm>
            <a:off x="330468" y="6324437"/>
            <a:ext cx="7891393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Nota: consulte o Apêndice para obter as designações </a:t>
            </a:r>
            <a:r>
              <a:rPr lang="pt-BR" dirty="0" smtClean="0"/>
              <a:t>da </a:t>
            </a:r>
            <a:r>
              <a:rPr lang="pt-BR" dirty="0" err="1" smtClean="0"/>
              <a:t>euronormaEN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10348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5695"/>
            <a:ext cx="8229600" cy="705076"/>
          </a:xfrm>
        </p:spPr>
        <p:txBody>
          <a:bodyPr>
            <a:normAutofit/>
          </a:bodyPr>
          <a:lstStyle/>
          <a:p>
            <a:r>
              <a:rPr lang="en-GB" sz="3200" dirty="0" err="1" smtClean="0"/>
              <a:t>Evitando</a:t>
            </a:r>
            <a:r>
              <a:rPr lang="en-GB" sz="3200" dirty="0" smtClean="0"/>
              <a:t> a SCC – </a:t>
            </a:r>
            <a:r>
              <a:rPr lang="en-GB" sz="3200" dirty="0" err="1" smtClean="0"/>
              <a:t>duas</a:t>
            </a:r>
            <a:r>
              <a:rPr lang="en-GB" sz="3200" dirty="0" smtClean="0"/>
              <a:t> </a:t>
            </a:r>
            <a:r>
              <a:rPr lang="en-GB" sz="3200" dirty="0" err="1" smtClean="0"/>
              <a:t>escolhas</a:t>
            </a:r>
            <a:endParaRPr lang="fr-BE" sz="32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656" y="857611"/>
            <a:ext cx="3146425" cy="203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909848" y="857611"/>
            <a:ext cx="4776952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Trincas </a:t>
            </a:r>
            <a:r>
              <a:rPr lang="pt-BR" dirty="0"/>
              <a:t>por corrosão sob tensão induzida por cloreto em aços inoxidáveis </a:t>
            </a:r>
            <a:r>
              <a:rPr lang="pt-BR" dirty="0" err="1"/>
              <a:t>austeníticos</a:t>
            </a:r>
            <a:r>
              <a:rPr lang="pt-BR" dirty="0"/>
              <a:t> padrão</a:t>
            </a:r>
            <a:r>
              <a:rPr lang="pt-BR" dirty="0" smtClean="0"/>
              <a:t>, a saber </a:t>
            </a:r>
            <a:r>
              <a:rPr lang="pt-BR" dirty="0"/>
              <a:t>1.4301 / 304 ou 1.4401 / 316</a:t>
            </a:r>
            <a:endParaRPr lang="fr-BE" dirty="0"/>
          </a:p>
        </p:txBody>
      </p:sp>
      <p:sp>
        <p:nvSpPr>
          <p:cNvPr id="9" name="TextBox 8"/>
          <p:cNvSpPr txBox="1"/>
          <p:nvPr/>
        </p:nvSpPr>
        <p:spPr>
          <a:xfrm>
            <a:off x="5628290" y="2645496"/>
            <a:ext cx="3058510" cy="8771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/>
              <a:t>Selecione as classes duplex, </a:t>
            </a:r>
            <a:r>
              <a:rPr lang="pt-BR" dirty="0" smtClean="0"/>
              <a:t>com preços mais estáveis </a:t>
            </a:r>
            <a:r>
              <a:rPr lang="pt-BR" dirty="0"/>
              <a:t>(menos níquel</a:t>
            </a:r>
            <a:r>
              <a:rPr lang="fr-BE" dirty="0" smtClean="0"/>
              <a:t>)</a:t>
            </a:r>
            <a:endParaRPr lang="fr-BE" dirty="0"/>
          </a:p>
        </p:txBody>
      </p:sp>
      <p:sp>
        <p:nvSpPr>
          <p:cNvPr id="10" name="TextBox 9"/>
          <p:cNvSpPr txBox="1"/>
          <p:nvPr/>
        </p:nvSpPr>
        <p:spPr>
          <a:xfrm>
            <a:off x="452656" y="4519168"/>
            <a:ext cx="3146425" cy="113877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dirty="0"/>
              <a:t>Selecione aços inoxidáveis </a:t>
            </a:r>
            <a:r>
              <a:rPr lang="pt-BR" dirty="0" err="1"/>
              <a:t>austeníticos</a:t>
            </a:r>
            <a:r>
              <a:rPr lang="pt-BR" dirty="0"/>
              <a:t> com maior teor de </a:t>
            </a:r>
            <a:r>
              <a:rPr lang="pt-BR" dirty="0" err="1"/>
              <a:t>Ni</a:t>
            </a:r>
            <a:r>
              <a:rPr lang="pt-BR" dirty="0"/>
              <a:t> e </a:t>
            </a:r>
            <a:r>
              <a:rPr lang="pt-BR" dirty="0" err="1"/>
              <a:t>Mo</a:t>
            </a:r>
            <a:r>
              <a:rPr lang="pt-BR" dirty="0"/>
              <a:t> (maior resistência à corrosão</a:t>
            </a:r>
            <a:r>
              <a:rPr lang="fr-BE" dirty="0" smtClean="0"/>
              <a:t>)</a:t>
            </a:r>
            <a:endParaRPr lang="fr-BE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1907628" y="2953272"/>
            <a:ext cx="0" cy="74920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819806" y="3086925"/>
            <a:ext cx="74097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 smtClean="0"/>
              <a:t>+Ni</a:t>
            </a:r>
          </a:p>
          <a:p>
            <a:r>
              <a:rPr lang="fr-BE" dirty="0" smtClean="0"/>
              <a:t>+Mo</a:t>
            </a:r>
            <a:endParaRPr lang="fr-BE" dirty="0"/>
          </a:p>
        </p:txBody>
      </p:sp>
      <p:sp>
        <p:nvSpPr>
          <p:cNvPr id="15" name="TextBox 14"/>
          <p:cNvSpPr txBox="1"/>
          <p:nvPr/>
        </p:nvSpPr>
        <p:spPr>
          <a:xfrm>
            <a:off x="1450441" y="3812135"/>
            <a:ext cx="1911324" cy="6155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BE" dirty="0" smtClean="0"/>
              <a:t>1.4539</a:t>
            </a:r>
          </a:p>
          <a:p>
            <a:pPr algn="ctr"/>
            <a:r>
              <a:rPr lang="fr-BE" dirty="0" smtClean="0"/>
              <a:t>1.4547 (6Mo)</a:t>
            </a:r>
            <a:endParaRPr lang="fr-BE" dirty="0"/>
          </a:p>
        </p:txBody>
      </p:sp>
      <p:sp>
        <p:nvSpPr>
          <p:cNvPr id="16" name="TextBox 15"/>
          <p:cNvSpPr txBox="1"/>
          <p:nvPr/>
        </p:nvSpPr>
        <p:spPr>
          <a:xfrm>
            <a:off x="4981903" y="2645496"/>
            <a:ext cx="53602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 smtClean="0"/>
              <a:t>+Cr</a:t>
            </a:r>
            <a:endParaRPr lang="fr-BE" dirty="0"/>
          </a:p>
        </p:txBody>
      </p:sp>
      <p:sp>
        <p:nvSpPr>
          <p:cNvPr id="17" name="TextBox 16"/>
          <p:cNvSpPr txBox="1"/>
          <p:nvPr/>
        </p:nvSpPr>
        <p:spPr>
          <a:xfrm>
            <a:off x="6684628" y="3812135"/>
            <a:ext cx="993195" cy="8771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BE" dirty="0" smtClean="0"/>
              <a:t>1.4462</a:t>
            </a:r>
          </a:p>
          <a:p>
            <a:pPr algn="ctr"/>
            <a:r>
              <a:rPr lang="fr-BE" dirty="0" smtClean="0"/>
              <a:t>1.4410</a:t>
            </a:r>
          </a:p>
          <a:p>
            <a:pPr algn="ctr"/>
            <a:r>
              <a:rPr lang="fr-BE" dirty="0" smtClean="0"/>
              <a:t>1.4501</a:t>
            </a:r>
            <a:endParaRPr lang="fr-BE" dirty="0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3682484" y="2912026"/>
            <a:ext cx="2734082" cy="133869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846097" y="6108397"/>
            <a:ext cx="396000" cy="365125"/>
          </a:xfrm>
        </p:spPr>
        <p:txBody>
          <a:bodyPr/>
          <a:lstStyle/>
          <a:p>
            <a:fld id="{16EEAD88-7AB7-4352-89B4-BF917C658D05}" type="slidenum">
              <a:rPr lang="fr-BE" smtClean="0"/>
              <a:pPr/>
              <a:t>38</a:t>
            </a:fld>
            <a:endParaRPr lang="fr-BE"/>
          </a:p>
        </p:txBody>
      </p:sp>
      <p:sp>
        <p:nvSpPr>
          <p:cNvPr id="14" name="Rectangle à coins arrondis 17"/>
          <p:cNvSpPr/>
          <p:nvPr/>
        </p:nvSpPr>
        <p:spPr>
          <a:xfrm>
            <a:off x="218660" y="6002141"/>
            <a:ext cx="8468140" cy="7896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u="sng" dirty="0">
                <a:solidFill>
                  <a:schemeClr val="tx2"/>
                </a:solidFill>
              </a:rPr>
              <a:t>Os aços inoxidáveis </a:t>
            </a:r>
            <a:r>
              <a:rPr lang="pt-BR" u="sng" dirty="0" err="1">
                <a:solidFill>
                  <a:schemeClr val="tx2"/>
                </a:solidFill>
              </a:rPr>
              <a:t>ferríticos</a:t>
            </a:r>
            <a:r>
              <a:rPr lang="pt-BR" u="sng" dirty="0">
                <a:solidFill>
                  <a:schemeClr val="tx2"/>
                </a:solidFill>
              </a:rPr>
              <a:t> e duplex são imunes à corrosão sob tensão (porque a fase </a:t>
            </a:r>
            <a:r>
              <a:rPr lang="pt-BR" u="sng" dirty="0" err="1" smtClean="0">
                <a:solidFill>
                  <a:schemeClr val="tx2"/>
                </a:solidFill>
              </a:rPr>
              <a:t>ferrita</a:t>
            </a:r>
            <a:r>
              <a:rPr lang="pt-BR" u="sng" dirty="0" smtClean="0">
                <a:solidFill>
                  <a:schemeClr val="tx2"/>
                </a:solidFill>
              </a:rPr>
              <a:t> </a:t>
            </a:r>
            <a:r>
              <a:rPr lang="pt-BR" u="sng" dirty="0">
                <a:solidFill>
                  <a:schemeClr val="tx2"/>
                </a:solidFill>
              </a:rPr>
              <a:t>não é sensível a esse tipo de corrosão, como a </a:t>
            </a:r>
            <a:r>
              <a:rPr lang="pt-BR" u="sng" dirty="0" err="1">
                <a:solidFill>
                  <a:schemeClr val="tx2"/>
                </a:solidFill>
              </a:rPr>
              <a:t>austenita</a:t>
            </a:r>
            <a:r>
              <a:rPr lang="pt-BR" u="sng" dirty="0">
                <a:solidFill>
                  <a:schemeClr val="tx2"/>
                </a:solidFill>
              </a:rPr>
              <a:t>).</a:t>
            </a:r>
          </a:p>
          <a:p>
            <a:r>
              <a:rPr lang="pt-BR" u="sng" dirty="0">
                <a:solidFill>
                  <a:schemeClr val="tx2"/>
                </a:solidFill>
              </a:rPr>
              <a:t>Para mais informações sobre estes tipos de aço inoxidável, por favor, vá para o Módulo 04</a:t>
            </a:r>
            <a:endParaRPr lang="en-US" u="sng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3394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3667"/>
            <a:ext cx="8933543" cy="11430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4. </a:t>
            </a:r>
            <a:r>
              <a:rPr lang="pt-BR" dirty="0"/>
              <a:t>Como selecionar o aço inoxidável certo para uma </a:t>
            </a:r>
            <a:r>
              <a:rPr lang="pt-BR" dirty="0" smtClean="0"/>
              <a:t>adequada resistência </a:t>
            </a:r>
            <a:r>
              <a:rPr lang="pt-BR" dirty="0"/>
              <a:t>à corrosão</a:t>
            </a:r>
            <a:endParaRPr lang="fr-FR" dirty="0"/>
          </a:p>
        </p:txBody>
      </p:sp>
      <p:sp>
        <p:nvSpPr>
          <p:cNvPr id="6" name="Subtitle 5"/>
          <p:cNvSpPr>
            <a:spLocks noGrp="1"/>
          </p:cNvSpPr>
          <p:nvPr>
            <p:ph idx="1"/>
          </p:nvPr>
        </p:nvSpPr>
        <p:spPr>
          <a:xfrm>
            <a:off x="457200" y="2484892"/>
            <a:ext cx="8229600" cy="1888217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Duas situações diferentes :</a:t>
            </a:r>
            <a:endParaRPr lang="fr-FR" dirty="0" smtClean="0"/>
          </a:p>
          <a:p>
            <a:pPr marL="514350" indent="-514350">
              <a:buFont typeface="+mj-lt"/>
              <a:buAutoNum type="arabicPeriod"/>
            </a:pPr>
            <a:r>
              <a:rPr lang="fr-FR" dirty="0"/>
              <a:t>Aplicações </a:t>
            </a:r>
            <a:r>
              <a:rPr lang="fr-FR" dirty="0" smtClean="0"/>
              <a:t>estruturais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/>
              <a:t>Outras aplicações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39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47034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 4 - 1 </a:t>
            </a:r>
            <a:r>
              <a:rPr lang="fr-FR" dirty="0"/>
              <a:t>Aplicações Estruturais</a:t>
            </a: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pt-BR" dirty="0"/>
              <a:t>O </a:t>
            </a:r>
            <a:r>
              <a:rPr lang="pt-BR" dirty="0" err="1"/>
              <a:t>Eurocódigo</a:t>
            </a:r>
            <a:r>
              <a:rPr lang="pt-BR" dirty="0"/>
              <a:t> 1-4 fornece um procedimento para selecionar </a:t>
            </a:r>
            <a:r>
              <a:rPr lang="pt-BR" dirty="0" smtClean="0"/>
              <a:t>o tipo </a:t>
            </a:r>
            <a:r>
              <a:rPr lang="pt-BR" dirty="0"/>
              <a:t>apropriado de aço inoxidável para o ambiente de serviço </a:t>
            </a:r>
            <a:r>
              <a:rPr lang="pt-BR" dirty="0" smtClean="0"/>
              <a:t>dos elementos </a:t>
            </a:r>
            <a:r>
              <a:rPr lang="pt-BR" dirty="0"/>
              <a:t>estruturais. (Por favor, note que no presente momento - ou seja, </a:t>
            </a:r>
            <a:r>
              <a:rPr lang="pt-BR" dirty="0" err="1"/>
              <a:t>nov</a:t>
            </a:r>
            <a:r>
              <a:rPr lang="pt-BR" dirty="0"/>
              <a:t> 2014 - as recomendações do Grupo de Evolução da EN 1993-1-4 ainda não </a:t>
            </a:r>
            <a:r>
              <a:rPr lang="pt-BR" dirty="0" smtClean="0"/>
              <a:t>são obrigatórias</a:t>
            </a:r>
            <a:r>
              <a:rPr lang="en-US" dirty="0" smtClean="0"/>
              <a:t>)</a:t>
            </a:r>
            <a:endParaRPr lang="en-US" dirty="0" smtClean="0"/>
          </a:p>
          <a:p>
            <a:pPr algn="just"/>
            <a:endParaRPr lang="fr-FR" dirty="0" smtClean="0"/>
          </a:p>
          <a:p>
            <a:pPr marL="0" indent="0" algn="just">
              <a:buNone/>
            </a:pPr>
            <a:r>
              <a:rPr lang="pt-BR" dirty="0"/>
              <a:t>Este procedimento é apresentado nos próximos </a:t>
            </a:r>
            <a:r>
              <a:rPr lang="pt-BR" dirty="0" smtClean="0"/>
              <a:t>slides</a:t>
            </a:r>
            <a:endParaRPr lang="fr-FR" dirty="0" smtClean="0"/>
          </a:p>
          <a:p>
            <a:pPr marL="0" indent="0" algn="just">
              <a:buNone/>
            </a:pPr>
            <a:r>
              <a:rPr lang="fr-FR" dirty="0"/>
              <a:t>É aplicável </a:t>
            </a:r>
            <a:r>
              <a:rPr lang="fr-FR" dirty="0" smtClean="0"/>
              <a:t>para:</a:t>
            </a:r>
          </a:p>
          <a:p>
            <a:pPr algn="just"/>
            <a:r>
              <a:rPr lang="fr-FR" sz="2600" dirty="0" smtClean="0"/>
              <a:t>Elementos que suportam carga</a:t>
            </a:r>
          </a:p>
          <a:p>
            <a:pPr algn="just"/>
            <a:r>
              <a:rPr lang="fr-FR" sz="2600" dirty="0"/>
              <a:t>Uso </a:t>
            </a:r>
            <a:r>
              <a:rPr lang="fr-FR" sz="2600" dirty="0" smtClean="0"/>
              <a:t>exterior</a:t>
            </a:r>
          </a:p>
          <a:p>
            <a:pPr algn="just"/>
            <a:r>
              <a:rPr lang="pt-BR" sz="2600" dirty="0"/>
              <a:t>Ambientes sem imersão frequente na água do </a:t>
            </a:r>
            <a:r>
              <a:rPr lang="pt-BR" sz="2600" dirty="0" smtClean="0"/>
              <a:t>mar</a:t>
            </a:r>
            <a:endParaRPr lang="fr-FR" sz="2600" dirty="0" smtClean="0"/>
          </a:p>
          <a:p>
            <a:pPr algn="just"/>
            <a:r>
              <a:rPr lang="fr-FR" sz="2600" dirty="0" smtClean="0"/>
              <a:t>pH entre 4 e 10</a:t>
            </a:r>
          </a:p>
          <a:p>
            <a:pPr algn="just"/>
            <a:r>
              <a:rPr lang="pt-BR" sz="2600" dirty="0"/>
              <a:t>Nenhuma exposição </a:t>
            </a:r>
            <a:r>
              <a:rPr lang="pt-BR" sz="2600" dirty="0" smtClean="0"/>
              <a:t>à corrente de </a:t>
            </a:r>
            <a:r>
              <a:rPr lang="pt-BR" sz="2600" dirty="0"/>
              <a:t>fluxo </a:t>
            </a:r>
            <a:r>
              <a:rPr lang="pt-BR" sz="2600" dirty="0" smtClean="0"/>
              <a:t>de processos químicos</a:t>
            </a:r>
            <a:endParaRPr lang="fr-FR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40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47230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Como funciona o procedimento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pt-BR" dirty="0"/>
              <a:t>O ambiente é avaliado por um </a:t>
            </a:r>
            <a:r>
              <a:rPr lang="pt-BR" dirty="0" smtClean="0"/>
              <a:t>Fator </a:t>
            </a:r>
            <a:r>
              <a:rPr lang="pt-BR" dirty="0"/>
              <a:t>de </a:t>
            </a:r>
            <a:r>
              <a:rPr lang="pt-BR" dirty="0" smtClean="0"/>
              <a:t>Resistência </a:t>
            </a:r>
            <a:r>
              <a:rPr lang="pt-BR" dirty="0"/>
              <a:t>à </a:t>
            </a:r>
            <a:r>
              <a:rPr lang="pt-BR" dirty="0" smtClean="0"/>
              <a:t>Corrosão </a:t>
            </a:r>
            <a:r>
              <a:rPr lang="pt-BR" dirty="0"/>
              <a:t>(CRF) </a:t>
            </a:r>
            <a:r>
              <a:rPr lang="pt-BR" dirty="0" smtClean="0"/>
              <a:t>composto por 3 </a:t>
            </a:r>
            <a:r>
              <a:rPr lang="pt-BR" dirty="0"/>
              <a:t>componentes (CRF = F1 + F2 + F3) </a:t>
            </a:r>
            <a:r>
              <a:rPr lang="pt-BR" dirty="0" smtClean="0"/>
              <a:t>onde</a:t>
            </a:r>
            <a:endParaRPr lang="fr-FR" dirty="0" smtClean="0"/>
          </a:p>
          <a:p>
            <a:pPr marL="971550" lvl="1" indent="-514350">
              <a:buFont typeface="+mj-lt"/>
              <a:buAutoNum type="alphaLcParenR"/>
            </a:pPr>
            <a:r>
              <a:rPr lang="fr-FR" dirty="0" smtClean="0"/>
              <a:t>F1 </a:t>
            </a:r>
            <a:r>
              <a:rPr lang="pt-BR" dirty="0"/>
              <a:t>classifica o risco de exposição a cloretos </a:t>
            </a:r>
            <a:r>
              <a:rPr lang="pt-BR" dirty="0" smtClean="0"/>
              <a:t>de </a:t>
            </a:r>
            <a:r>
              <a:rPr lang="pt-BR" dirty="0"/>
              <a:t>água salgada ou sais de degelo</a:t>
            </a:r>
            <a:endParaRPr lang="en-US" dirty="0" smtClean="0"/>
          </a:p>
          <a:p>
            <a:pPr marL="971550" lvl="1" indent="-514350">
              <a:buFont typeface="+mj-lt"/>
              <a:buAutoNum type="alphaLcParenR"/>
            </a:pPr>
            <a:r>
              <a:rPr lang="en-US" dirty="0" smtClean="0"/>
              <a:t>F2 </a:t>
            </a:r>
            <a:r>
              <a:rPr lang="pt-BR" dirty="0"/>
              <a:t>avalia o risco de exposição ao dióxido de enxofre</a:t>
            </a:r>
            <a:endParaRPr lang="en-US" dirty="0" smtClean="0"/>
          </a:p>
          <a:p>
            <a:pPr marL="971550" lvl="1" indent="-514350">
              <a:buFont typeface="+mj-lt"/>
              <a:buAutoNum type="alphaLcParenR"/>
            </a:pPr>
            <a:r>
              <a:rPr lang="en-US" dirty="0" smtClean="0"/>
              <a:t>F3 </a:t>
            </a:r>
            <a:r>
              <a:rPr lang="pt-BR" dirty="0"/>
              <a:t>avalia o regime de limpeza ou a exposição à lavagem pela chuva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pt-BR" dirty="0"/>
              <a:t>Uma </a:t>
            </a:r>
            <a:r>
              <a:rPr lang="pt-BR" dirty="0" smtClean="0"/>
              <a:t>tabela de correspondência indica </a:t>
            </a:r>
            <a:r>
              <a:rPr lang="pt-BR" dirty="0"/>
              <a:t>para um determinado CRF a classe CRC </a:t>
            </a:r>
            <a:r>
              <a:rPr lang="pt-BR" dirty="0" smtClean="0"/>
              <a:t>correspondente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pt-BR" dirty="0" smtClean="0"/>
              <a:t>Os tipos de </a:t>
            </a:r>
            <a:r>
              <a:rPr lang="pt-BR" dirty="0"/>
              <a:t>aço inoxidável são </a:t>
            </a:r>
            <a:r>
              <a:rPr lang="pt-BR" dirty="0" smtClean="0"/>
              <a:t>colocados em Classes </a:t>
            </a:r>
            <a:r>
              <a:rPr lang="pt-BR" dirty="0"/>
              <a:t>de </a:t>
            </a:r>
            <a:r>
              <a:rPr lang="pt-BR" dirty="0" smtClean="0"/>
              <a:t>Resistência </a:t>
            </a:r>
            <a:r>
              <a:rPr lang="pt-BR" dirty="0"/>
              <a:t>à </a:t>
            </a:r>
            <a:r>
              <a:rPr lang="pt-BR" dirty="0" smtClean="0"/>
              <a:t>Corrosão </a:t>
            </a:r>
            <a:r>
              <a:rPr lang="pt-BR" dirty="0"/>
              <a:t>(CRC) I a V de acordo com o valor CRF</a:t>
            </a:r>
            <a:endParaRPr lang="en-US" dirty="0" smtClean="0"/>
          </a:p>
          <a:p>
            <a:pPr marL="0" indent="0">
              <a:buNone/>
            </a:pPr>
            <a:r>
              <a:rPr lang="pt-BR" dirty="0"/>
              <a:t>As tabelas são mostradas nos próximos 4 slides</a:t>
            </a:r>
            <a:endParaRPr lang="en-US" dirty="0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41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4713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8716803"/>
              </p:ext>
            </p:extLst>
          </p:nvPr>
        </p:nvGraphicFramePr>
        <p:xfrm>
          <a:off x="72570" y="136570"/>
          <a:ext cx="8784425" cy="6009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1135"/>
                <a:gridCol w="3746645"/>
                <a:gridCol w="3746645"/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fr-BE" sz="2700" b="1" dirty="0" smtClean="0"/>
                        <a:t>F</a:t>
                      </a:r>
                      <a:r>
                        <a:rPr lang="fr-BE" sz="2700" b="1" baseline="-25000" dirty="0" smtClean="0"/>
                        <a:t>1</a:t>
                      </a:r>
                      <a:r>
                        <a:rPr lang="fr-BE" sz="2700" b="1" dirty="0" smtClean="0"/>
                        <a:t>  </a:t>
                      </a:r>
                      <a:r>
                        <a:rPr lang="pt-BR" sz="2700" b="1" dirty="0" smtClean="0"/>
                        <a:t>Risco de exposição ao CI (água salgada ou sais de degelo</a:t>
                      </a:r>
                      <a:r>
                        <a:rPr lang="fr-BE" sz="2700" b="1" baseline="0" dirty="0" smtClean="0"/>
                        <a:t>)</a:t>
                      </a:r>
                      <a:endParaRPr lang="en-GB" sz="27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370840">
                <a:tc gridSpan="3">
                  <a:txBody>
                    <a:bodyPr/>
                    <a:lstStyle/>
                    <a:p>
                      <a:r>
                        <a:rPr lang="pt-BR" sz="1500" dirty="0" smtClean="0"/>
                        <a:t>Nota: M é a distância do mar e S é a distância das estradas com sais de degelo</a:t>
                      </a:r>
                      <a:endParaRPr lang="en-GB" sz="15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BE" sz="1800" b="1" dirty="0" smtClean="0"/>
                        <a:t>1</a:t>
                      </a:r>
                      <a:endParaRPr lang="en-GB" sz="1800" b="1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fr-BE" sz="1800" b="1" dirty="0" smtClean="0"/>
                        <a:t>Ambiente controlado</a:t>
                      </a:r>
                      <a:endParaRPr lang="en-GB" sz="18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BE" sz="1800" b="1" dirty="0" smtClean="0"/>
                        <a:t>0</a:t>
                      </a:r>
                      <a:endParaRPr lang="en-GB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BE" sz="1800" b="1" dirty="0" smtClean="0"/>
                        <a:t>Baixo risco de exposição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800" b="0" dirty="0" smtClean="0"/>
                        <a:t>M &gt; 10 km ou S &gt; 0.1 km</a:t>
                      </a:r>
                      <a:endParaRPr lang="en-GB" sz="1800" b="0" dirty="0" smtClean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BE" sz="1800" b="1" dirty="0" smtClean="0"/>
                        <a:t>-3</a:t>
                      </a:r>
                      <a:endParaRPr lang="en-GB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BE" sz="1800" b="1" dirty="0" smtClean="0"/>
                        <a:t>Médio risco de exposição</a:t>
                      </a:r>
                      <a:endParaRPr lang="fr-BE" sz="1800" b="1" baseline="0" dirty="0" smtClean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800" b="0" baseline="0" dirty="0" smtClean="0"/>
                        <a:t>1 km &lt; M ≤ 10 km ou 0.01 km &lt; S ≤ 0.1 km</a:t>
                      </a:r>
                      <a:endParaRPr lang="en-GB" sz="1800" b="0" dirty="0" smtClean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BE" sz="1800" b="1" dirty="0" smtClean="0"/>
                        <a:t>-7</a:t>
                      </a:r>
                      <a:endParaRPr lang="en-GB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BE" sz="1800" b="1" dirty="0" smtClean="0"/>
                        <a:t>Alto risco de exposição</a:t>
                      </a:r>
                      <a:endParaRPr lang="fr-BE" sz="1800" b="1" baseline="0" dirty="0" smtClean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800" b="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0.25 km </a:t>
                      </a:r>
                      <a:r>
                        <a:rPr lang="fr-BE" sz="1800" b="0" baseline="0" dirty="0" smtClean="0"/>
                        <a:t>&lt; M ≤ 1 km ou S ≤ 0.01 km</a:t>
                      </a:r>
                      <a:endParaRPr lang="en-GB" sz="1800" b="0" dirty="0" smtClean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BE" sz="1800" b="1" dirty="0" smtClean="0"/>
                        <a:t>-10</a:t>
                      </a:r>
                      <a:endParaRPr lang="en-GB" sz="1800" b="1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pt-BR" sz="1800" b="1" baseline="0" dirty="0" smtClean="0"/>
                        <a:t>Muito alto risco de exposição</a:t>
                      </a:r>
                      <a:endParaRPr lang="fr-BE" sz="1800" b="1" baseline="0" dirty="0" smtClean="0"/>
                    </a:p>
                    <a:p>
                      <a:r>
                        <a:rPr lang="pt-BR" sz="1800" b="0" baseline="0" dirty="0" smtClean="0"/>
                        <a:t>Túneis rodoviários onde o sal de degelo é usado ou onde os veículos podem levar sais de degelo para dentro do túnel</a:t>
                      </a:r>
                      <a:endParaRPr lang="en-GB" sz="18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fr-BE" sz="1800" b="1" dirty="0" smtClean="0"/>
                        <a:t>-10</a:t>
                      </a:r>
                      <a:endParaRPr lang="en-GB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800" b="1" dirty="0" smtClean="0"/>
                        <a:t>Muito alto risco de exposição</a:t>
                      </a:r>
                      <a:endParaRPr lang="fr-BE" sz="1800" b="1" dirty="0" smtClean="0"/>
                    </a:p>
                    <a:p>
                      <a:r>
                        <a:rPr lang="pt-BR" sz="1800" b="0" dirty="0" smtClean="0"/>
                        <a:t>Costa do Mar do Norte da Alemanha</a:t>
                      </a:r>
                    </a:p>
                    <a:p>
                      <a:r>
                        <a:rPr lang="pt-BR" sz="1800" b="0" dirty="0" smtClean="0"/>
                        <a:t>Todas as áreas costeiras do Báltico</a:t>
                      </a:r>
                      <a:endParaRPr lang="en-GB" sz="1800" b="0" dirty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800" b="0" dirty="0" smtClean="0"/>
                        <a:t>M ≤ 0.25 km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30192">
                <a:tc rowSpan="2"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fr-BE" sz="1800" b="1" dirty="0" smtClean="0"/>
                        <a:t>-15</a:t>
                      </a:r>
                      <a:endParaRPr lang="en-GB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BR" sz="1800" b="1" dirty="0" smtClean="0"/>
                        <a:t>Muito alto risco de exposição</a:t>
                      </a:r>
                      <a:endParaRPr lang="fr-BE" sz="1800" b="1" baseline="0" dirty="0" smtClean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800" b="0" baseline="0" dirty="0" smtClean="0"/>
                        <a:t>M </a:t>
                      </a:r>
                      <a:r>
                        <a:rPr lang="fr-BE" sz="1800" b="0" dirty="0" smtClean="0"/>
                        <a:t>≤ 0.25 km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5820"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pt-BR" sz="1800" b="0" dirty="0" smtClean="0"/>
                        <a:t>Costa Atlântica</a:t>
                      </a:r>
                      <a:r>
                        <a:rPr lang="pt-BR" sz="1800" b="0" baseline="0" dirty="0" smtClean="0"/>
                        <a:t> </a:t>
                      </a:r>
                      <a:r>
                        <a:rPr lang="pt-BR" sz="1800" b="0" dirty="0" smtClean="0"/>
                        <a:t>de Portugal, Espanha</a:t>
                      </a:r>
                      <a:r>
                        <a:rPr lang="pt-BR" sz="1800" b="0" baseline="0" dirty="0" smtClean="0"/>
                        <a:t> e F</a:t>
                      </a:r>
                      <a:r>
                        <a:rPr lang="pt-BR" sz="1800" b="0" dirty="0" smtClean="0"/>
                        <a:t>rança</a:t>
                      </a:r>
                      <a:endParaRPr lang="fr-BE" sz="1800" b="0" baseline="0" dirty="0" smtClean="0"/>
                    </a:p>
                    <a:p>
                      <a:r>
                        <a:rPr lang="pt-BR" sz="1800" b="0" baseline="0" dirty="0" smtClean="0"/>
                        <a:t>Litoral do Reino Unido, França, Bélgica, Países Baixos, sul da Suécia</a:t>
                      </a:r>
                    </a:p>
                    <a:p>
                      <a:r>
                        <a:rPr lang="pt-BR" sz="1800" b="0" baseline="0" dirty="0" smtClean="0"/>
                        <a:t>Todas as outras áreas costeiras do Reino Unido, Noruega, Dinamarca e Irlanda</a:t>
                      </a:r>
                    </a:p>
                    <a:p>
                      <a:r>
                        <a:rPr lang="fr-BE" sz="1800" b="0" baseline="0" dirty="0" smtClean="0"/>
                        <a:t>Costa mediterrânea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GB" sz="1500" b="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42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6204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4823860"/>
              </p:ext>
            </p:extLst>
          </p:nvPr>
        </p:nvGraphicFramePr>
        <p:xfrm>
          <a:off x="217819" y="136570"/>
          <a:ext cx="8639176" cy="4881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9786"/>
                <a:gridCol w="3684695"/>
                <a:gridCol w="3684695"/>
              </a:tblGrid>
              <a:tr h="370840"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3000" b="1" baseline="0" dirty="0" smtClean="0"/>
                        <a:t>F</a:t>
                      </a:r>
                      <a:r>
                        <a:rPr lang="fr-BE" sz="3000" b="1" baseline="-25000" dirty="0" smtClean="0"/>
                        <a:t>2</a:t>
                      </a:r>
                      <a:r>
                        <a:rPr lang="fr-BE" sz="3000" b="1" baseline="0" dirty="0" smtClean="0"/>
                        <a:t> </a:t>
                      </a:r>
                      <a:r>
                        <a:rPr lang="pt-BR" sz="3000" b="1" baseline="0" dirty="0" smtClean="0"/>
                        <a:t>Risco de exposição ao dióxido de enxofre</a:t>
                      </a:r>
                      <a:endParaRPr lang="en-GB" sz="3000" b="1" baseline="-25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370840">
                <a:tc gridSpan="3">
                  <a:txBody>
                    <a:bodyPr/>
                    <a:lstStyle/>
                    <a:p>
                      <a:pPr algn="just"/>
                      <a:r>
                        <a:rPr lang="pt-BR" sz="1500" b="0" dirty="0" smtClean="0"/>
                        <a:t>Nota: para os ambientes costeiros europeus, o valor do dióxido de enxofre é geralmente baixo. Para ambientes internos, o valor do dióxido de enxofre é baixo ou médio. A classificação alta é incomum e está associada a locais industriais particularmente pesados ou a ambientes específicos, como túneis rodoviários. A deposição de dióxido de enxofre pode ser avaliada de acordo com o método da ISO 9225.</a:t>
                      </a:r>
                      <a:endParaRPr lang="en-GB" sz="15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BE" sz="1500" b="1" dirty="0" smtClean="0"/>
                        <a:t>0</a:t>
                      </a:r>
                      <a:endParaRPr lang="en-GB" sz="15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BE" sz="1500" b="1" dirty="0" smtClean="0"/>
                        <a:t>Baixo risco de exposição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500" b="0" dirty="0" smtClean="0">
                          <a:latin typeface="+mn-lt"/>
                        </a:rPr>
                        <a:t>(&lt;10 µg/m³</a:t>
                      </a:r>
                      <a:r>
                        <a:rPr lang="fr-BE" sz="1500" b="0" baseline="0" dirty="0" smtClean="0">
                          <a:latin typeface="+mn-lt"/>
                        </a:rPr>
                        <a:t> deposição média</a:t>
                      </a:r>
                      <a:r>
                        <a:rPr lang="en-GB" sz="1500" b="0" baseline="0" dirty="0" smtClean="0">
                          <a:latin typeface="+mn-lt"/>
                        </a:rPr>
                        <a:t>)</a:t>
                      </a:r>
                      <a:endParaRPr lang="en-GB" sz="1500" b="0" dirty="0" smtClean="0">
                        <a:latin typeface="+mn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BE" sz="1500" b="1" dirty="0" smtClean="0"/>
                        <a:t>-5</a:t>
                      </a:r>
                      <a:endParaRPr lang="en-GB" sz="15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BE" sz="1500" b="1" dirty="0" smtClean="0"/>
                        <a:t>Médio risco de exposição</a:t>
                      </a:r>
                      <a:endParaRPr lang="fr-BE" sz="1500" b="1" baseline="0" dirty="0" smtClean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500" b="0" baseline="0" dirty="0" smtClean="0"/>
                        <a:t>(10 – 90 </a:t>
                      </a:r>
                      <a:r>
                        <a:rPr lang="fr-BE" sz="1500" b="0" dirty="0" smtClean="0">
                          <a:latin typeface="+mn-lt"/>
                        </a:rPr>
                        <a:t>µg/m³ deposição média</a:t>
                      </a:r>
                      <a:r>
                        <a:rPr lang="en-GB" sz="1500" b="0" dirty="0" smtClean="0">
                          <a:latin typeface="+mn-lt"/>
                        </a:rPr>
                        <a:t>)</a:t>
                      </a:r>
                      <a:endParaRPr lang="en-GB" sz="1500" b="0" dirty="0" smtClean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BE" sz="1500" b="1" dirty="0" smtClean="0"/>
                        <a:t>-10</a:t>
                      </a:r>
                      <a:endParaRPr lang="en-GB" sz="15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BE" sz="1500" b="1" dirty="0" smtClean="0"/>
                        <a:t>Alto risco de exposição</a:t>
                      </a:r>
                      <a:endParaRPr lang="fr-BE" sz="1500" b="1" baseline="0" dirty="0" smtClean="0"/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500" b="0" baseline="0" dirty="0" smtClean="0"/>
                        <a:t>(90 – 250 </a:t>
                      </a:r>
                      <a:r>
                        <a:rPr lang="fr-BE" sz="1500" b="0" dirty="0" smtClean="0">
                          <a:latin typeface="+mn-lt"/>
                        </a:rPr>
                        <a:t>µg/m³ deposição média</a:t>
                      </a:r>
                      <a:r>
                        <a:rPr lang="en-GB" sz="1500" b="0" baseline="0" dirty="0" smtClean="0">
                          <a:latin typeface="+mn-lt"/>
                        </a:rPr>
                        <a:t>)</a:t>
                      </a:r>
                      <a:endParaRPr lang="en-GB" sz="1500" b="0" dirty="0" smtClean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GB" sz="1500" b="1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fr-BE" sz="1500" b="1" baseline="0" dirty="0" smtClean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500" b="0" dirty="0" smtClean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0840">
                <a:tc gridSpan="3">
                  <a:txBody>
                    <a:bodyPr/>
                    <a:lstStyle/>
                    <a:p>
                      <a:pPr algn="just"/>
                      <a:r>
                        <a:rPr lang="fr-BE" sz="2700" b="1" dirty="0" smtClean="0"/>
                        <a:t>F</a:t>
                      </a:r>
                      <a:r>
                        <a:rPr lang="fr-BE" sz="2700" b="1" baseline="-25000" dirty="0" smtClean="0"/>
                        <a:t>3</a:t>
                      </a:r>
                      <a:r>
                        <a:rPr lang="fr-BE" sz="2700" b="1" baseline="0" dirty="0" smtClean="0"/>
                        <a:t> </a:t>
                      </a:r>
                      <a:r>
                        <a:rPr lang="pt-BR" sz="2700" b="1" baseline="0" dirty="0" smtClean="0"/>
                        <a:t>Regime de limpeza ou exposição à lavagem pela chuva</a:t>
                      </a:r>
                      <a:r>
                        <a:rPr lang="fr-BE" sz="1500" b="1" baseline="0" dirty="0" smtClean="0"/>
                        <a:t/>
                      </a:r>
                      <a:br>
                        <a:rPr lang="fr-BE" sz="1500" b="1" baseline="0" dirty="0" smtClean="0"/>
                      </a:br>
                      <a:r>
                        <a:rPr lang="fr-BE" sz="1500" b="1" baseline="0" dirty="0" smtClean="0"/>
                        <a:t>                                                                                                                                                   (se F</a:t>
                      </a:r>
                      <a:r>
                        <a:rPr lang="fr-BE" sz="1500" b="1" baseline="-25000" dirty="0" smtClean="0"/>
                        <a:t>1</a:t>
                      </a:r>
                      <a:r>
                        <a:rPr lang="fr-BE" sz="1500" b="1" baseline="0" dirty="0" smtClean="0"/>
                        <a:t> + F</a:t>
                      </a:r>
                      <a:r>
                        <a:rPr lang="fr-BE" sz="1500" b="1" baseline="-25000" dirty="0" smtClean="0"/>
                        <a:t>2</a:t>
                      </a:r>
                      <a:r>
                        <a:rPr lang="fr-BE" sz="1500" b="1" baseline="0" dirty="0" smtClean="0"/>
                        <a:t> = 0, então F</a:t>
                      </a:r>
                      <a:r>
                        <a:rPr lang="fr-BE" sz="1500" b="1" baseline="-25000" dirty="0" smtClean="0"/>
                        <a:t>3</a:t>
                      </a:r>
                      <a:r>
                        <a:rPr lang="fr-BE" sz="1500" b="1" baseline="0" dirty="0" smtClean="0"/>
                        <a:t> = 0)</a:t>
                      </a:r>
                      <a:endParaRPr lang="en-GB" sz="15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GB" sz="15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BE" sz="1500" b="1" dirty="0" smtClean="0"/>
                        <a:t>0</a:t>
                      </a:r>
                      <a:endParaRPr lang="en-GB" sz="1500" b="1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pt-BR" sz="1500" b="0" dirty="0" smtClean="0"/>
                        <a:t>Totalmente exposto à lavagem pela chuva</a:t>
                      </a:r>
                      <a:endParaRPr lang="en-GB" sz="15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fr-BE" sz="1500" b="1" dirty="0" smtClean="0"/>
                        <a:t>-2</a:t>
                      </a:r>
                      <a:endParaRPr lang="en-GB" sz="1500" b="1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fr-BE" sz="1500" b="0" dirty="0" smtClean="0"/>
                        <a:t>Regime de limpeza especificado</a:t>
                      </a:r>
                      <a:endParaRPr lang="en-GB" sz="15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fr-BE" sz="1500" b="1" dirty="0" smtClean="0"/>
                        <a:t>-7</a:t>
                      </a:r>
                      <a:endParaRPr lang="en-GB" sz="1500" b="1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r>
                        <a:rPr lang="pt-BR" sz="1500" b="0" dirty="0" smtClean="0"/>
                        <a:t>Nenhuma lavagem pela chuva ou nenhuma limpeza especificada</a:t>
                      </a:r>
                      <a:endParaRPr lang="en-GB" sz="1500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43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61562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dirty="0"/>
              <a:t>Tabela de correspondência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6772550"/>
              </p:ext>
            </p:extLst>
          </p:nvPr>
        </p:nvGraphicFramePr>
        <p:xfrm>
          <a:off x="457200" y="1600200"/>
          <a:ext cx="8229606" cy="244710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14803"/>
                <a:gridCol w="4114803"/>
              </a:tblGrid>
              <a:tr h="435429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2400" b="1" baseline="-25000" dirty="0" smtClean="0"/>
                        <a:t>Tabela A.2: </a:t>
                      </a:r>
                      <a:r>
                        <a:rPr lang="pt-BR" sz="2400" b="1" baseline="-25000" dirty="0" smtClean="0"/>
                        <a:t>Determinação da Classe de Resistência à Corrosão CRC</a:t>
                      </a:r>
                      <a:endParaRPr lang="en-GB" sz="2400" b="1" baseline="-25000" dirty="0" smtClean="0"/>
                    </a:p>
                  </a:txBody>
                  <a:tcPr marL="87105" marR="87105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06000">
                <a:tc>
                  <a:txBody>
                    <a:bodyPr/>
                    <a:lstStyle/>
                    <a:p>
                      <a:pPr algn="just"/>
                      <a:r>
                        <a:rPr lang="pt-BR" sz="1600" b="0" dirty="0" smtClean="0">
                          <a:latin typeface="+mn-lt"/>
                        </a:rPr>
                        <a:t>Fator de Resistência à Corrosão </a:t>
                      </a:r>
                      <a:r>
                        <a:rPr lang="fr-BE" sz="1600" b="0" baseline="0" dirty="0" smtClean="0">
                          <a:latin typeface="+mn-lt"/>
                        </a:rPr>
                        <a:t>(CRF)</a:t>
                      </a:r>
                      <a:endParaRPr lang="en-GB" sz="1600" b="0" dirty="0">
                        <a:latin typeface="+mn-lt"/>
                      </a:endParaRPr>
                    </a:p>
                  </a:txBody>
                  <a:tcPr marL="87105" marR="87105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600" b="0" dirty="0" smtClean="0">
                          <a:latin typeface="+mn-lt"/>
                        </a:rPr>
                        <a:t>Classe de Resistência à Corrosão </a:t>
                      </a:r>
                      <a:r>
                        <a:rPr lang="fr-BE" sz="1600" b="0" baseline="0" dirty="0" smtClean="0">
                          <a:latin typeface="+mn-lt"/>
                        </a:rPr>
                        <a:t>(CRC)</a:t>
                      </a:r>
                      <a:endParaRPr lang="en-GB" sz="1600" b="0" dirty="0">
                        <a:latin typeface="+mn-lt"/>
                      </a:endParaRPr>
                    </a:p>
                  </a:txBody>
                  <a:tcPr marL="87105" marR="87105" anchor="ctr"/>
                </a:tc>
              </a:tr>
              <a:tr h="306000">
                <a:tc>
                  <a:txBody>
                    <a:bodyPr/>
                    <a:lstStyle/>
                    <a:p>
                      <a:pPr algn="ctr"/>
                      <a:r>
                        <a:rPr lang="fr-BE" sz="1600" b="0" dirty="0" smtClean="0">
                          <a:latin typeface="+mn-lt"/>
                        </a:rPr>
                        <a:t>CRF = 1</a:t>
                      </a:r>
                      <a:endParaRPr lang="en-GB" sz="1600" b="0" dirty="0">
                        <a:latin typeface="+mn-lt"/>
                      </a:endParaRPr>
                    </a:p>
                  </a:txBody>
                  <a:tcPr marL="87105" marR="87105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BE" sz="1600" b="0" dirty="0" smtClean="0">
                          <a:latin typeface="+mn-lt"/>
                        </a:rPr>
                        <a:t>I</a:t>
                      </a:r>
                      <a:endParaRPr lang="en-GB" sz="1600" b="0" dirty="0">
                        <a:latin typeface="+mn-lt"/>
                      </a:endParaRPr>
                    </a:p>
                  </a:txBody>
                  <a:tcPr marL="87105" marR="87105" anchor="ctr"/>
                </a:tc>
              </a:tr>
              <a:tr h="306000">
                <a:tc>
                  <a:txBody>
                    <a:bodyPr/>
                    <a:lstStyle/>
                    <a:p>
                      <a:pPr algn="ctr"/>
                      <a:r>
                        <a:rPr lang="fr-BE" sz="1600" b="0" dirty="0" smtClean="0">
                          <a:latin typeface="+mn-lt"/>
                        </a:rPr>
                        <a:t>0 ≥ CRF &gt; -7</a:t>
                      </a:r>
                      <a:endParaRPr lang="en-GB" sz="1600" b="0" dirty="0">
                        <a:latin typeface="+mn-lt"/>
                      </a:endParaRPr>
                    </a:p>
                  </a:txBody>
                  <a:tcPr marL="87105" marR="87105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BE" sz="1600" b="0" dirty="0" smtClean="0">
                          <a:latin typeface="+mn-lt"/>
                        </a:rPr>
                        <a:t>II</a:t>
                      </a:r>
                      <a:endParaRPr lang="en-GB" sz="1600" b="0" dirty="0">
                        <a:latin typeface="+mn-lt"/>
                      </a:endParaRPr>
                    </a:p>
                  </a:txBody>
                  <a:tcPr marL="87105" marR="87105" anchor="ctr"/>
                </a:tc>
              </a:tr>
              <a:tr h="306000">
                <a:tc>
                  <a:txBody>
                    <a:bodyPr/>
                    <a:lstStyle/>
                    <a:p>
                      <a:pPr algn="ctr"/>
                      <a:r>
                        <a:rPr lang="fr-BE" sz="1600" b="0" dirty="0" smtClean="0">
                          <a:latin typeface="+mn-lt"/>
                        </a:rPr>
                        <a:t>-7 ≥ CRF &gt; -15</a:t>
                      </a:r>
                      <a:endParaRPr lang="en-GB" sz="1600" b="0" dirty="0">
                        <a:latin typeface="+mn-lt"/>
                      </a:endParaRPr>
                    </a:p>
                  </a:txBody>
                  <a:tcPr marL="87105" marR="87105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BE" sz="1600" b="0" dirty="0" smtClean="0">
                          <a:latin typeface="+mn-lt"/>
                        </a:rPr>
                        <a:t>III</a:t>
                      </a:r>
                      <a:endParaRPr lang="en-GB" sz="1600" b="0" dirty="0">
                        <a:latin typeface="+mn-lt"/>
                      </a:endParaRPr>
                    </a:p>
                  </a:txBody>
                  <a:tcPr marL="87105" marR="87105" anchor="ctr"/>
                </a:tc>
              </a:tr>
              <a:tr h="306000">
                <a:tc>
                  <a:txBody>
                    <a:bodyPr/>
                    <a:lstStyle/>
                    <a:p>
                      <a:pPr algn="ctr"/>
                      <a:r>
                        <a:rPr lang="fr-BE" sz="1600" b="0" dirty="0" smtClean="0">
                          <a:latin typeface="+mn-lt"/>
                        </a:rPr>
                        <a:t>-15 ≥ CRF ≥ -20</a:t>
                      </a:r>
                      <a:endParaRPr lang="en-GB" sz="1600" b="0" dirty="0">
                        <a:latin typeface="+mn-lt"/>
                      </a:endParaRPr>
                    </a:p>
                  </a:txBody>
                  <a:tcPr marL="87105" marR="87105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BE" sz="1600" b="0" dirty="0" smtClean="0">
                          <a:latin typeface="+mn-lt"/>
                        </a:rPr>
                        <a:t>IV</a:t>
                      </a:r>
                      <a:endParaRPr lang="en-GB" sz="1600" b="0" dirty="0">
                        <a:latin typeface="+mn-lt"/>
                      </a:endParaRPr>
                    </a:p>
                  </a:txBody>
                  <a:tcPr marL="87105" marR="87105" anchor="ctr"/>
                </a:tc>
              </a:tr>
              <a:tr h="306000">
                <a:tc>
                  <a:txBody>
                    <a:bodyPr/>
                    <a:lstStyle/>
                    <a:p>
                      <a:pPr algn="ctr"/>
                      <a:r>
                        <a:rPr lang="fr-BE" sz="1600" b="0" dirty="0" smtClean="0">
                          <a:latin typeface="+mn-lt"/>
                        </a:rPr>
                        <a:t>CRF &lt; -20</a:t>
                      </a:r>
                      <a:endParaRPr lang="en-GB" sz="1600" b="0" dirty="0">
                        <a:latin typeface="+mn-lt"/>
                      </a:endParaRPr>
                    </a:p>
                  </a:txBody>
                  <a:tcPr marL="87105" marR="87105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BE" sz="1600" b="0" dirty="0" smtClean="0">
                          <a:latin typeface="+mn-lt"/>
                        </a:rPr>
                        <a:t>V</a:t>
                      </a:r>
                      <a:endParaRPr lang="en-GB" sz="1600" b="0" dirty="0">
                        <a:latin typeface="+mn-lt"/>
                      </a:endParaRPr>
                    </a:p>
                  </a:txBody>
                  <a:tcPr marL="87105" marR="87105" anchor="ctr"/>
                </a:tc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44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46915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" y="274638"/>
            <a:ext cx="8802914" cy="630709"/>
          </a:xfrm>
        </p:spPr>
        <p:txBody>
          <a:bodyPr>
            <a:noAutofit/>
          </a:bodyPr>
          <a:lstStyle/>
          <a:p>
            <a:r>
              <a:rPr lang="pt-BR" sz="3200" dirty="0"/>
              <a:t>Classes de resistência à corrosão de aços inoxidáveis</a:t>
            </a:r>
            <a:endParaRPr lang="nl-BE" sz="32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929228"/>
              </p:ext>
            </p:extLst>
          </p:nvPr>
        </p:nvGraphicFramePr>
        <p:xfrm>
          <a:off x="457200" y="993649"/>
          <a:ext cx="8229600" cy="5760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8392"/>
                <a:gridCol w="817528"/>
                <a:gridCol w="1097280"/>
                <a:gridCol w="548640"/>
                <a:gridCol w="243538"/>
                <a:gridCol w="1402382"/>
                <a:gridCol w="548640"/>
                <a:gridCol w="819339"/>
                <a:gridCol w="277941"/>
                <a:gridCol w="1645920"/>
              </a:tblGrid>
              <a:tr h="324000">
                <a:tc gridSpan="10">
                  <a:txBody>
                    <a:bodyPr/>
                    <a:lstStyle/>
                    <a:p>
                      <a:r>
                        <a:rPr lang="nl-BE" sz="1600" dirty="0" smtClean="0"/>
                        <a:t>Tabela A.3:</a:t>
                      </a:r>
                      <a:r>
                        <a:rPr lang="nl-BE" sz="1600" baseline="0" dirty="0" smtClean="0"/>
                        <a:t> </a:t>
                      </a:r>
                      <a:r>
                        <a:rPr lang="pt-BR" sz="1600" baseline="0" dirty="0" smtClean="0"/>
                        <a:t>Tipos em cada Classe de Resistência à Corrosão CRC</a:t>
                      </a:r>
                      <a:endParaRPr lang="nl-BE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</a:tr>
              <a:tr h="324000">
                <a:tc gridSpan="2">
                  <a:txBody>
                    <a:bodyPr/>
                    <a:lstStyle/>
                    <a:p>
                      <a:endParaRPr lang="nl-BE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Classe de resistência à corrosão </a:t>
                      </a:r>
                      <a:r>
                        <a:rPr lang="nl-BE" sz="1600" dirty="0" smtClean="0"/>
                        <a:t>CRC</a:t>
                      </a:r>
                      <a:endParaRPr lang="nl-BE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</a:tr>
              <a:tr h="324000">
                <a:tc gridSpan="2">
                  <a:txBody>
                    <a:bodyPr/>
                    <a:lstStyle/>
                    <a:p>
                      <a:pPr algn="ctr"/>
                      <a:r>
                        <a:rPr lang="nl-BE" sz="1600" dirty="0" smtClean="0"/>
                        <a:t>I</a:t>
                      </a:r>
                      <a:endParaRPr lang="nl-BE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BE" sz="1600" dirty="0" smtClean="0"/>
                        <a:t>II</a:t>
                      </a:r>
                      <a:endParaRPr lang="nl-BE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BE" sz="1600" dirty="0" smtClean="0"/>
                        <a:t>III</a:t>
                      </a:r>
                      <a:endParaRPr lang="nl-BE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nl-BE" sz="1600" dirty="0" smtClean="0"/>
                        <a:t>IV</a:t>
                      </a:r>
                      <a:endParaRPr lang="nl-BE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600" dirty="0" smtClean="0"/>
                        <a:t>V</a:t>
                      </a:r>
                      <a:endParaRPr lang="nl-BE" sz="1600" dirty="0"/>
                    </a:p>
                  </a:txBody>
                  <a:tcPr/>
                </a:tc>
              </a:tr>
              <a:tr h="324000">
                <a:tc gridSpan="2">
                  <a:txBody>
                    <a:bodyPr/>
                    <a:lstStyle/>
                    <a:p>
                      <a:pPr algn="ctr"/>
                      <a:r>
                        <a:rPr lang="nl-BE" sz="1600" dirty="0" smtClean="0"/>
                        <a:t>1.4003</a:t>
                      </a:r>
                      <a:endParaRPr lang="nl-BE" sz="160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BE" sz="1600" dirty="0" smtClean="0"/>
                        <a:t>1.4301</a:t>
                      </a:r>
                      <a:endParaRPr lang="nl-BE" sz="1600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BE" sz="1600" dirty="0" smtClean="0"/>
                        <a:t>1.4401</a:t>
                      </a:r>
                      <a:endParaRPr lang="nl-BE" sz="16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nl-BE" sz="1600" dirty="0" smtClean="0"/>
                        <a:t>1.4439</a:t>
                      </a:r>
                      <a:endParaRPr lang="nl-BE" sz="1600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600" dirty="0" smtClean="0"/>
                        <a:t>1.4565</a:t>
                      </a:r>
                      <a:endParaRPr lang="nl-BE" sz="1600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</a:tr>
              <a:tr h="324000">
                <a:tc gridSpan="2">
                  <a:txBody>
                    <a:bodyPr/>
                    <a:lstStyle/>
                    <a:p>
                      <a:pPr algn="ctr"/>
                      <a:r>
                        <a:rPr lang="nl-BE" sz="1600" dirty="0" smtClean="0"/>
                        <a:t>1.4016</a:t>
                      </a:r>
                      <a:endParaRPr lang="nl-BE" sz="160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BE" sz="1600" dirty="0" smtClean="0"/>
                        <a:t>1.4307</a:t>
                      </a:r>
                      <a:endParaRPr lang="nl-BE" sz="1600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BE" sz="1600" dirty="0" smtClean="0"/>
                        <a:t>1.4404</a:t>
                      </a:r>
                      <a:endParaRPr lang="nl-BE" sz="16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nl-BE" sz="1600" dirty="0" smtClean="0"/>
                        <a:t>1.4539</a:t>
                      </a:r>
                      <a:endParaRPr lang="nl-BE" sz="1600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600" dirty="0" smtClean="0"/>
                        <a:t>1.4529</a:t>
                      </a:r>
                      <a:endParaRPr lang="nl-BE" sz="1600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</a:tr>
              <a:tr h="324000">
                <a:tc gridSpan="2">
                  <a:txBody>
                    <a:bodyPr/>
                    <a:lstStyle/>
                    <a:p>
                      <a:pPr algn="ctr"/>
                      <a:r>
                        <a:rPr lang="nl-BE" sz="1600" dirty="0" smtClean="0"/>
                        <a:t>1.4512</a:t>
                      </a:r>
                      <a:endParaRPr lang="nl-BE" sz="1600" dirty="0"/>
                    </a:p>
                  </a:txBody>
                  <a:tcPr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BE" sz="1600" dirty="0" smtClean="0"/>
                        <a:t>1.4311</a:t>
                      </a:r>
                      <a:endParaRPr lang="nl-BE" sz="1600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BE" sz="1600" dirty="0" smtClean="0"/>
                        <a:t>1.4435</a:t>
                      </a:r>
                      <a:endParaRPr lang="nl-BE" sz="16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nl-BE" sz="1600" dirty="0" smtClean="0"/>
                        <a:t>1.4462</a:t>
                      </a:r>
                      <a:endParaRPr lang="nl-BE" sz="16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600" dirty="0" smtClean="0"/>
                        <a:t>1.4547</a:t>
                      </a:r>
                      <a:endParaRPr lang="nl-BE" sz="1600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</a:tr>
              <a:tr h="324000">
                <a:tc gridSpan="2">
                  <a:txBody>
                    <a:bodyPr/>
                    <a:lstStyle/>
                    <a:p>
                      <a:pPr algn="ctr"/>
                      <a:endParaRPr lang="nl-BE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BE" sz="1600" dirty="0" smtClean="0"/>
                        <a:t>1.4541</a:t>
                      </a:r>
                      <a:endParaRPr lang="nl-BE" sz="1600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BE" sz="1600" dirty="0" smtClean="0"/>
                        <a:t>1.4571</a:t>
                      </a:r>
                      <a:endParaRPr lang="nl-BE" sz="16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endParaRPr lang="nl-BE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600" dirty="0" smtClean="0"/>
                        <a:t>1.4410</a:t>
                      </a:r>
                      <a:endParaRPr lang="nl-BE" sz="16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324000">
                <a:tc gridSpan="2">
                  <a:txBody>
                    <a:bodyPr/>
                    <a:lstStyle/>
                    <a:p>
                      <a:pPr algn="ctr"/>
                      <a:endParaRPr lang="nl-BE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BE" sz="1600" dirty="0" smtClean="0"/>
                        <a:t>1.4318</a:t>
                      </a:r>
                      <a:endParaRPr lang="nl-BE" sz="1600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BE" sz="1600" dirty="0" smtClean="0"/>
                        <a:t>1.4429</a:t>
                      </a:r>
                      <a:endParaRPr lang="nl-BE" sz="16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endParaRPr lang="nl-BE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600" dirty="0" smtClean="0"/>
                        <a:t>1.4501</a:t>
                      </a:r>
                      <a:endParaRPr lang="nl-BE" sz="16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324000">
                <a:tc gridSpan="2">
                  <a:txBody>
                    <a:bodyPr/>
                    <a:lstStyle/>
                    <a:p>
                      <a:pPr algn="ctr"/>
                      <a:endParaRPr lang="nl-BE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BE" sz="1600" dirty="0" smtClean="0"/>
                        <a:t>1.4306</a:t>
                      </a:r>
                      <a:endParaRPr lang="nl-BE" sz="1600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BE" sz="1600" dirty="0" smtClean="0"/>
                        <a:t>1.4432</a:t>
                      </a:r>
                      <a:endParaRPr lang="nl-BE" sz="16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endParaRPr lang="nl-BE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1600" dirty="0" smtClean="0"/>
                        <a:t>1.4507</a:t>
                      </a:r>
                      <a:endParaRPr lang="nl-BE" sz="1600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</a:tr>
              <a:tr h="324000">
                <a:tc gridSpan="2">
                  <a:txBody>
                    <a:bodyPr/>
                    <a:lstStyle/>
                    <a:p>
                      <a:pPr algn="ctr"/>
                      <a:endParaRPr lang="nl-BE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BE" sz="1600" dirty="0" smtClean="0"/>
                        <a:t>1.4567</a:t>
                      </a:r>
                      <a:endParaRPr lang="nl-BE" sz="1600" dirty="0"/>
                    </a:p>
                  </a:txBody>
                  <a:tcP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BE" sz="1600" dirty="0" smtClean="0"/>
                        <a:t>1.4578</a:t>
                      </a:r>
                      <a:endParaRPr lang="nl-BE" sz="16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endParaRPr lang="nl-BE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BE" sz="1600" dirty="0"/>
                    </a:p>
                  </a:txBody>
                  <a:tcPr/>
                </a:tc>
              </a:tr>
              <a:tr h="324000">
                <a:tc gridSpan="2">
                  <a:txBody>
                    <a:bodyPr/>
                    <a:lstStyle/>
                    <a:p>
                      <a:pPr algn="ctr"/>
                      <a:endParaRPr lang="nl-BE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BE" sz="1600" dirty="0" smtClean="0"/>
                        <a:t>1.4482</a:t>
                      </a:r>
                      <a:endParaRPr lang="nl-BE" sz="16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BE" sz="1600" dirty="0" smtClean="0"/>
                        <a:t>1.4662</a:t>
                      </a:r>
                      <a:endParaRPr lang="nl-BE" sz="16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endParaRPr lang="nl-BE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BE" sz="1600" dirty="0"/>
                    </a:p>
                  </a:txBody>
                  <a:tcPr/>
                </a:tc>
              </a:tr>
              <a:tr h="324000">
                <a:tc gridSpan="2">
                  <a:txBody>
                    <a:bodyPr/>
                    <a:lstStyle/>
                    <a:p>
                      <a:pPr algn="ctr"/>
                      <a:endParaRPr lang="nl-BE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nl-BE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BE" sz="1600" dirty="0" smtClean="0"/>
                        <a:t>1.4362</a:t>
                      </a:r>
                      <a:endParaRPr lang="nl-BE" sz="16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endParaRPr lang="nl-BE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BE" sz="1600" dirty="0"/>
                    </a:p>
                  </a:txBody>
                  <a:tcPr/>
                </a:tc>
              </a:tr>
              <a:tr h="324000">
                <a:tc gridSpan="2">
                  <a:txBody>
                    <a:bodyPr/>
                    <a:lstStyle/>
                    <a:p>
                      <a:pPr algn="ctr"/>
                      <a:endParaRPr lang="nl-BE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nl-BE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BE" sz="1600" dirty="0" smtClean="0"/>
                        <a:t>1.4062</a:t>
                      </a:r>
                      <a:endParaRPr lang="nl-BE" sz="16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endParaRPr lang="nl-BE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BE" sz="1600" dirty="0"/>
                    </a:p>
                  </a:txBody>
                  <a:tcPr/>
                </a:tc>
              </a:tr>
              <a:tr h="324000">
                <a:tc gridSpan="2">
                  <a:txBody>
                    <a:bodyPr/>
                    <a:lstStyle/>
                    <a:p>
                      <a:pPr algn="ctr"/>
                      <a:endParaRPr lang="nl-BE" sz="16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nl-BE" sz="16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nl-BE" sz="1600" dirty="0" smtClean="0"/>
                        <a:t>1.4162</a:t>
                      </a:r>
                      <a:endParaRPr lang="nl-BE" sz="16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endParaRPr lang="nl-BE" sz="16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BE" sz="16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algn="r"/>
                      <a:endParaRPr lang="nl-BE" sz="1400" dirty="0"/>
                    </a:p>
                  </a:txBody>
                  <a:tcPr marL="45720" marR="4572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nl-BE" sz="1200" dirty="0" smtClean="0"/>
                        <a:t>Ferríticos</a:t>
                      </a:r>
                      <a:endParaRPr lang="nl-BE" sz="1200" dirty="0"/>
                    </a:p>
                  </a:txBody>
                  <a:tcPr marL="45720" marR="4572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nl-BE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/>
                      <a:endParaRPr lang="nl-BE" sz="1200" dirty="0"/>
                    </a:p>
                  </a:txBody>
                  <a:tcPr marL="45720" marR="4572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nl-BE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nl-BE" sz="1200" dirty="0" smtClean="0"/>
                        <a:t>Austeníticos padrão</a:t>
                      </a:r>
                      <a:endParaRPr lang="nl-BE" sz="1200" dirty="0"/>
                    </a:p>
                  </a:txBody>
                  <a:tcPr marL="45720" marR="4572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nl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l-BE" sz="1200" dirty="0"/>
                    </a:p>
                  </a:txBody>
                  <a:tcPr marL="45720" marR="4572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nl-BE" sz="1200" dirty="0" smtClean="0"/>
                        <a:t>Mo Austenítcos</a:t>
                      </a:r>
                      <a:endParaRPr lang="nl-BE" sz="1200" dirty="0"/>
                    </a:p>
                  </a:txBody>
                  <a:tcPr marL="45720" marR="45720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nl-BE" dirty="0"/>
                    </a:p>
                  </a:txBody>
                  <a:tcPr/>
                </a:tc>
              </a:tr>
              <a:tr h="288000">
                <a:tc>
                  <a:txBody>
                    <a:bodyPr/>
                    <a:lstStyle/>
                    <a:p>
                      <a:pPr algn="r"/>
                      <a:endParaRPr lang="nl-BE" sz="1400" dirty="0"/>
                    </a:p>
                  </a:txBody>
                  <a:tcPr marL="45720" marR="4572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200" dirty="0" smtClean="0"/>
                        <a:t>Lean Duplex</a:t>
                      </a:r>
                      <a:endParaRPr lang="nl-BE" sz="1200" dirty="0"/>
                    </a:p>
                  </a:txBody>
                  <a:tcPr marL="45720" marR="4572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/>
                      <a:endParaRPr lang="nl-BE" sz="1200" dirty="0"/>
                    </a:p>
                  </a:txBody>
                  <a:tcPr marL="45720" marR="4572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nl-BE" sz="1200" dirty="0" smtClean="0"/>
                        <a:t>Super Austeníticos</a:t>
                      </a:r>
                      <a:endParaRPr lang="nl-BE" sz="1200" dirty="0"/>
                    </a:p>
                  </a:txBody>
                  <a:tcPr marL="45720" marR="4572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nl-BE" sz="1200" dirty="0"/>
                    </a:p>
                  </a:txBody>
                  <a:tcPr marL="45720" marR="4572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nl-BE" sz="1200" dirty="0" smtClean="0"/>
                        <a:t>Duplex/super</a:t>
                      </a:r>
                      <a:r>
                        <a:rPr lang="nl-BE" sz="1200" baseline="0" dirty="0" smtClean="0"/>
                        <a:t> duplex</a:t>
                      </a:r>
                      <a:endParaRPr lang="nl-BE" sz="1200" dirty="0"/>
                    </a:p>
                  </a:txBody>
                  <a:tcPr marL="45720" marR="4572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  <a:tr h="288000">
                <a:tc>
                  <a:txBody>
                    <a:bodyPr/>
                    <a:lstStyle/>
                    <a:p>
                      <a:pPr algn="just"/>
                      <a:r>
                        <a:rPr lang="nl-BE" sz="1400" dirty="0" smtClean="0"/>
                        <a:t>Notas:</a:t>
                      </a:r>
                      <a:endParaRPr lang="nl-BE" sz="1400" dirty="0"/>
                    </a:p>
                  </a:txBody>
                  <a:tcPr marL="45720" marR="4572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9">
                  <a:txBody>
                    <a:bodyPr/>
                    <a:lstStyle/>
                    <a:p>
                      <a:pPr algn="just"/>
                      <a:r>
                        <a:rPr lang="pt-BR" sz="1200" dirty="0" smtClean="0"/>
                        <a:t>Por favor, consulte o apêndice para designações das </a:t>
                      </a:r>
                      <a:r>
                        <a:rPr lang="pt-BR" sz="1200" dirty="0" err="1" smtClean="0"/>
                        <a:t>euronormas</a:t>
                      </a:r>
                      <a:r>
                        <a:rPr lang="pt-BR" sz="1200" dirty="0" smtClean="0"/>
                        <a:t> EN</a:t>
                      </a:r>
                    </a:p>
                    <a:p>
                      <a:pPr algn="just"/>
                      <a:r>
                        <a:rPr lang="pt-BR" sz="1200" dirty="0" smtClean="0"/>
                        <a:t>Este método não se aplica a piscinas</a:t>
                      </a:r>
                      <a:endParaRPr lang="nl-BE" sz="1200" dirty="0" smtClean="0"/>
                    </a:p>
                  </a:txBody>
                  <a:tcPr marL="45720" marR="4572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nl-BE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just"/>
                      <a:endParaRPr lang="nl-BE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/>
                      <a:endParaRPr lang="nl-BE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just"/>
                      <a:endParaRPr lang="nl-BE" sz="1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45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33667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 4 -2 </a:t>
            </a:r>
            <a:r>
              <a:rPr lang="fr-FR" dirty="0"/>
              <a:t>Outras </a:t>
            </a:r>
            <a:r>
              <a:rPr lang="fr-FR" dirty="0" smtClean="0"/>
              <a:t>aplicações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Não há </a:t>
            </a:r>
            <a:r>
              <a:rPr lang="pt-BR" dirty="0" smtClean="0"/>
              <a:t>regulações específicas aplicáveis</a:t>
            </a:r>
            <a:endParaRPr lang="fr-FR" dirty="0" smtClean="0"/>
          </a:p>
          <a:p>
            <a:r>
              <a:rPr lang="pt-BR" dirty="0"/>
              <a:t>A seleção </a:t>
            </a:r>
            <a:r>
              <a:rPr lang="pt-BR" dirty="0" smtClean="0"/>
              <a:t>do tipo deve </a:t>
            </a:r>
            <a:r>
              <a:rPr lang="pt-BR" dirty="0"/>
              <a:t>ser adequada para o desempenho </a:t>
            </a:r>
            <a:r>
              <a:rPr lang="pt-BR" dirty="0" smtClean="0"/>
              <a:t>esperado</a:t>
            </a:r>
            <a:endParaRPr lang="fr-FR" dirty="0" smtClean="0"/>
          </a:p>
          <a:p>
            <a:r>
              <a:rPr lang="pt-BR" dirty="0"/>
              <a:t>Três maneiras de fazer isso </a:t>
            </a:r>
            <a:r>
              <a:rPr lang="fr-FR" dirty="0" smtClean="0"/>
              <a:t>:</a:t>
            </a:r>
          </a:p>
          <a:p>
            <a:pPr lvl="1"/>
            <a:r>
              <a:rPr lang="fr-FR" dirty="0"/>
              <a:t>Pergunte a um </a:t>
            </a:r>
            <a:r>
              <a:rPr lang="fr-FR" dirty="0" smtClean="0"/>
              <a:t>especialista</a:t>
            </a:r>
          </a:p>
          <a:p>
            <a:pPr lvl="1"/>
            <a:r>
              <a:rPr lang="pt-BR" dirty="0"/>
              <a:t>Obtenha ajuda de associações de desenvolvimento de aço </a:t>
            </a:r>
            <a:r>
              <a:rPr lang="pt-BR" dirty="0" smtClean="0"/>
              <a:t>inoxidável</a:t>
            </a:r>
            <a:endParaRPr lang="fr-FR" dirty="0" smtClean="0"/>
          </a:p>
          <a:p>
            <a:pPr lvl="1"/>
            <a:r>
              <a:rPr lang="pt-BR" dirty="0"/>
              <a:t>Descubra casos de sucesso </a:t>
            </a:r>
            <a:r>
              <a:rPr lang="pt-BR" dirty="0" smtClean="0"/>
              <a:t>em </a:t>
            </a:r>
            <a:r>
              <a:rPr lang="pt-BR" dirty="0"/>
              <a:t>ambientes semelhantes (geralmente disponíveis</a:t>
            </a:r>
            <a:r>
              <a:rPr lang="fr-FR" dirty="0" smtClean="0"/>
              <a:t>)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46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24421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274638"/>
            <a:ext cx="8846097" cy="1143000"/>
          </a:xfrm>
        </p:spPr>
        <p:txBody>
          <a:bodyPr>
            <a:normAutofit fontScale="90000"/>
          </a:bodyPr>
          <a:lstStyle/>
          <a:p>
            <a:r>
              <a:rPr lang="pt-BR" sz="3600" dirty="0"/>
              <a:t>Guia de Seleção de </a:t>
            </a:r>
            <a:r>
              <a:rPr lang="pt-BR" sz="3600" dirty="0" smtClean="0"/>
              <a:t>Tipos de Aço para a Arquitetura</a:t>
            </a:r>
            <a:r>
              <a:rPr lang="fr-FR" sz="3600" baseline="50000" dirty="0" smtClean="0"/>
              <a:t>10</a:t>
            </a:r>
            <a:endParaRPr lang="fr-FR" sz="3600" baseline="50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/>
              <a:t>Cuidado: NÃO aplicável </a:t>
            </a:r>
            <a:r>
              <a:rPr lang="fr-FR" dirty="0" smtClean="0"/>
              <a:t>quando</a:t>
            </a:r>
          </a:p>
          <a:p>
            <a:r>
              <a:rPr lang="fr-FR" dirty="0"/>
              <a:t>Aparência não </a:t>
            </a:r>
            <a:r>
              <a:rPr lang="fr-FR" dirty="0" smtClean="0"/>
              <a:t>importa</a:t>
            </a:r>
          </a:p>
          <a:p>
            <a:r>
              <a:rPr lang="pt-BR" dirty="0"/>
              <a:t>Integridade estrutural é a principal preocupação (Então vá para 4 - 1)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47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08635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Como funciona o procedimento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pt-BR" sz="2200" dirty="0"/>
              <a:t>Uma pontuação de avaliação deve ser </a:t>
            </a:r>
            <a:r>
              <a:rPr lang="pt-BR" sz="2200" dirty="0" smtClean="0"/>
              <a:t>calculada</a:t>
            </a:r>
            <a:endParaRPr lang="fr-FR" sz="2200" dirty="0" smtClean="0"/>
          </a:p>
          <a:p>
            <a:r>
              <a:rPr lang="pt-BR" sz="2200" dirty="0"/>
              <a:t>Para cada pontuação, é fornecida uma lista de </a:t>
            </a:r>
            <a:r>
              <a:rPr lang="pt-BR" sz="2200" dirty="0" smtClean="0"/>
              <a:t>tipos recomendados </a:t>
            </a:r>
            <a:r>
              <a:rPr lang="pt-BR" sz="2200" dirty="0"/>
              <a:t>de aço </a:t>
            </a:r>
            <a:r>
              <a:rPr lang="pt-BR" sz="2200" dirty="0" smtClean="0"/>
              <a:t>inoxidável</a:t>
            </a:r>
            <a:endParaRPr lang="fr-FR" sz="2200" dirty="0" smtClean="0"/>
          </a:p>
          <a:p>
            <a:endParaRPr lang="fr-FR" dirty="0" smtClean="0"/>
          </a:p>
          <a:p>
            <a:pPr marL="0" indent="0">
              <a:buNone/>
            </a:pPr>
            <a:r>
              <a:rPr lang="pt-BR" dirty="0"/>
              <a:t>Critérios utilizados na pontuação da avaliação (ver os próximos slides</a:t>
            </a:r>
            <a:r>
              <a:rPr lang="fr-FR" dirty="0" smtClean="0"/>
              <a:t>):</a:t>
            </a:r>
          </a:p>
          <a:p>
            <a:pPr marL="571500" indent="-571500">
              <a:buFont typeface="+mj-lt"/>
              <a:buAutoNum type="romanLcPeriod"/>
            </a:pPr>
            <a:r>
              <a:rPr lang="fr-FR" dirty="0"/>
              <a:t>Poluição </a:t>
            </a:r>
            <a:r>
              <a:rPr lang="fr-FR" dirty="0" smtClean="0"/>
              <a:t>ambiental</a:t>
            </a:r>
          </a:p>
          <a:p>
            <a:pPr marL="571500" indent="-571500">
              <a:buFont typeface="+mj-lt"/>
              <a:buAutoNum type="romanLcPeriod"/>
            </a:pPr>
            <a:r>
              <a:rPr lang="pt-BR" dirty="0"/>
              <a:t>Exposição costeira ou exposição a sais de </a:t>
            </a:r>
            <a:r>
              <a:rPr lang="pt-BR" dirty="0" smtClean="0"/>
              <a:t>degelo</a:t>
            </a:r>
          </a:p>
          <a:p>
            <a:pPr marL="571500" indent="-571500">
              <a:buFont typeface="+mj-lt"/>
              <a:buAutoNum type="romanLcPeriod"/>
            </a:pPr>
            <a:r>
              <a:rPr lang="fr-FR" dirty="0"/>
              <a:t>Padrão climático </a:t>
            </a:r>
            <a:r>
              <a:rPr lang="fr-FR" dirty="0" smtClean="0"/>
              <a:t>local</a:t>
            </a:r>
          </a:p>
          <a:p>
            <a:pPr marL="571500" indent="-571500">
              <a:buFont typeface="+mj-lt"/>
              <a:buAutoNum type="romanLcPeriod"/>
            </a:pPr>
            <a:r>
              <a:rPr lang="fr-FR" dirty="0"/>
              <a:t>Considerações de </a:t>
            </a:r>
            <a:r>
              <a:rPr lang="fr-FR" dirty="0" smtClean="0"/>
              <a:t>design</a:t>
            </a:r>
          </a:p>
          <a:p>
            <a:pPr marL="571500" indent="-571500">
              <a:buFont typeface="+mj-lt"/>
              <a:buAutoNum type="romanLcPeriod"/>
            </a:pPr>
            <a:r>
              <a:rPr lang="fr-FR" dirty="0"/>
              <a:t>Cronograma de manutenção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48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64612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857250" indent="-857250">
              <a:buFont typeface="+mj-lt"/>
              <a:buAutoNum type="romanLcPeriod"/>
            </a:pPr>
            <a:r>
              <a:rPr lang="nl-BE" dirty="0"/>
              <a:t>Poluição ambiental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3786366"/>
              </p:ext>
            </p:extLst>
          </p:nvPr>
        </p:nvGraphicFramePr>
        <p:xfrm>
          <a:off x="457200" y="1600200"/>
          <a:ext cx="8229600" cy="4617720"/>
        </p:xfrm>
        <a:graphic>
          <a:graphicData uri="http://schemas.openxmlformats.org/drawingml/2006/table">
            <a:tbl>
              <a:tblPr firstRow="1">
                <a:tableStyleId>{D113A9D2-9D6B-4929-AA2D-F23B5EE8CBE7}</a:tableStyleId>
              </a:tblPr>
              <a:tblGrid>
                <a:gridCol w="1048871"/>
                <a:gridCol w="718072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Points</a:t>
                      </a:r>
                      <a:endParaRPr lang="nl-BE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nl-BE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BE" b="1" dirty="0" smtClean="0"/>
                        <a:t>Rural</a:t>
                      </a:r>
                      <a:endParaRPr lang="nl-BE" b="1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0</a:t>
                      </a:r>
                      <a:endParaRPr lang="nl-BE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Muito baixa ou nenhuma poluição</a:t>
                      </a:r>
                      <a:endParaRPr lang="nl-BE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nl-BE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b="1" dirty="0" smtClean="0"/>
                        <a:t>Poluição urbana (indústria leve, exaustão automotiva</a:t>
                      </a:r>
                      <a:r>
                        <a:rPr lang="nl-BE" b="1" baseline="0" dirty="0" smtClean="0"/>
                        <a:t>)</a:t>
                      </a:r>
                      <a:endParaRPr lang="nl-BE" b="1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0</a:t>
                      </a:r>
                      <a:endParaRPr lang="nl-BE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BE" b="0" dirty="0" smtClean="0"/>
                        <a:t>Baixa</a:t>
                      </a:r>
                      <a:endParaRPr lang="nl-BE" b="0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2</a:t>
                      </a:r>
                      <a:endParaRPr lang="nl-BE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BE" dirty="0" smtClean="0"/>
                        <a:t>Moderada</a:t>
                      </a:r>
                      <a:endParaRPr lang="nl-BE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3</a:t>
                      </a:r>
                      <a:endParaRPr lang="nl-BE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BE" dirty="0" smtClean="0"/>
                        <a:t>Alta *</a:t>
                      </a:r>
                      <a:endParaRPr lang="nl-BE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nl-BE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b="1" dirty="0" smtClean="0"/>
                        <a:t>Poluição industrial (gases agressivos, óxidos de ferro, produtos químicos, etc.</a:t>
                      </a:r>
                      <a:r>
                        <a:rPr lang="nl-BE" b="1" baseline="0" dirty="0" smtClean="0"/>
                        <a:t>)</a:t>
                      </a:r>
                      <a:endParaRPr lang="nl-BE" b="1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3</a:t>
                      </a:r>
                      <a:endParaRPr lang="nl-BE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BE" dirty="0" smtClean="0"/>
                        <a:t>Baixa ou moderada</a:t>
                      </a:r>
                      <a:endParaRPr lang="nl-BE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4</a:t>
                      </a:r>
                      <a:endParaRPr lang="nl-BE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BE" dirty="0" smtClean="0"/>
                        <a:t>Alta *</a:t>
                      </a:r>
                      <a:endParaRPr lang="nl-BE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2">
                  <a:txBody>
                    <a:bodyPr/>
                    <a:lstStyle/>
                    <a:p>
                      <a:pPr algn="just"/>
                      <a:r>
                        <a:rPr lang="nl-BE" dirty="0" smtClean="0"/>
                        <a:t>* </a:t>
                      </a:r>
                      <a:r>
                        <a:rPr lang="pt-BR" dirty="0" smtClean="0"/>
                        <a:t>Potencialmente, um local altamente corrosivo. Peça a um especialista em aço inoxidável que avalie o local</a:t>
                      </a:r>
                      <a:r>
                        <a:rPr lang="nl-BE" baseline="0" dirty="0" smtClean="0"/>
                        <a:t>.</a:t>
                      </a:r>
                      <a:endParaRPr lang="nl-BE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49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46206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857250" indent="-857250">
              <a:buFont typeface="+mj-lt"/>
              <a:buAutoNum type="romanLcPeriod" startAt="2"/>
            </a:pPr>
            <a:r>
              <a:rPr lang="nl-BE" dirty="0" smtClean="0"/>
              <a:t>A) </a:t>
            </a:r>
            <a:r>
              <a:rPr lang="nl-BE" dirty="0"/>
              <a:t>Exposição costeira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1471009"/>
              </p:ext>
            </p:extLst>
          </p:nvPr>
        </p:nvGraphicFramePr>
        <p:xfrm>
          <a:off x="457200" y="1600200"/>
          <a:ext cx="8229600" cy="4429760"/>
        </p:xfrm>
        <a:graphic>
          <a:graphicData uri="http://schemas.openxmlformats.org/drawingml/2006/table">
            <a:tbl>
              <a:tblPr firstRow="1">
                <a:tableStyleId>{D113A9D2-9D6B-4929-AA2D-F23B5EE8CBE7}</a:tableStyleId>
              </a:tblPr>
              <a:tblGrid>
                <a:gridCol w="1048871"/>
                <a:gridCol w="718072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Pontos</a:t>
                      </a:r>
                      <a:endParaRPr lang="nl-BE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nl-BE" b="1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b="1" dirty="0" smtClean="0"/>
                        <a:t>Exposição Costeira ou ao Sal Marinho</a:t>
                      </a:r>
                      <a:endParaRPr lang="nl-BE" b="1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1</a:t>
                      </a:r>
                      <a:endParaRPr lang="nl-BE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BE" smtClean="0"/>
                        <a:t>Baixo </a:t>
                      </a:r>
                      <a:r>
                        <a:rPr lang="nl-BE" smtClean="0"/>
                        <a:t>[&gt;</a:t>
                      </a:r>
                      <a:r>
                        <a:rPr lang="nl-BE" dirty="0" smtClean="0"/>
                        <a:t>1.6</a:t>
                      </a:r>
                      <a:r>
                        <a:rPr lang="nl-BE" baseline="0" dirty="0" smtClean="0"/>
                        <a:t> a 16 km (1 a 10 milhas) da água </a:t>
                      </a:r>
                      <a:r>
                        <a:rPr lang="nl-BE" baseline="0" smtClean="0"/>
                        <a:t>do </a:t>
                      </a:r>
                      <a:r>
                        <a:rPr lang="nl-BE" baseline="0" smtClean="0"/>
                        <a:t>mar] </a:t>
                      </a:r>
                      <a:r>
                        <a:rPr lang="nl-BE" baseline="0" dirty="0" smtClean="0"/>
                        <a:t>**</a:t>
                      </a:r>
                      <a:endParaRPr lang="nl-BE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3</a:t>
                      </a:r>
                      <a:endParaRPr lang="nl-BE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BE" smtClean="0"/>
                        <a:t>Moderato </a:t>
                      </a:r>
                      <a:r>
                        <a:rPr lang="nl-BE" smtClean="0"/>
                        <a:t>[30m </a:t>
                      </a:r>
                      <a:r>
                        <a:rPr lang="nl-BE" dirty="0" smtClean="0"/>
                        <a:t>a 1.6 km (100</a:t>
                      </a:r>
                      <a:r>
                        <a:rPr lang="nl-BE" baseline="0" dirty="0" smtClean="0"/>
                        <a:t> pés a 1 milha) da água </a:t>
                      </a:r>
                      <a:r>
                        <a:rPr lang="nl-BE" baseline="0" smtClean="0"/>
                        <a:t>do </a:t>
                      </a:r>
                      <a:r>
                        <a:rPr lang="nl-BE" baseline="0" smtClean="0"/>
                        <a:t>mar]</a:t>
                      </a:r>
                      <a:endParaRPr lang="nl-BE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4</a:t>
                      </a:r>
                      <a:endParaRPr lang="nl-BE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BE" smtClean="0"/>
                        <a:t>Alta </a:t>
                      </a:r>
                      <a:r>
                        <a:rPr lang="nl-BE" smtClean="0"/>
                        <a:t>[&lt;</a:t>
                      </a:r>
                      <a:r>
                        <a:rPr lang="nl-BE" dirty="0" smtClean="0"/>
                        <a:t>30m (100 pés) da água </a:t>
                      </a:r>
                      <a:r>
                        <a:rPr lang="nl-BE" smtClean="0"/>
                        <a:t>do </a:t>
                      </a:r>
                      <a:r>
                        <a:rPr lang="nl-BE" smtClean="0"/>
                        <a:t>mar]</a:t>
                      </a:r>
                      <a:endParaRPr lang="nl-BE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5</a:t>
                      </a:r>
                      <a:endParaRPr lang="nl-BE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BE" dirty="0" smtClean="0"/>
                        <a:t>Marinha (névoa marinha ou borrifadas ocasionais</a:t>
                      </a:r>
                      <a:r>
                        <a:rPr lang="nl-BE" baseline="0" dirty="0" smtClean="0"/>
                        <a:t>) *</a:t>
                      </a:r>
                      <a:endParaRPr lang="nl-BE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8</a:t>
                      </a:r>
                      <a:endParaRPr lang="nl-BE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BE" dirty="0" smtClean="0"/>
                        <a:t>Marinha Severa</a:t>
                      </a:r>
                      <a:r>
                        <a:rPr lang="nl-BE" baseline="0" dirty="0" smtClean="0"/>
                        <a:t> (borrifadas contínuas) *</a:t>
                      </a:r>
                      <a:endParaRPr lang="nl-BE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10</a:t>
                      </a:r>
                      <a:endParaRPr lang="nl-BE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BE" dirty="0" smtClean="0"/>
                        <a:t>Marinha Severa</a:t>
                      </a:r>
                      <a:r>
                        <a:rPr lang="nl-BE" baseline="0" dirty="0" smtClean="0"/>
                        <a:t> </a:t>
                      </a:r>
                      <a:r>
                        <a:rPr lang="nl-BE" dirty="0" smtClean="0"/>
                        <a:t>(Imersão contínua)</a:t>
                      </a:r>
                      <a:r>
                        <a:rPr lang="nl-BE" baseline="0" dirty="0" smtClean="0"/>
                        <a:t> *</a:t>
                      </a:r>
                      <a:endParaRPr lang="nl-BE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2">
                  <a:txBody>
                    <a:bodyPr/>
                    <a:lstStyle/>
                    <a:p>
                      <a:pPr marL="0" indent="0" algn="just">
                        <a:buFont typeface="Arial" charset="0"/>
                        <a:buNone/>
                      </a:pPr>
                      <a:r>
                        <a:rPr lang="nl-BE" dirty="0" smtClean="0"/>
                        <a:t>* </a:t>
                      </a:r>
                      <a:r>
                        <a:rPr lang="pt-BR" dirty="0" smtClean="0"/>
                        <a:t>Potencialmente, um local altamente corrosivo. Peça a um especialista em corrosão em aço inoxidável que avalie o local</a:t>
                      </a:r>
                      <a:r>
                        <a:rPr lang="nl-BE" baseline="0" dirty="0" smtClean="0"/>
                        <a:t>.</a:t>
                      </a:r>
                    </a:p>
                    <a:p>
                      <a:pPr marL="0" indent="0" algn="just">
                        <a:buFont typeface="Arial" charset="0"/>
                        <a:buNone/>
                      </a:pPr>
                      <a:r>
                        <a:rPr lang="nl-BE" baseline="0" dirty="0" smtClean="0"/>
                        <a:t>** </a:t>
                      </a:r>
                      <a:r>
                        <a:rPr lang="pt-BR" baseline="0" dirty="0" smtClean="0"/>
                        <a:t>Este intervalo mostra até que ponto os cloretos são normalmente encontrados de grandes massas de água salgada. Alguns locais desse tipo são expostos a cloretos, mas outros não são</a:t>
                      </a:r>
                      <a:r>
                        <a:rPr lang="nl-BE" baseline="0" dirty="0" smtClean="0"/>
                        <a:t>.</a:t>
                      </a:r>
                      <a:endParaRPr lang="nl-BE" dirty="0"/>
                    </a:p>
                  </a:txBody>
                  <a:tcPr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50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37162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7551" y="0"/>
            <a:ext cx="8229600" cy="1143000"/>
          </a:xfrm>
        </p:spPr>
        <p:txBody>
          <a:bodyPr>
            <a:normAutofit/>
          </a:bodyPr>
          <a:lstStyle/>
          <a:p>
            <a:pPr marL="857250" indent="-857250">
              <a:buFont typeface="+mj-lt"/>
              <a:buAutoNum type="romanLcPeriod" startAt="2"/>
            </a:pPr>
            <a:r>
              <a:rPr lang="nl-BE" dirty="0" smtClean="0"/>
              <a:t>B) </a:t>
            </a:r>
            <a:r>
              <a:rPr lang="pt-BR" dirty="0"/>
              <a:t>Exposição a</a:t>
            </a:r>
            <a:r>
              <a:rPr lang="pt-BR" dirty="0" smtClean="0"/>
              <a:t> </a:t>
            </a:r>
            <a:r>
              <a:rPr lang="pt-BR" dirty="0"/>
              <a:t>sais de degelo</a:t>
            </a:r>
            <a:endParaRPr lang="nl-BE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7704146"/>
              </p:ext>
            </p:extLst>
          </p:nvPr>
        </p:nvGraphicFramePr>
        <p:xfrm>
          <a:off x="297902" y="928559"/>
          <a:ext cx="8388898" cy="5877560"/>
        </p:xfrm>
        <a:graphic>
          <a:graphicData uri="http://schemas.openxmlformats.org/drawingml/2006/table">
            <a:tbl>
              <a:tblPr firstRow="1">
                <a:tableStyleId>{D113A9D2-9D6B-4929-AA2D-F23B5EE8CBE7}</a:tableStyleId>
              </a:tblPr>
              <a:tblGrid>
                <a:gridCol w="939498"/>
                <a:gridCol w="7449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Pontos</a:t>
                      </a:r>
                      <a:endParaRPr lang="nl-BE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nl-BE" b="1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b="1" dirty="0" smtClean="0"/>
                        <a:t>Exposição a sais de degelo </a:t>
                      </a:r>
                      <a:r>
                        <a:rPr lang="nl-BE" b="1" dirty="0" smtClean="0"/>
                        <a:t>(</a:t>
                      </a:r>
                      <a:r>
                        <a:rPr lang="pt-BR" b="1" dirty="0" smtClean="0"/>
                        <a:t>Distância da estrada ou solo</a:t>
                      </a:r>
                      <a:r>
                        <a:rPr lang="nl-BE" b="1" dirty="0" smtClean="0"/>
                        <a:t>)</a:t>
                      </a:r>
                      <a:endParaRPr lang="nl-BE" b="1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0</a:t>
                      </a:r>
                      <a:endParaRPr lang="nl-BE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Nenhum sal foi detectado em uma amostra do local e nenhuma alteração nas condições de exposição é esperada</a:t>
                      </a:r>
                      <a:r>
                        <a:rPr lang="nl-BE" baseline="0" dirty="0" smtClean="0"/>
                        <a:t>.</a:t>
                      </a:r>
                      <a:endParaRPr lang="nl-BE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0</a:t>
                      </a:r>
                      <a:endParaRPr lang="nl-BE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Os níveis de tráfego e de vento nas estradas próximas são baixos para transportar cloretos para o local e nenhum sal de degelo é usado nas calçadas</a:t>
                      </a:r>
                      <a:endParaRPr lang="nl-BE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1</a:t>
                      </a:r>
                      <a:endParaRPr lang="nl-BE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Muito baixa exposição ao </a:t>
                      </a:r>
                      <a:r>
                        <a:rPr lang="pt-BR" smtClean="0"/>
                        <a:t>sal </a:t>
                      </a:r>
                      <a:r>
                        <a:rPr lang="nl-BE" smtClean="0"/>
                        <a:t>[≥</a:t>
                      </a:r>
                      <a:r>
                        <a:rPr lang="nl-BE" dirty="0" smtClean="0"/>
                        <a:t>10 m a 1 km (33 a 3,280 pés) ou 3 a 60 andares </a:t>
                      </a:r>
                      <a:r>
                        <a:rPr lang="nl-BE" smtClean="0"/>
                        <a:t>de </a:t>
                      </a:r>
                      <a:r>
                        <a:rPr lang="nl-BE" smtClean="0"/>
                        <a:t>altura] </a:t>
                      </a:r>
                      <a:r>
                        <a:rPr lang="nl-BE" dirty="0" smtClean="0"/>
                        <a:t>**</a:t>
                      </a:r>
                      <a:endParaRPr lang="nl-BE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2</a:t>
                      </a:r>
                      <a:endParaRPr lang="nl-BE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BE" dirty="0" smtClean="0"/>
                        <a:t>Baixa exposição ao </a:t>
                      </a:r>
                      <a:r>
                        <a:rPr lang="nl-BE" smtClean="0"/>
                        <a:t>sal </a:t>
                      </a:r>
                      <a:r>
                        <a:rPr lang="nl-BE" baseline="0" dirty="0" smtClean="0"/>
                        <a:t>[</a:t>
                      </a:r>
                      <a:r>
                        <a:rPr lang="nl-BE" baseline="0" smtClean="0"/>
                        <a:t>&lt; </a:t>
                      </a:r>
                      <a:r>
                        <a:rPr lang="nl-BE" baseline="0" dirty="0" smtClean="0"/>
                        <a:t>10 a 500 m (33 a 1600 pés) ou 2 a </a:t>
                      </a:r>
                      <a:r>
                        <a:rPr lang="nl-BE" baseline="0" smtClean="0"/>
                        <a:t>34 </a:t>
                      </a:r>
                      <a:r>
                        <a:rPr lang="nl-BE" baseline="0" smtClean="0"/>
                        <a:t>andares]**</a:t>
                      </a:r>
                      <a:endParaRPr lang="nl-BE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3</a:t>
                      </a:r>
                      <a:endParaRPr lang="nl-BE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BE" dirty="0" smtClean="0"/>
                        <a:t>Moderada Eexposição ao </a:t>
                      </a:r>
                      <a:r>
                        <a:rPr lang="nl-BE" smtClean="0"/>
                        <a:t>sal </a:t>
                      </a:r>
                      <a:r>
                        <a:rPr lang="nl-BE" smtClean="0"/>
                        <a:t>[&lt; </a:t>
                      </a:r>
                      <a:r>
                        <a:rPr lang="nl-BE" dirty="0" smtClean="0"/>
                        <a:t>3 a 100 m (10 a 328 pés) ou 1 a </a:t>
                      </a:r>
                      <a:r>
                        <a:rPr lang="nl-BE" smtClean="0"/>
                        <a:t>22 </a:t>
                      </a:r>
                      <a:r>
                        <a:rPr lang="nl-BE" smtClean="0"/>
                        <a:t>andares] </a:t>
                      </a:r>
                      <a:r>
                        <a:rPr lang="nl-BE" dirty="0" smtClean="0"/>
                        <a:t>**</a:t>
                      </a:r>
                      <a:endParaRPr lang="nl-BE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4</a:t>
                      </a:r>
                      <a:endParaRPr lang="nl-BE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BE" dirty="0" smtClean="0"/>
                        <a:t>Alta exposição ao </a:t>
                      </a:r>
                      <a:r>
                        <a:rPr lang="nl-BE" smtClean="0"/>
                        <a:t>sal </a:t>
                      </a:r>
                      <a:r>
                        <a:rPr lang="nl-BE" baseline="0" dirty="0" smtClean="0"/>
                        <a:t>[</a:t>
                      </a:r>
                      <a:r>
                        <a:rPr lang="nl-BE" baseline="0" smtClean="0"/>
                        <a:t>&lt;</a:t>
                      </a:r>
                      <a:r>
                        <a:rPr lang="nl-BE" baseline="0" dirty="0" smtClean="0"/>
                        <a:t>2 a 50 m (6.5 a 164 pés) ou 1 a </a:t>
                      </a:r>
                      <a:r>
                        <a:rPr lang="nl-BE" baseline="0" smtClean="0"/>
                        <a:t>3 </a:t>
                      </a:r>
                      <a:r>
                        <a:rPr lang="nl-BE" baseline="0" smtClean="0"/>
                        <a:t>andares] </a:t>
                      </a:r>
                      <a:r>
                        <a:rPr lang="nl-BE" baseline="0" dirty="0" smtClean="0"/>
                        <a:t>* **</a:t>
                      </a:r>
                      <a:endParaRPr lang="nl-BE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2">
                  <a:txBody>
                    <a:bodyPr/>
                    <a:lstStyle/>
                    <a:p>
                      <a:pPr marL="0" indent="0" algn="just">
                        <a:buFont typeface="Arial" charset="0"/>
                        <a:buNone/>
                      </a:pPr>
                      <a:r>
                        <a:rPr lang="nl-BE" dirty="0" smtClean="0"/>
                        <a:t>* </a:t>
                      </a:r>
                      <a:r>
                        <a:rPr lang="pt-BR" dirty="0" smtClean="0"/>
                        <a:t>Potencialmente, um local altamente corrosivo. Peça a um especialista em corrosão em aço inoxidável que avalie o local</a:t>
                      </a:r>
                      <a:r>
                        <a:rPr lang="nl-BE" baseline="0" dirty="0" smtClean="0"/>
                        <a:t>.</a:t>
                      </a:r>
                    </a:p>
                    <a:p>
                      <a:pPr marL="0" indent="0" algn="just">
                        <a:buFont typeface="Arial" charset="0"/>
                        <a:buNone/>
                      </a:pPr>
                      <a:r>
                        <a:rPr lang="nl-BE" baseline="0" dirty="0" smtClean="0"/>
                        <a:t>** </a:t>
                      </a:r>
                      <a:r>
                        <a:rPr lang="pt-BR" baseline="0" dirty="0" smtClean="0"/>
                        <a:t>Este intervalo mostra até que ponto esta concentração de cloreto foi encontrada em pequenas estradas rurais e de tráfego intenso. Comprove as concentrações de cloreto na superfície</a:t>
                      </a:r>
                      <a:r>
                        <a:rPr lang="nl-BE" baseline="0" dirty="0" smtClean="0"/>
                        <a:t>.</a:t>
                      </a:r>
                      <a:endParaRPr lang="nl-BE" dirty="0"/>
                    </a:p>
                  </a:txBody>
                  <a:tcPr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marL="0" indent="0" algn="just">
                        <a:buFont typeface="Arial" charset="0"/>
                        <a:buNone/>
                      </a:pPr>
                      <a:r>
                        <a:rPr lang="pt-BR" dirty="0" smtClean="0">
                          <a:solidFill>
                            <a:sysClr val="windowText" lastClr="000000"/>
                          </a:solidFill>
                        </a:rPr>
                        <a:t>Nota: se tanto a exposição costeira quanto os sais de degelo estiverem presentes, por favor consulte um especialista</a:t>
                      </a:r>
                      <a:endParaRPr lang="nl-B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51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81334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857250" indent="-857250">
              <a:buFont typeface="+mj-lt"/>
              <a:buAutoNum type="romanLcPeriod" startAt="3"/>
            </a:pPr>
            <a:r>
              <a:rPr lang="nl-BE" dirty="0"/>
              <a:t>Padrão climático local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2082225"/>
              </p:ext>
            </p:extLst>
          </p:nvPr>
        </p:nvGraphicFramePr>
        <p:xfrm>
          <a:off x="457200" y="1600200"/>
          <a:ext cx="8229600" cy="3606800"/>
        </p:xfrm>
        <a:graphic>
          <a:graphicData uri="http://schemas.openxmlformats.org/drawingml/2006/table">
            <a:tbl>
              <a:tblPr firstRow="1">
                <a:tableStyleId>{D113A9D2-9D6B-4929-AA2D-F23B5EE8CBE7}</a:tableStyleId>
              </a:tblPr>
              <a:tblGrid>
                <a:gridCol w="1048871"/>
                <a:gridCol w="718072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Pontos</a:t>
                      </a:r>
                      <a:endParaRPr lang="nl-BE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-1</a:t>
                      </a:r>
                      <a:endParaRPr lang="nl-BE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Temperatura ou climas frios, chuva forte regular</a:t>
                      </a:r>
                      <a:endParaRPr lang="nl-BE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-1</a:t>
                      </a:r>
                      <a:endParaRPr lang="nl-BE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Climas quente ou frio com umidade típica abaixo de 50%</a:t>
                      </a:r>
                      <a:endParaRPr lang="nl-BE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0</a:t>
                      </a:r>
                      <a:endParaRPr lang="nl-BE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Temperatura ou clima frio, chuva forte ocasional</a:t>
                      </a:r>
                      <a:endParaRPr lang="nl-BE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0</a:t>
                      </a:r>
                      <a:endParaRPr lang="nl-BE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BE" dirty="0" smtClean="0"/>
                        <a:t>Tropical ou subtropical, úmido, chuvas fortes regular ou</a:t>
                      </a:r>
                      <a:r>
                        <a:rPr lang="nl-BE" baseline="0" dirty="0" smtClean="0"/>
                        <a:t> sazonal</a:t>
                      </a:r>
                      <a:endParaRPr lang="nl-BE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1</a:t>
                      </a:r>
                      <a:endParaRPr lang="nl-BE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Alta temperatura, chuva pouco frequente, umidade acima de 50%</a:t>
                      </a:r>
                      <a:endParaRPr lang="nl-BE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1</a:t>
                      </a:r>
                      <a:endParaRPr lang="nl-BE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Chuva regular muito leve ou neblina frequente</a:t>
                      </a:r>
                      <a:endParaRPr lang="nl-BE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2</a:t>
                      </a:r>
                      <a:endParaRPr lang="nl-BE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Quente, umidade acima de 50%, muito pouca ou nenhuma chuva</a:t>
                      </a:r>
                      <a:r>
                        <a:rPr lang="nl-BE" baseline="0" dirty="0" smtClean="0"/>
                        <a:t>***</a:t>
                      </a:r>
                      <a:endParaRPr lang="nl-BE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2">
                  <a:txBody>
                    <a:bodyPr/>
                    <a:lstStyle/>
                    <a:p>
                      <a:pPr marL="0" indent="0" algn="just">
                        <a:buFont typeface="Arial" charset="0"/>
                        <a:buNone/>
                      </a:pPr>
                      <a:r>
                        <a:rPr lang="nl-BE" dirty="0" smtClean="0"/>
                        <a:t>*** </a:t>
                      </a:r>
                      <a:r>
                        <a:rPr lang="pt-BR" dirty="0" smtClean="0"/>
                        <a:t>Se também houver exposição ao sal ou poluição, peça a um especialista em corrosão em aço inoxidável que avalie o local</a:t>
                      </a:r>
                      <a:r>
                        <a:rPr lang="nl-BE" baseline="0" dirty="0" smtClean="0"/>
                        <a:t>.</a:t>
                      </a:r>
                      <a:endParaRPr lang="nl-BE" dirty="0"/>
                    </a:p>
                  </a:txBody>
                  <a:tcPr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52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86485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4321" y="41774"/>
            <a:ext cx="8229600" cy="1143000"/>
          </a:xfrm>
        </p:spPr>
        <p:txBody>
          <a:bodyPr>
            <a:normAutofit/>
          </a:bodyPr>
          <a:lstStyle/>
          <a:p>
            <a:pPr marL="857250" indent="-857250">
              <a:buFont typeface="+mj-lt"/>
              <a:buAutoNum type="romanLcPeriod" startAt="4"/>
            </a:pPr>
            <a:r>
              <a:rPr lang="nl-BE" dirty="0"/>
              <a:t>Considerações de </a:t>
            </a:r>
            <a:r>
              <a:rPr lang="nl-BE" dirty="0" smtClean="0"/>
              <a:t>projeto</a:t>
            </a:r>
            <a:endParaRPr lang="nl-BE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2848116"/>
              </p:ext>
            </p:extLst>
          </p:nvPr>
        </p:nvGraphicFramePr>
        <p:xfrm>
          <a:off x="0" y="1081742"/>
          <a:ext cx="8926285" cy="4716789"/>
        </p:xfrm>
        <a:graphic>
          <a:graphicData uri="http://schemas.openxmlformats.org/drawingml/2006/table">
            <a:tbl>
              <a:tblPr firstRow="1">
                <a:tableStyleId>{D113A9D2-9D6B-4929-AA2D-F23B5EE8CBE7}</a:tableStyleId>
              </a:tblPr>
              <a:tblGrid>
                <a:gridCol w="929861"/>
                <a:gridCol w="7996424"/>
              </a:tblGrid>
              <a:tr h="375211"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Pontos</a:t>
                      </a:r>
                      <a:endParaRPr lang="nl-BE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211"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0</a:t>
                      </a:r>
                      <a:endParaRPr lang="nl-BE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Bem exposto para facilitar a limpeza pela chuva</a:t>
                      </a:r>
                      <a:endParaRPr lang="nl-BE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211"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0</a:t>
                      </a:r>
                      <a:endParaRPr lang="nl-BE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Superfícies verticais com o acabamento lixado no sentido vertical ou sem acabamento</a:t>
                      </a:r>
                      <a:endParaRPr lang="nl-BE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396"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-2</a:t>
                      </a:r>
                      <a:endParaRPr lang="nl-BE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Acabamento superficial é decapado, </a:t>
                      </a:r>
                      <a:r>
                        <a:rPr lang="pt-BR" dirty="0" err="1" smtClean="0"/>
                        <a:t>eletropolido</a:t>
                      </a:r>
                      <a:r>
                        <a:rPr lang="pt-BR" dirty="0" smtClean="0"/>
                        <a:t> ou rugoso</a:t>
                      </a:r>
                      <a:r>
                        <a:rPr lang="pt-BR" baseline="0" dirty="0" smtClean="0"/>
                        <a:t> </a:t>
                      </a:r>
                      <a:r>
                        <a:rPr lang="nl-BE" baseline="0" dirty="0" smtClean="0"/>
                        <a:t>≤ R</a:t>
                      </a:r>
                      <a:r>
                        <a:rPr lang="nl-BE" baseline="-30000" dirty="0" smtClean="0"/>
                        <a:t>a</a:t>
                      </a:r>
                      <a:r>
                        <a:rPr lang="nl-BE" baseline="0" dirty="0" smtClean="0"/>
                        <a:t> 0.3 </a:t>
                      </a:r>
                      <a:r>
                        <a:rPr lang="nl-BE" i="1" baseline="0" dirty="0" smtClean="0"/>
                        <a:t>µ</a:t>
                      </a:r>
                      <a:r>
                        <a:rPr lang="nl-BE" baseline="0" dirty="0" smtClean="0"/>
                        <a:t>m (12</a:t>
                      </a:r>
                      <a:r>
                        <a:rPr lang="nl-BE" i="1" baseline="0" dirty="0" smtClean="0"/>
                        <a:t>µ</a:t>
                      </a:r>
                      <a:r>
                        <a:rPr lang="nl-BE" baseline="0" dirty="0" smtClean="0"/>
                        <a:t>in)</a:t>
                      </a:r>
                      <a:endParaRPr lang="nl-BE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211"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-1</a:t>
                      </a:r>
                      <a:endParaRPr lang="nl-BE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dirty="0" smtClean="0"/>
                        <a:t>Rugosidade superficial </a:t>
                      </a:r>
                      <a:r>
                        <a:rPr lang="nl-BE" baseline="0" dirty="0" smtClean="0"/>
                        <a:t>R</a:t>
                      </a:r>
                      <a:r>
                        <a:rPr lang="nl-BE" baseline="-30000" dirty="0" smtClean="0"/>
                        <a:t>a</a:t>
                      </a:r>
                      <a:r>
                        <a:rPr lang="nl-BE" baseline="0" dirty="0" smtClean="0"/>
                        <a:t> 0.3 </a:t>
                      </a:r>
                      <a:r>
                        <a:rPr lang="nl-BE" i="1" baseline="0" dirty="0" smtClean="0"/>
                        <a:t>µ</a:t>
                      </a:r>
                      <a:r>
                        <a:rPr lang="nl-BE" baseline="0" dirty="0" smtClean="0"/>
                        <a:t>m (12</a:t>
                      </a:r>
                      <a:r>
                        <a:rPr lang="nl-BE" i="1" baseline="0" dirty="0" smtClean="0"/>
                        <a:t>µ</a:t>
                      </a:r>
                      <a:r>
                        <a:rPr lang="nl-BE" baseline="0" dirty="0" smtClean="0"/>
                        <a:t>in)</a:t>
                      </a:r>
                      <a:r>
                        <a:rPr lang="nl-BE" baseline="0" dirty="0"/>
                        <a:t> </a:t>
                      </a:r>
                      <a:r>
                        <a:rPr lang="nl-BE" baseline="0" dirty="0" smtClean="0"/>
                        <a:t>&lt; X ≤ R</a:t>
                      </a:r>
                      <a:r>
                        <a:rPr lang="nl-BE" baseline="-30000" dirty="0" smtClean="0"/>
                        <a:t>a</a:t>
                      </a:r>
                      <a:r>
                        <a:rPr lang="nl-BE" baseline="0" dirty="0" smtClean="0"/>
                        <a:t> 0.5 </a:t>
                      </a:r>
                      <a:r>
                        <a:rPr lang="nl-BE" i="1" baseline="0" dirty="0" smtClean="0"/>
                        <a:t>µ</a:t>
                      </a:r>
                      <a:r>
                        <a:rPr lang="nl-BE" baseline="0" dirty="0" smtClean="0"/>
                        <a:t>m (20</a:t>
                      </a:r>
                      <a:r>
                        <a:rPr lang="nl-BE" i="1" baseline="0" dirty="0" smtClean="0"/>
                        <a:t>µ</a:t>
                      </a:r>
                      <a:r>
                        <a:rPr lang="nl-BE" baseline="0" dirty="0" smtClean="0"/>
                        <a:t>in)</a:t>
                      </a:r>
                      <a:endParaRPr lang="nl-BE" dirty="0" smtClean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211"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1</a:t>
                      </a:r>
                      <a:endParaRPr lang="nl-BE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dirty="0" smtClean="0"/>
                        <a:t>Rugosidade</a:t>
                      </a:r>
                      <a:r>
                        <a:rPr lang="nl-BE" baseline="0" dirty="0" smtClean="0"/>
                        <a:t> superficial</a:t>
                      </a:r>
                      <a:r>
                        <a:rPr lang="nl-BE" dirty="0" smtClean="0"/>
                        <a:t> </a:t>
                      </a:r>
                      <a:r>
                        <a:rPr lang="nl-BE" baseline="0" dirty="0" smtClean="0"/>
                        <a:t>R</a:t>
                      </a:r>
                      <a:r>
                        <a:rPr lang="nl-BE" baseline="-30000" dirty="0" smtClean="0"/>
                        <a:t>a</a:t>
                      </a:r>
                      <a:r>
                        <a:rPr lang="nl-BE" baseline="0" dirty="0" smtClean="0"/>
                        <a:t> 0.5 </a:t>
                      </a:r>
                      <a:r>
                        <a:rPr lang="nl-BE" i="1" baseline="0" dirty="0" smtClean="0"/>
                        <a:t>µ</a:t>
                      </a:r>
                      <a:r>
                        <a:rPr lang="nl-BE" baseline="0" dirty="0" smtClean="0"/>
                        <a:t>m (20</a:t>
                      </a:r>
                      <a:r>
                        <a:rPr lang="nl-BE" i="1" baseline="0" dirty="0" smtClean="0"/>
                        <a:t>µ</a:t>
                      </a:r>
                      <a:r>
                        <a:rPr lang="nl-BE" baseline="0" dirty="0" smtClean="0"/>
                        <a:t>in) &lt; X ≤ R</a:t>
                      </a:r>
                      <a:r>
                        <a:rPr lang="nl-BE" baseline="-30000" dirty="0" smtClean="0"/>
                        <a:t>a</a:t>
                      </a:r>
                      <a:r>
                        <a:rPr lang="nl-BE" baseline="0" dirty="0" smtClean="0"/>
                        <a:t> 1 </a:t>
                      </a:r>
                      <a:r>
                        <a:rPr lang="nl-BE" i="1" baseline="0" dirty="0" smtClean="0"/>
                        <a:t>µ</a:t>
                      </a:r>
                      <a:r>
                        <a:rPr lang="nl-BE" baseline="0" dirty="0" smtClean="0"/>
                        <a:t>m (40</a:t>
                      </a:r>
                      <a:r>
                        <a:rPr lang="nl-BE" i="1" baseline="0" dirty="0" smtClean="0"/>
                        <a:t>µ</a:t>
                      </a:r>
                      <a:r>
                        <a:rPr lang="nl-BE" baseline="0" dirty="0" smtClean="0"/>
                        <a:t>in)</a:t>
                      </a:r>
                      <a:endParaRPr lang="nl-BE" dirty="0" smtClean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211"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2</a:t>
                      </a:r>
                      <a:endParaRPr lang="nl-BE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dirty="0" smtClean="0"/>
                        <a:t>Rugosidade superficial </a:t>
                      </a:r>
                      <a:r>
                        <a:rPr lang="nl-BE" baseline="0" dirty="0" smtClean="0"/>
                        <a:t>&gt; R</a:t>
                      </a:r>
                      <a:r>
                        <a:rPr lang="nl-BE" baseline="-30000" dirty="0" smtClean="0"/>
                        <a:t>a</a:t>
                      </a:r>
                      <a:r>
                        <a:rPr lang="nl-BE" baseline="0" dirty="0" smtClean="0"/>
                        <a:t> 1 </a:t>
                      </a:r>
                      <a:r>
                        <a:rPr lang="nl-BE" i="1" baseline="0" dirty="0" smtClean="0"/>
                        <a:t>µ</a:t>
                      </a:r>
                      <a:r>
                        <a:rPr lang="nl-BE" baseline="0" dirty="0" smtClean="0"/>
                        <a:t>m (40</a:t>
                      </a:r>
                      <a:r>
                        <a:rPr lang="nl-BE" i="1" baseline="0" dirty="0" smtClean="0"/>
                        <a:t>µ</a:t>
                      </a:r>
                      <a:r>
                        <a:rPr lang="nl-BE" baseline="0" dirty="0" smtClean="0"/>
                        <a:t>in)</a:t>
                      </a:r>
                      <a:endParaRPr lang="nl-BE" dirty="0" smtClean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211"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1</a:t>
                      </a:r>
                      <a:endParaRPr lang="nl-BE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Local coberto ou frestas não seladas</a:t>
                      </a:r>
                      <a:r>
                        <a:rPr lang="nl-BE" baseline="0" dirty="0" smtClean="0"/>
                        <a:t>***</a:t>
                      </a:r>
                      <a:endParaRPr lang="nl-BE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211"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1</a:t>
                      </a:r>
                      <a:endParaRPr lang="nl-BE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BE" dirty="0" smtClean="0"/>
                        <a:t>Superfícies horizontais</a:t>
                      </a:r>
                      <a:endParaRPr lang="nl-BE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211"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1</a:t>
                      </a:r>
                      <a:endParaRPr lang="nl-BE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Acabamento lixado com grãos na direção horizontal</a:t>
                      </a:r>
                      <a:endParaRPr lang="nl-BE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7625">
                <a:tc gridSpan="2">
                  <a:txBody>
                    <a:bodyPr/>
                    <a:lstStyle/>
                    <a:p>
                      <a:pPr marL="0" indent="0" algn="just">
                        <a:buFont typeface="Arial" charset="0"/>
                        <a:buNone/>
                      </a:pPr>
                      <a:r>
                        <a:rPr lang="nl-BE" dirty="0" smtClean="0"/>
                        <a:t>*** </a:t>
                      </a:r>
                      <a:r>
                        <a:rPr lang="pt-BR" dirty="0" smtClean="0"/>
                        <a:t>Se também houver exposição ao sal ou poluição, peça a um especialista em corrosão em aço inoxidável que avalie o local</a:t>
                      </a:r>
                      <a:r>
                        <a:rPr lang="nl-BE" baseline="0" dirty="0" smtClean="0"/>
                        <a:t>.</a:t>
                      </a:r>
                      <a:endParaRPr lang="nl-BE" dirty="0"/>
                    </a:p>
                  </a:txBody>
                  <a:tcPr anchor="ctr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53</a:t>
            </a:fld>
            <a:endParaRPr lang="fr-BE"/>
          </a:p>
        </p:txBody>
      </p:sp>
      <p:sp>
        <p:nvSpPr>
          <p:cNvPr id="7" name="ZoneTexte 2"/>
          <p:cNvSpPr txBox="1"/>
          <p:nvPr/>
        </p:nvSpPr>
        <p:spPr>
          <a:xfrm>
            <a:off x="1" y="5809044"/>
            <a:ext cx="8846096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70C0"/>
                </a:solidFill>
              </a:rPr>
              <a:t> </a:t>
            </a:r>
            <a:r>
              <a:rPr lang="fr-FR" dirty="0" smtClean="0">
                <a:solidFill>
                  <a:srgbClr val="0070C0"/>
                </a:solidFill>
              </a:rPr>
              <a:t>Sobre </a:t>
            </a:r>
            <a:r>
              <a:rPr lang="fr-FR" dirty="0">
                <a:solidFill>
                  <a:srgbClr val="0070C0"/>
                </a:solidFill>
              </a:rPr>
              <a:t>Ra: </a:t>
            </a:r>
            <a:r>
              <a:rPr lang="fr-FR" sz="1400" dirty="0">
                <a:solidFill>
                  <a:srgbClr val="0070C0"/>
                </a:solidFill>
                <a:hlinkClick r:id="rId2"/>
              </a:rPr>
              <a:t>http://www.worldstainless.org/Files/issf/non-image-files/PDF/Euro_Inox/RoughnessMeasurement_EN.pdf</a:t>
            </a:r>
            <a:r>
              <a:rPr lang="fr-FR" sz="1400" dirty="0">
                <a:solidFill>
                  <a:srgbClr val="0070C0"/>
                </a:solidFill>
              </a:rPr>
              <a:t>  </a:t>
            </a:r>
          </a:p>
        </p:txBody>
      </p:sp>
      <p:sp>
        <p:nvSpPr>
          <p:cNvPr id="8" name="Rectangle à coins arrondis 5"/>
          <p:cNvSpPr/>
          <p:nvPr/>
        </p:nvSpPr>
        <p:spPr>
          <a:xfrm>
            <a:off x="218660" y="6194425"/>
            <a:ext cx="8468140" cy="61169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>
                <a:solidFill>
                  <a:srgbClr val="FF0000"/>
                </a:solidFill>
                <a:hlinkClick r:id="rId3"/>
              </a:rPr>
              <a:t>Esta </a:t>
            </a:r>
            <a:r>
              <a:rPr lang="es-ES_tradnl" dirty="0" err="1" smtClean="0">
                <a:solidFill>
                  <a:srgbClr val="FF0000"/>
                </a:solidFill>
                <a:hlinkClick r:id="rId3"/>
              </a:rPr>
              <a:t>tabela</a:t>
            </a:r>
            <a:r>
              <a:rPr lang="es-ES_tradnl" dirty="0" smtClean="0">
                <a:solidFill>
                  <a:srgbClr val="FF0000"/>
                </a:solidFill>
                <a:hlinkClick r:id="rId3"/>
              </a:rPr>
              <a:t> </a:t>
            </a:r>
            <a:r>
              <a:rPr lang="es-ES_tradnl" dirty="0" err="1" smtClean="0">
                <a:solidFill>
                  <a:srgbClr val="FF0000"/>
                </a:solidFill>
                <a:hlinkClick r:id="rId3"/>
              </a:rPr>
              <a:t>mostra</a:t>
            </a:r>
            <a:r>
              <a:rPr lang="es-ES_tradnl" dirty="0" smtClean="0">
                <a:solidFill>
                  <a:srgbClr val="FF0000"/>
                </a:solidFill>
                <a:hlinkClick r:id="rId3"/>
              </a:rPr>
              <a:t> </a:t>
            </a:r>
            <a:r>
              <a:rPr lang="es-ES_tradnl" dirty="0">
                <a:solidFill>
                  <a:srgbClr val="FF0000"/>
                </a:solidFill>
                <a:hlinkClick r:id="rId3"/>
              </a:rPr>
              <a:t>que </a:t>
            </a:r>
            <a:r>
              <a:rPr lang="es-ES_tradnl" dirty="0" smtClean="0">
                <a:solidFill>
                  <a:srgbClr val="FF0000"/>
                </a:solidFill>
                <a:hlinkClick r:id="rId3"/>
              </a:rPr>
              <a:t>a </a:t>
            </a:r>
            <a:r>
              <a:rPr lang="es-ES_tradnl" dirty="0" err="1" smtClean="0">
                <a:solidFill>
                  <a:srgbClr val="FF0000"/>
                </a:solidFill>
                <a:hlinkClick r:id="rId3"/>
              </a:rPr>
              <a:t>resistência</a:t>
            </a:r>
            <a:r>
              <a:rPr lang="es-ES_tradnl" dirty="0" smtClean="0">
                <a:solidFill>
                  <a:srgbClr val="FF0000"/>
                </a:solidFill>
                <a:hlinkClick r:id="rId3"/>
              </a:rPr>
              <a:t> </a:t>
            </a:r>
            <a:r>
              <a:rPr lang="es-ES_tradnl" dirty="0">
                <a:solidFill>
                  <a:srgbClr val="FF0000"/>
                </a:solidFill>
                <a:hlinkClick r:id="rId3"/>
              </a:rPr>
              <a:t>a </a:t>
            </a:r>
            <a:r>
              <a:rPr lang="es-ES_tradnl" dirty="0" err="1" smtClean="0">
                <a:solidFill>
                  <a:srgbClr val="FF0000"/>
                </a:solidFill>
                <a:hlinkClick r:id="rId3"/>
              </a:rPr>
              <a:t>corrosão</a:t>
            </a:r>
            <a:r>
              <a:rPr lang="es-ES_tradnl" dirty="0" smtClean="0">
                <a:solidFill>
                  <a:srgbClr val="FF0000"/>
                </a:solidFill>
                <a:hlinkClick r:id="rId3"/>
              </a:rPr>
              <a:t> </a:t>
            </a:r>
            <a:r>
              <a:rPr lang="es-ES_tradnl" dirty="0" err="1" smtClean="0">
                <a:solidFill>
                  <a:srgbClr val="FF0000"/>
                </a:solidFill>
                <a:hlinkClick r:id="rId3"/>
              </a:rPr>
              <a:t>também</a:t>
            </a:r>
            <a:r>
              <a:rPr lang="es-ES_tradnl" dirty="0" smtClean="0">
                <a:solidFill>
                  <a:srgbClr val="FF0000"/>
                </a:solidFill>
                <a:hlinkClick r:id="rId3"/>
              </a:rPr>
              <a:t> </a:t>
            </a:r>
            <a:r>
              <a:rPr lang="es-ES_tradnl" dirty="0">
                <a:solidFill>
                  <a:srgbClr val="FF0000"/>
                </a:solidFill>
                <a:hlinkClick r:id="rId3"/>
              </a:rPr>
              <a:t>depende </a:t>
            </a:r>
            <a:r>
              <a:rPr lang="es-ES_tradnl" dirty="0" smtClean="0">
                <a:solidFill>
                  <a:srgbClr val="FF0000"/>
                </a:solidFill>
                <a:hlinkClick r:id="rId3"/>
              </a:rPr>
              <a:t>do </a:t>
            </a:r>
            <a:r>
              <a:rPr lang="es-ES_tradnl" dirty="0" err="1" smtClean="0">
                <a:solidFill>
                  <a:srgbClr val="FF0000"/>
                </a:solidFill>
                <a:hlinkClick r:id="rId3"/>
              </a:rPr>
              <a:t>acabamento</a:t>
            </a:r>
            <a:r>
              <a:rPr lang="es-ES_tradnl" dirty="0" smtClean="0">
                <a:solidFill>
                  <a:srgbClr val="FF0000"/>
                </a:solidFill>
                <a:hlinkClick r:id="rId3"/>
              </a:rPr>
              <a:t> </a:t>
            </a:r>
            <a:r>
              <a:rPr lang="es-ES_tradnl" dirty="0">
                <a:solidFill>
                  <a:srgbClr val="FF0000"/>
                </a:solidFill>
                <a:hlinkClick r:id="rId3"/>
              </a:rPr>
              <a:t>superficial. Para </a:t>
            </a:r>
            <a:r>
              <a:rPr lang="es-ES_tradnl" dirty="0" err="1" smtClean="0">
                <a:solidFill>
                  <a:srgbClr val="FF0000"/>
                </a:solidFill>
                <a:hlinkClick r:id="rId3"/>
              </a:rPr>
              <a:t>mais</a:t>
            </a:r>
            <a:r>
              <a:rPr lang="es-ES_tradnl" dirty="0" smtClean="0">
                <a:solidFill>
                  <a:srgbClr val="FF0000"/>
                </a:solidFill>
                <a:hlinkClick r:id="rId3"/>
              </a:rPr>
              <a:t> </a:t>
            </a:r>
            <a:r>
              <a:rPr lang="es-ES_tradnl" dirty="0" err="1" smtClean="0">
                <a:solidFill>
                  <a:srgbClr val="FF0000"/>
                </a:solidFill>
                <a:hlinkClick r:id="rId3"/>
              </a:rPr>
              <a:t>informacões</a:t>
            </a:r>
            <a:r>
              <a:rPr lang="es-ES_tradnl" dirty="0" smtClean="0">
                <a:solidFill>
                  <a:srgbClr val="FF0000"/>
                </a:solidFill>
                <a:hlinkClick r:id="rId3"/>
              </a:rPr>
              <a:t> </a:t>
            </a:r>
            <a:r>
              <a:rPr lang="es-ES_tradnl" dirty="0">
                <a:solidFill>
                  <a:srgbClr val="FF0000"/>
                </a:solidFill>
                <a:hlinkClick r:id="rId3"/>
              </a:rPr>
              <a:t>sobre </a:t>
            </a:r>
            <a:r>
              <a:rPr lang="es-ES_tradnl" dirty="0" smtClean="0">
                <a:solidFill>
                  <a:srgbClr val="FF0000"/>
                </a:solidFill>
                <a:hlinkClick r:id="rId3"/>
              </a:rPr>
              <a:t>os </a:t>
            </a:r>
            <a:r>
              <a:rPr lang="es-ES_tradnl" dirty="0" err="1" smtClean="0">
                <a:solidFill>
                  <a:srgbClr val="FF0000"/>
                </a:solidFill>
                <a:hlinkClick r:id="rId3"/>
              </a:rPr>
              <a:t>acabamentos</a:t>
            </a:r>
            <a:r>
              <a:rPr lang="es-ES_tradnl" dirty="0" smtClean="0">
                <a:solidFill>
                  <a:srgbClr val="FF0000"/>
                </a:solidFill>
                <a:hlinkClick r:id="rId3"/>
              </a:rPr>
              <a:t> </a:t>
            </a:r>
            <a:r>
              <a:rPr lang="es-ES_tradnl" dirty="0" err="1" smtClean="0">
                <a:solidFill>
                  <a:srgbClr val="FF0000"/>
                </a:solidFill>
                <a:hlinkClick r:id="rId3"/>
              </a:rPr>
              <a:t>disponíveis</a:t>
            </a:r>
            <a:r>
              <a:rPr lang="es-ES_tradnl" dirty="0" smtClean="0">
                <a:solidFill>
                  <a:srgbClr val="FF0000"/>
                </a:solidFill>
                <a:hlinkClick r:id="rId3"/>
              </a:rPr>
              <a:t>, </a:t>
            </a:r>
            <a:r>
              <a:rPr lang="es-ES_tradnl" dirty="0" err="1" smtClean="0">
                <a:solidFill>
                  <a:srgbClr val="FF0000"/>
                </a:solidFill>
                <a:hlinkClick r:id="rId3"/>
              </a:rPr>
              <a:t>vá</a:t>
            </a:r>
            <a:r>
              <a:rPr lang="es-ES_tradnl" dirty="0" smtClean="0">
                <a:solidFill>
                  <a:srgbClr val="FF0000"/>
                </a:solidFill>
                <a:hlinkClick r:id="rId3"/>
              </a:rPr>
              <a:t> </a:t>
            </a:r>
            <a:r>
              <a:rPr lang="es-ES_tradnl" dirty="0" err="1" smtClean="0">
                <a:solidFill>
                  <a:srgbClr val="FF0000"/>
                </a:solidFill>
                <a:hlinkClick r:id="rId3"/>
              </a:rPr>
              <a:t>ao</a:t>
            </a:r>
            <a:r>
              <a:rPr lang="es-ES_tradnl" dirty="0" smtClean="0">
                <a:solidFill>
                  <a:srgbClr val="FF0000"/>
                </a:solidFill>
                <a:hlinkClick r:id="rId3"/>
              </a:rPr>
              <a:t> </a:t>
            </a:r>
            <a:r>
              <a:rPr lang="es-ES_tradnl" dirty="0">
                <a:solidFill>
                  <a:srgbClr val="FF0000"/>
                </a:solidFill>
                <a:hlinkClick r:id="rId3"/>
              </a:rPr>
              <a:t>Módulo 08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4410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857250" indent="-857250">
              <a:buFont typeface="+mj-lt"/>
              <a:buAutoNum type="romanLcPeriod" startAt="5"/>
            </a:pPr>
            <a:r>
              <a:rPr lang="nl-BE" dirty="0"/>
              <a:t>Cronograma de manutenção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3915632"/>
              </p:ext>
            </p:extLst>
          </p:nvPr>
        </p:nvGraphicFramePr>
        <p:xfrm>
          <a:off x="457200" y="1600200"/>
          <a:ext cx="8229600" cy="1854200"/>
        </p:xfrm>
        <a:graphic>
          <a:graphicData uri="http://schemas.openxmlformats.org/drawingml/2006/table">
            <a:tbl>
              <a:tblPr firstRow="1">
                <a:tableStyleId>{D113A9D2-9D6B-4929-AA2D-F23B5EE8CBE7}</a:tableStyleId>
              </a:tblPr>
              <a:tblGrid>
                <a:gridCol w="1048871"/>
                <a:gridCol w="718072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Pontos</a:t>
                      </a:r>
                      <a:endParaRPr lang="nl-BE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nl-BE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0</a:t>
                      </a:r>
                      <a:endParaRPr lang="nl-BE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BE" dirty="0" smtClean="0"/>
                        <a:t>Não lavado</a:t>
                      </a:r>
                      <a:endParaRPr lang="nl-BE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-1</a:t>
                      </a:r>
                      <a:endParaRPr lang="nl-BE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BE" dirty="0" smtClean="0"/>
                        <a:t>Lavado pelo menos naturalmente</a:t>
                      </a:r>
                      <a:endParaRPr lang="nl-BE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-2</a:t>
                      </a:r>
                      <a:endParaRPr lang="nl-BE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Lavado quatro ou mais vezes por ano</a:t>
                      </a:r>
                      <a:endParaRPr lang="nl-BE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-3</a:t>
                      </a:r>
                      <a:endParaRPr lang="nl-BE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dirty="0" smtClean="0"/>
                        <a:t>Lavado pelo menos mensalmente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54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74103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14" y="274638"/>
            <a:ext cx="8875486" cy="1143000"/>
          </a:xfrm>
        </p:spPr>
        <p:txBody>
          <a:bodyPr>
            <a:normAutofit fontScale="90000"/>
          </a:bodyPr>
          <a:lstStyle/>
          <a:p>
            <a:r>
              <a:rPr lang="pt-BR" dirty="0"/>
              <a:t>Sistema de pontuação de seleção de aço inoxidável</a:t>
            </a:r>
            <a:endParaRPr lang="nl-BE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239152"/>
              </p:ext>
            </p:extLst>
          </p:nvPr>
        </p:nvGraphicFramePr>
        <p:xfrm>
          <a:off x="457200" y="1600200"/>
          <a:ext cx="8239189" cy="3037840"/>
        </p:xfrm>
        <a:graphic>
          <a:graphicData uri="http://schemas.openxmlformats.org/drawingml/2006/table">
            <a:tbl>
              <a:tblPr firstRow="1">
                <a:tableStyleId>{D113A9D2-9D6B-4929-AA2D-F23B5EE8CBE7}</a:tableStyleId>
              </a:tblPr>
              <a:tblGrid>
                <a:gridCol w="1259685"/>
                <a:gridCol w="697950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Total</a:t>
                      </a:r>
                      <a:r>
                        <a:rPr lang="nl-BE" baseline="0" dirty="0" smtClean="0"/>
                        <a:t> de pontos</a:t>
                      </a:r>
                      <a:endParaRPr lang="nl-BE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BE" dirty="0" smtClean="0"/>
                        <a:t>Seleção do Aço Inoxidável</a:t>
                      </a:r>
                      <a:endParaRPr lang="nl-BE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0 a 2</a:t>
                      </a:r>
                      <a:endParaRPr lang="nl-BE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O tipo 304 / 304L é geralmente a alternativa mais econômica</a:t>
                      </a:r>
                      <a:endParaRPr lang="nl-BE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3</a:t>
                      </a:r>
                      <a:endParaRPr lang="nl-BE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Tipo 316 / 316L ou 444 é geralmente a alternativa mais econômica</a:t>
                      </a:r>
                      <a:endParaRPr lang="nl-BE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4</a:t>
                      </a:r>
                      <a:endParaRPr lang="nl-BE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Tipo 317L ou um aço inoxidável mais resistente à corrosão é sugerido</a:t>
                      </a:r>
                      <a:endParaRPr lang="nl-BE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/>
                        <a:t>≥ 5</a:t>
                      </a:r>
                      <a:endParaRPr lang="nl-BE" dirty="0"/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/>
                        <a:t>Um tipo de aço inoxidável mais resistente como 4462, 317LMN, 904L, </a:t>
                      </a:r>
                      <a:r>
                        <a:rPr lang="pt-BR" dirty="0" err="1" smtClean="0"/>
                        <a:t>super</a:t>
                      </a:r>
                      <a:r>
                        <a:rPr lang="pt-BR" dirty="0" smtClean="0"/>
                        <a:t> duplex, </a:t>
                      </a:r>
                      <a:r>
                        <a:rPr lang="pt-BR" dirty="0" err="1" smtClean="0"/>
                        <a:t>super-ferrítico</a:t>
                      </a:r>
                      <a:r>
                        <a:rPr lang="pt-BR" dirty="0" smtClean="0"/>
                        <a:t> ou um 6% de molibdênio </a:t>
                      </a:r>
                      <a:r>
                        <a:rPr lang="pt-BR" dirty="0" err="1" smtClean="0"/>
                        <a:t>super</a:t>
                      </a:r>
                      <a:r>
                        <a:rPr lang="pt-BR" dirty="0" smtClean="0"/>
                        <a:t> austenítico pode ser necessário.</a:t>
                      </a:r>
                      <a:endParaRPr lang="nl-BE" dirty="0" smtClean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 gridSpan="2">
                  <a:txBody>
                    <a:bodyPr/>
                    <a:lstStyle/>
                    <a:p>
                      <a:pPr algn="just"/>
                      <a:r>
                        <a:rPr lang="pt-BR" dirty="0" smtClean="0">
                          <a:solidFill>
                            <a:sysClr val="windowText" lastClr="000000"/>
                          </a:solidFill>
                        </a:rPr>
                        <a:t>Nota: consulte o apêndice para designações da </a:t>
                      </a:r>
                      <a:r>
                        <a:rPr lang="pt-BR" dirty="0" err="1" smtClean="0">
                          <a:solidFill>
                            <a:sysClr val="windowText" lastClr="000000"/>
                          </a:solidFill>
                        </a:rPr>
                        <a:t>euronorma</a:t>
                      </a:r>
                      <a:r>
                        <a:rPr lang="pt-BR" baseline="0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r>
                        <a:rPr lang="pt-BR" dirty="0" smtClean="0">
                          <a:solidFill>
                            <a:sysClr val="windowText" lastClr="000000"/>
                          </a:solidFill>
                        </a:rPr>
                        <a:t>EN</a:t>
                      </a:r>
                      <a:endParaRPr lang="nl-B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l-BE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55</a:t>
            </a:fld>
            <a:endParaRPr lang="fr-BE"/>
          </a:p>
        </p:txBody>
      </p:sp>
      <p:sp>
        <p:nvSpPr>
          <p:cNvPr id="6" name="Rectangle à coins arrondis 5"/>
          <p:cNvSpPr/>
          <p:nvPr/>
        </p:nvSpPr>
        <p:spPr>
          <a:xfrm>
            <a:off x="377957" y="5480307"/>
            <a:ext cx="8468140" cy="7896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>
                <a:solidFill>
                  <a:srgbClr val="FF0000"/>
                </a:solidFill>
                <a:hlinkClick r:id="rId2"/>
              </a:rPr>
              <a:t>Da </a:t>
            </a:r>
            <a:r>
              <a:rPr lang="es-ES_tradnl" dirty="0" err="1" smtClean="0">
                <a:solidFill>
                  <a:srgbClr val="FF0000"/>
                </a:solidFill>
                <a:hlinkClick r:id="rId2"/>
              </a:rPr>
              <a:t>correta</a:t>
            </a:r>
            <a:r>
              <a:rPr lang="es-ES_tradnl" dirty="0" smtClean="0">
                <a:solidFill>
                  <a:srgbClr val="FF0000"/>
                </a:solidFill>
                <a:hlinkClick r:id="rId2"/>
              </a:rPr>
              <a:t> </a:t>
            </a:r>
            <a:r>
              <a:rPr lang="es-ES_tradnl" dirty="0" err="1" smtClean="0">
                <a:solidFill>
                  <a:srgbClr val="FF0000"/>
                </a:solidFill>
                <a:hlinkClick r:id="rId2"/>
              </a:rPr>
              <a:t>seleção</a:t>
            </a:r>
            <a:r>
              <a:rPr lang="es-ES_tradnl" dirty="0" smtClean="0">
                <a:solidFill>
                  <a:srgbClr val="FF0000"/>
                </a:solidFill>
                <a:hlinkClick r:id="rId2"/>
              </a:rPr>
              <a:t> do </a:t>
            </a:r>
            <a:r>
              <a:rPr lang="es-ES_tradnl" dirty="0">
                <a:solidFill>
                  <a:srgbClr val="FF0000"/>
                </a:solidFill>
                <a:hlinkClick r:id="rId2"/>
              </a:rPr>
              <a:t>tipo de </a:t>
            </a:r>
            <a:r>
              <a:rPr lang="es-ES_tradnl" dirty="0" err="1" smtClean="0">
                <a:solidFill>
                  <a:srgbClr val="FF0000"/>
                </a:solidFill>
                <a:hlinkClick r:id="rId2"/>
              </a:rPr>
              <a:t>aço</a:t>
            </a:r>
            <a:r>
              <a:rPr lang="es-ES_tradnl" dirty="0" smtClean="0">
                <a:solidFill>
                  <a:srgbClr val="FF0000"/>
                </a:solidFill>
                <a:hlinkClick r:id="rId2"/>
              </a:rPr>
              <a:t> </a:t>
            </a:r>
            <a:r>
              <a:rPr lang="es-ES_tradnl" dirty="0" err="1" smtClean="0">
                <a:solidFill>
                  <a:srgbClr val="FF0000"/>
                </a:solidFill>
                <a:hlinkClick r:id="rId2"/>
              </a:rPr>
              <a:t>inoxidável</a:t>
            </a:r>
            <a:r>
              <a:rPr lang="es-ES_tradnl" dirty="0" smtClean="0">
                <a:solidFill>
                  <a:srgbClr val="FF0000"/>
                </a:solidFill>
                <a:hlinkClick r:id="rId2"/>
              </a:rPr>
              <a:t> </a:t>
            </a:r>
            <a:r>
              <a:rPr lang="es-ES_tradnl" dirty="0">
                <a:solidFill>
                  <a:srgbClr val="FF0000"/>
                </a:solidFill>
                <a:hlinkClick r:id="rId2"/>
              </a:rPr>
              <a:t>dependerá </a:t>
            </a:r>
            <a:r>
              <a:rPr lang="es-ES_tradnl" dirty="0" smtClean="0">
                <a:solidFill>
                  <a:srgbClr val="FF0000"/>
                </a:solidFill>
                <a:hlinkClick r:id="rId2"/>
              </a:rPr>
              <a:t>a </a:t>
            </a:r>
            <a:r>
              <a:rPr lang="es-ES_tradnl" dirty="0" err="1" smtClean="0">
                <a:solidFill>
                  <a:srgbClr val="FF0000"/>
                </a:solidFill>
                <a:hlinkClick r:id="rId2"/>
              </a:rPr>
              <a:t>durabilidade</a:t>
            </a:r>
            <a:r>
              <a:rPr lang="es-ES_tradnl" dirty="0" smtClean="0">
                <a:solidFill>
                  <a:srgbClr val="FF0000"/>
                </a:solidFill>
                <a:hlinkClick r:id="rId2"/>
              </a:rPr>
              <a:t>, </a:t>
            </a:r>
            <a:r>
              <a:rPr lang="es-ES_tradnl" dirty="0" err="1" smtClean="0">
                <a:solidFill>
                  <a:srgbClr val="FF0000"/>
                </a:solidFill>
                <a:hlinkClick r:id="rId2"/>
              </a:rPr>
              <a:t>necessidade</a:t>
            </a:r>
            <a:r>
              <a:rPr lang="es-ES_tradnl" dirty="0" smtClean="0">
                <a:solidFill>
                  <a:srgbClr val="FF0000"/>
                </a:solidFill>
                <a:hlinkClick r:id="rId2"/>
              </a:rPr>
              <a:t> </a:t>
            </a:r>
            <a:r>
              <a:rPr lang="es-ES_tradnl" dirty="0">
                <a:solidFill>
                  <a:srgbClr val="FF0000"/>
                </a:solidFill>
                <a:hlinkClick r:id="rId2"/>
              </a:rPr>
              <a:t>de </a:t>
            </a:r>
            <a:r>
              <a:rPr lang="es-ES_tradnl" dirty="0" err="1" smtClean="0">
                <a:solidFill>
                  <a:srgbClr val="FF0000"/>
                </a:solidFill>
                <a:hlinkClick r:id="rId2"/>
              </a:rPr>
              <a:t>manutenção</a:t>
            </a:r>
            <a:r>
              <a:rPr lang="es-ES_tradnl" dirty="0" smtClean="0">
                <a:solidFill>
                  <a:srgbClr val="FF0000"/>
                </a:solidFill>
                <a:hlinkClick r:id="rId2"/>
              </a:rPr>
              <a:t>,  </a:t>
            </a:r>
            <a:r>
              <a:rPr lang="es-ES_tradnl" dirty="0">
                <a:solidFill>
                  <a:srgbClr val="FF0000"/>
                </a:solidFill>
                <a:hlinkClick r:id="rId2"/>
              </a:rPr>
              <a:t>vida </a:t>
            </a:r>
            <a:r>
              <a:rPr lang="es-ES_tradnl" dirty="0" smtClean="0">
                <a:solidFill>
                  <a:srgbClr val="FF0000"/>
                </a:solidFill>
                <a:hlinkClick r:id="rId2"/>
              </a:rPr>
              <a:t>útil </a:t>
            </a:r>
            <a:r>
              <a:rPr lang="es-ES_tradnl" dirty="0" err="1" smtClean="0">
                <a:solidFill>
                  <a:srgbClr val="FF0000"/>
                </a:solidFill>
                <a:hlinkClick r:id="rId2"/>
              </a:rPr>
              <a:t>com</a:t>
            </a:r>
            <a:r>
              <a:rPr lang="es-ES_tradnl" dirty="0" smtClean="0">
                <a:solidFill>
                  <a:srgbClr val="FF0000"/>
                </a:solidFill>
                <a:hlinkClick r:id="rId2"/>
              </a:rPr>
              <a:t> </a:t>
            </a:r>
            <a:r>
              <a:rPr lang="es-ES_tradnl" dirty="0" err="1" smtClean="0">
                <a:solidFill>
                  <a:srgbClr val="FF0000"/>
                </a:solidFill>
                <a:hlinkClick r:id="rId2"/>
              </a:rPr>
              <a:t>baixo</a:t>
            </a:r>
            <a:r>
              <a:rPr lang="es-ES_tradnl" dirty="0" smtClean="0">
                <a:solidFill>
                  <a:srgbClr val="FF0000"/>
                </a:solidFill>
                <a:hlinkClick r:id="rId2"/>
              </a:rPr>
              <a:t> </a:t>
            </a:r>
            <a:r>
              <a:rPr lang="es-ES_tradnl" dirty="0" err="1" smtClean="0">
                <a:solidFill>
                  <a:srgbClr val="FF0000"/>
                </a:solidFill>
                <a:hlinkClick r:id="rId2"/>
              </a:rPr>
              <a:t>custo</a:t>
            </a:r>
            <a:r>
              <a:rPr lang="es-ES_tradnl" dirty="0" smtClean="0">
                <a:solidFill>
                  <a:srgbClr val="FF0000"/>
                </a:solidFill>
                <a:hlinkClick r:id="rId2"/>
              </a:rPr>
              <a:t> do ciclo de vida e excelente </a:t>
            </a:r>
            <a:r>
              <a:rPr lang="es-ES_tradnl" dirty="0" err="1" smtClean="0">
                <a:solidFill>
                  <a:srgbClr val="FF0000"/>
                </a:solidFill>
                <a:hlinkClick r:id="rId2"/>
              </a:rPr>
              <a:t>sustentabilidade</a:t>
            </a:r>
            <a:r>
              <a:rPr lang="es-ES_tradnl" dirty="0" smtClean="0">
                <a:solidFill>
                  <a:srgbClr val="FF0000"/>
                </a:solidFill>
                <a:hlinkClick r:id="rId2"/>
              </a:rPr>
              <a:t>.</a:t>
            </a:r>
            <a:endParaRPr lang="en-GB" dirty="0">
              <a:solidFill>
                <a:srgbClr val="FF0000"/>
              </a:solidFill>
              <a:hlinkClick r:id="rId2"/>
            </a:endParaRPr>
          </a:p>
          <a:p>
            <a:pPr algn="ctr"/>
            <a:r>
              <a:rPr lang="es-ES_tradnl" dirty="0" err="1" smtClean="0">
                <a:solidFill>
                  <a:srgbClr val="FF0000"/>
                </a:solidFill>
                <a:hlinkClick r:id="rId2"/>
              </a:rPr>
              <a:t>Mais</a:t>
            </a:r>
            <a:r>
              <a:rPr lang="es-ES_tradnl" dirty="0" smtClean="0">
                <a:solidFill>
                  <a:srgbClr val="FF0000"/>
                </a:solidFill>
                <a:hlinkClick r:id="rId2"/>
              </a:rPr>
              <a:t> </a:t>
            </a:r>
            <a:r>
              <a:rPr lang="es-ES_tradnl" dirty="0" err="1" smtClean="0">
                <a:solidFill>
                  <a:srgbClr val="FF0000"/>
                </a:solidFill>
                <a:hlinkClick r:id="rId2"/>
              </a:rPr>
              <a:t>informações</a:t>
            </a:r>
            <a:r>
              <a:rPr lang="es-ES_tradnl" dirty="0" smtClean="0">
                <a:solidFill>
                  <a:srgbClr val="FF0000"/>
                </a:solidFill>
                <a:hlinkClick r:id="rId2"/>
              </a:rPr>
              <a:t> </a:t>
            </a:r>
            <a:r>
              <a:rPr lang="es-ES_tradnl" dirty="0">
                <a:solidFill>
                  <a:srgbClr val="FF0000"/>
                </a:solidFill>
                <a:hlinkClick r:id="rId2"/>
              </a:rPr>
              <a:t>sobre </a:t>
            </a:r>
            <a:r>
              <a:rPr lang="es-ES_tradnl" dirty="0" err="1" smtClean="0">
                <a:solidFill>
                  <a:srgbClr val="FF0000"/>
                </a:solidFill>
                <a:hlinkClick r:id="rId2"/>
              </a:rPr>
              <a:t>sustentabilidade</a:t>
            </a:r>
            <a:r>
              <a:rPr lang="es-ES_tradnl" dirty="0" smtClean="0">
                <a:solidFill>
                  <a:srgbClr val="FF0000"/>
                </a:solidFill>
                <a:hlinkClick r:id="rId2"/>
              </a:rPr>
              <a:t> no Módulo </a:t>
            </a:r>
            <a:r>
              <a:rPr lang="es-ES_tradnl" dirty="0">
                <a:solidFill>
                  <a:srgbClr val="FF0000"/>
                </a:solidFill>
                <a:hlinkClick r:id="rId2"/>
              </a:rPr>
              <a:t>11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7211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Conclusão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/>
              <a:t>A seleção adequada </a:t>
            </a:r>
            <a:r>
              <a:rPr lang="pt-BR" dirty="0" smtClean="0"/>
              <a:t>do tipo correto de </a:t>
            </a:r>
            <a:r>
              <a:rPr lang="pt-BR" dirty="0"/>
              <a:t>aço </a:t>
            </a:r>
            <a:r>
              <a:rPr lang="pt-BR" dirty="0" smtClean="0"/>
              <a:t>inoxidável para </a:t>
            </a:r>
            <a:r>
              <a:rPr lang="pt-BR" dirty="0"/>
              <a:t>a aplicação e o </a:t>
            </a:r>
            <a:r>
              <a:rPr lang="pt-BR" dirty="0" smtClean="0"/>
              <a:t>meio ambiente, </a:t>
            </a:r>
            <a:r>
              <a:rPr lang="pt-BR" dirty="0"/>
              <a:t>merece atenção</a:t>
            </a:r>
            <a:r>
              <a:rPr lang="fr-FR" dirty="0" smtClean="0"/>
              <a:t>.</a:t>
            </a:r>
          </a:p>
          <a:p>
            <a:pPr algn="just"/>
            <a:endParaRPr lang="fr-FR" dirty="0" smtClean="0"/>
          </a:p>
          <a:p>
            <a:pPr algn="just"/>
            <a:r>
              <a:rPr lang="pt-BR" dirty="0"/>
              <a:t>Quando isso </a:t>
            </a:r>
            <a:r>
              <a:rPr lang="pt-BR" dirty="0" smtClean="0"/>
              <a:t>é feito</a:t>
            </a:r>
            <a:r>
              <a:rPr lang="pt-BR" dirty="0"/>
              <a:t>, o aço inoxidável proporcionará vida útil ilimitada sem manutenção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56</a:t>
            </a:fld>
            <a:endParaRPr lang="fr-BE"/>
          </a:p>
        </p:txBody>
      </p:sp>
      <p:sp>
        <p:nvSpPr>
          <p:cNvPr id="5" name="Rectangle à coins arrondis 4"/>
          <p:cNvSpPr/>
          <p:nvPr/>
        </p:nvSpPr>
        <p:spPr>
          <a:xfrm>
            <a:off x="218660" y="5516662"/>
            <a:ext cx="8468140" cy="7896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dirty="0" smtClean="0">
                <a:solidFill>
                  <a:srgbClr val="FF0000"/>
                </a:solidFill>
              </a:rPr>
              <a:t>No </a:t>
            </a:r>
            <a:r>
              <a:rPr lang="es-ES_tradnl" dirty="0">
                <a:solidFill>
                  <a:srgbClr val="FF0000"/>
                </a:solidFill>
                <a:hlinkClick r:id="rId2"/>
              </a:rPr>
              <a:t>Módulo 2</a:t>
            </a:r>
            <a:r>
              <a:rPr lang="es-ES_tradnl" dirty="0">
                <a:solidFill>
                  <a:srgbClr val="FF0000"/>
                </a:solidFill>
              </a:rPr>
              <a:t> </a:t>
            </a:r>
            <a:r>
              <a:rPr lang="es-ES_tradnl" dirty="0" smtClean="0">
                <a:solidFill>
                  <a:srgbClr val="FF0000"/>
                </a:solidFill>
              </a:rPr>
              <a:t>se </a:t>
            </a:r>
            <a:r>
              <a:rPr lang="es-ES_tradnl" dirty="0" err="1" smtClean="0">
                <a:solidFill>
                  <a:srgbClr val="FF0000"/>
                </a:solidFill>
              </a:rPr>
              <a:t>encontra</a:t>
            </a:r>
            <a:r>
              <a:rPr lang="es-ES_tradnl" dirty="0" smtClean="0">
                <a:solidFill>
                  <a:srgbClr val="FF0000"/>
                </a:solidFill>
              </a:rPr>
              <a:t> </a:t>
            </a:r>
            <a:r>
              <a:rPr lang="es-ES_tradnl" dirty="0" err="1" smtClean="0">
                <a:solidFill>
                  <a:srgbClr val="FF0000"/>
                </a:solidFill>
              </a:rPr>
              <a:t>uma</a:t>
            </a:r>
            <a:r>
              <a:rPr lang="es-ES_tradnl" dirty="0" smtClean="0">
                <a:solidFill>
                  <a:srgbClr val="FF0000"/>
                </a:solidFill>
              </a:rPr>
              <a:t> grande </a:t>
            </a:r>
            <a:r>
              <a:rPr lang="es-ES_tradnl" dirty="0" err="1" smtClean="0">
                <a:solidFill>
                  <a:srgbClr val="FF0000"/>
                </a:solidFill>
              </a:rPr>
              <a:t>variedade</a:t>
            </a:r>
            <a:r>
              <a:rPr lang="es-ES_tradnl" dirty="0" smtClean="0">
                <a:solidFill>
                  <a:srgbClr val="FF0000"/>
                </a:solidFill>
              </a:rPr>
              <a:t> </a:t>
            </a:r>
            <a:r>
              <a:rPr lang="es-ES_tradnl" dirty="0">
                <a:solidFill>
                  <a:srgbClr val="FF0000"/>
                </a:solidFill>
              </a:rPr>
              <a:t>de </a:t>
            </a:r>
            <a:r>
              <a:rPr lang="es-ES_tradnl" dirty="0" err="1" smtClean="0">
                <a:solidFill>
                  <a:srgbClr val="FF0000"/>
                </a:solidFill>
              </a:rPr>
              <a:t>aplicações</a:t>
            </a:r>
            <a:r>
              <a:rPr lang="es-ES_tradnl" dirty="0" smtClean="0">
                <a:solidFill>
                  <a:srgbClr val="FF0000"/>
                </a:solidFill>
              </a:rPr>
              <a:t> </a:t>
            </a:r>
            <a:r>
              <a:rPr lang="es-ES_tradnl" dirty="0">
                <a:solidFill>
                  <a:srgbClr val="FF0000"/>
                </a:solidFill>
              </a:rPr>
              <a:t>de </a:t>
            </a:r>
            <a:r>
              <a:rPr lang="es-ES_tradnl" dirty="0" err="1" smtClean="0">
                <a:solidFill>
                  <a:srgbClr val="FF0000"/>
                </a:solidFill>
              </a:rPr>
              <a:t>sucesso</a:t>
            </a:r>
            <a:r>
              <a:rPr lang="es-ES_tradnl" dirty="0" smtClean="0">
                <a:solidFill>
                  <a:srgbClr val="FF0000"/>
                </a:solidFill>
              </a:rPr>
              <a:t> do </a:t>
            </a:r>
            <a:r>
              <a:rPr lang="es-ES_tradnl" dirty="0" err="1" smtClean="0">
                <a:solidFill>
                  <a:srgbClr val="FF0000"/>
                </a:solidFill>
              </a:rPr>
              <a:t>aço</a:t>
            </a:r>
            <a:r>
              <a:rPr lang="es-ES_tradnl" dirty="0" smtClean="0">
                <a:solidFill>
                  <a:srgbClr val="FF0000"/>
                </a:solidFill>
              </a:rPr>
              <a:t> </a:t>
            </a:r>
            <a:r>
              <a:rPr lang="es-ES_tradnl" dirty="0" err="1" smtClean="0">
                <a:solidFill>
                  <a:srgbClr val="FF0000"/>
                </a:solidFill>
              </a:rPr>
              <a:t>inoxidável</a:t>
            </a:r>
            <a:r>
              <a:rPr lang="es-ES_tradnl" dirty="0" smtClean="0">
                <a:solidFill>
                  <a:srgbClr val="FF0000"/>
                </a:solidFill>
              </a:rPr>
              <a:t> e no </a:t>
            </a:r>
            <a:r>
              <a:rPr lang="es-ES_tradnl" dirty="0" smtClean="0">
                <a:solidFill>
                  <a:srgbClr val="FF0000"/>
                </a:solidFill>
                <a:hlinkClick r:id="rId3"/>
              </a:rPr>
              <a:t>Módulo </a:t>
            </a:r>
            <a:r>
              <a:rPr lang="es-ES_tradnl" dirty="0">
                <a:solidFill>
                  <a:srgbClr val="FF0000"/>
                </a:solidFill>
                <a:hlinkClick r:id="rId3"/>
              </a:rPr>
              <a:t>1</a:t>
            </a:r>
            <a:r>
              <a:rPr lang="es-ES_tradnl" dirty="0">
                <a:solidFill>
                  <a:srgbClr val="FF0000"/>
                </a:solidFill>
              </a:rPr>
              <a:t> </a:t>
            </a:r>
            <a:r>
              <a:rPr lang="es-ES_tradnl" dirty="0" smtClean="0">
                <a:solidFill>
                  <a:srgbClr val="FF0000"/>
                </a:solidFill>
              </a:rPr>
              <a:t> a arte </a:t>
            </a:r>
            <a:r>
              <a:rPr lang="es-ES_tradnl" dirty="0">
                <a:solidFill>
                  <a:srgbClr val="FF0000"/>
                </a:solidFill>
              </a:rPr>
              <a:t>atemporal no mundo todo!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096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dirty="0" smtClean="0"/>
              <a:t>5. Referências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57</a:t>
            </a:fld>
            <a:endParaRPr lang="fr-BE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354536"/>
            <a:ext cx="8229600" cy="5269021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pt-BR" sz="1200" dirty="0" smtClean="0"/>
              <a:t>Um excelente curso sobre corrosão. Por favor veja os capítulos 7 (corrosão galvânica), 8 (corrosão </a:t>
            </a:r>
            <a:r>
              <a:rPr lang="pt-BR" sz="1200" dirty="0" err="1" smtClean="0"/>
              <a:t>intergranular</a:t>
            </a:r>
            <a:r>
              <a:rPr lang="pt-BR" sz="1200" dirty="0" smtClean="0"/>
              <a:t>), 11 (corrosão intersticial) 12 (pites) 14 (corrosão sob tensão) e 15 (corrosão sob tensão nos aços inoxidáveis) </a:t>
            </a:r>
            <a:r>
              <a:rPr lang="pt-BR" sz="1200" u="sng" dirty="0" smtClean="0">
                <a:solidFill>
                  <a:srgbClr val="0070C0"/>
                </a:solidFill>
              </a:rPr>
              <a:t> </a:t>
            </a:r>
            <a:r>
              <a:rPr lang="fr-FR" sz="1200" u="sng" dirty="0" smtClean="0">
                <a:solidFill>
                  <a:srgbClr val="0070C0"/>
                </a:solidFill>
              </a:rPr>
              <a:t>http</a:t>
            </a:r>
            <a:r>
              <a:rPr lang="fr-FR" sz="1200" u="sng" dirty="0">
                <a:solidFill>
                  <a:srgbClr val="0070C0"/>
                </a:solidFill>
              </a:rPr>
              <a:t>://corrosion.kaist.ac.kr/download/2008-1/chap11.pdf</a:t>
            </a:r>
          </a:p>
          <a:p>
            <a:pPr marL="514350" indent="-514350">
              <a:buFont typeface="+mj-lt"/>
              <a:buAutoNum type="arabicPeriod"/>
            </a:pPr>
            <a:r>
              <a:rPr lang="fr-BE" sz="1200" dirty="0" smtClean="0"/>
              <a:t>Noções básicas sobre corrosão da NACE  </a:t>
            </a:r>
            <a:r>
              <a:rPr lang="fr-BE" sz="1200" dirty="0">
                <a:hlinkClick r:id="rId2"/>
              </a:rPr>
              <a:t>http://corrosion-doctors.org/Corrosion-History/Course.htm#Scope</a:t>
            </a:r>
            <a:r>
              <a:rPr lang="fr-BE" sz="1200" dirty="0"/>
              <a:t> 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200" dirty="0"/>
              <a:t>Curso online sobre </a:t>
            </a:r>
            <a:r>
              <a:rPr lang="fr-FR" sz="1200" dirty="0" smtClean="0"/>
              <a:t>corrosão </a:t>
            </a:r>
            <a:r>
              <a:rPr lang="fr-FR" sz="1200" dirty="0">
                <a:hlinkClick r:id="rId3"/>
              </a:rPr>
              <a:t>http://www.corrosionclinic.com/corrosion_online_lectures/ME303L10.HTM#top</a:t>
            </a:r>
            <a:r>
              <a:rPr lang="fr-FR" sz="12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200" dirty="0" smtClean="0"/>
              <a:t>Informação </a:t>
            </a:r>
            <a:r>
              <a:rPr lang="fr-FR" sz="1200" dirty="0"/>
              <a:t>sobre </a:t>
            </a:r>
            <a:r>
              <a:rPr lang="fr-FR" sz="1200" dirty="0" smtClean="0"/>
              <a:t>ensaios eletroquimicos   </a:t>
            </a:r>
            <a:r>
              <a:rPr lang="fr-FR" sz="1200" dirty="0">
                <a:hlinkClick r:id="rId4"/>
              </a:rPr>
              <a:t>http://mee-inc.com/esca.html</a:t>
            </a:r>
            <a:r>
              <a:rPr lang="fr-FR" sz="1200" dirty="0"/>
              <a:t>    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200" dirty="0"/>
              <a:t>Ugitech: </a:t>
            </a:r>
            <a:r>
              <a:rPr lang="fr-FR" sz="1200" dirty="0" smtClean="0"/>
              <a:t>Comunicacão </a:t>
            </a:r>
            <a:r>
              <a:rPr lang="fr-FR" sz="1200" dirty="0"/>
              <a:t>privada</a:t>
            </a:r>
          </a:p>
          <a:p>
            <a:pPr marL="514350" indent="-514350">
              <a:buFont typeface="+mj-lt"/>
              <a:buAutoNum type="arabicPeriod"/>
            </a:pPr>
            <a:r>
              <a:rPr lang="fi-FI" sz="1200" dirty="0"/>
              <a:t>BSSA (British Stainless Steel Association) sitio  web </a:t>
            </a:r>
            <a:r>
              <a:rPr lang="pt-BR" sz="1200" dirty="0" smtClean="0"/>
              <a:t>” Cálculo do Número equivalente de corrosão por pite </a:t>
            </a:r>
            <a:r>
              <a:rPr lang="en-GB" sz="1200" dirty="0" smtClean="0"/>
              <a:t> </a:t>
            </a:r>
            <a:r>
              <a:rPr lang="en-GB" sz="1200" dirty="0"/>
              <a:t>(PREN)”  </a:t>
            </a:r>
            <a:r>
              <a:rPr lang="en-GB" sz="1200" dirty="0">
                <a:hlinkClick r:id="rId5"/>
              </a:rPr>
              <a:t>http://www.bssa.org.uk/topics.php?article=111</a:t>
            </a:r>
            <a:r>
              <a:rPr lang="en-GB" sz="1200" dirty="0"/>
              <a:t> 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200" dirty="0"/>
              <a:t>Sobre </a:t>
            </a:r>
            <a:r>
              <a:rPr lang="fr-FR" sz="1200" dirty="0" smtClean="0"/>
              <a:t>corrosão por pite   </a:t>
            </a:r>
            <a:r>
              <a:rPr lang="fr-FR" sz="1200" dirty="0">
                <a:hlinkClick r:id="rId6"/>
              </a:rPr>
              <a:t>https://kb.osu.edu/dspace/bitstream/handle/1811/45442/FrankelG_JournalElectrochemicalSociety_1998_v145n6_p2186-2198.pdf?sequence=1</a:t>
            </a:r>
            <a:endParaRPr lang="fr-FR" sz="1200" dirty="0"/>
          </a:p>
          <a:p>
            <a:pPr marL="514350" indent="-514350">
              <a:buFont typeface="+mj-lt"/>
              <a:buAutoNum type="arabicPeriod"/>
            </a:pPr>
            <a:r>
              <a:rPr lang="fr-FR" sz="1200" dirty="0">
                <a:hlinkClick r:id="rId7"/>
              </a:rPr>
              <a:t>http://www.imoa.info/download_files/stainless-steel/Duplex_Stainless_Steel_3rd_Edition.pdf</a:t>
            </a:r>
            <a:r>
              <a:rPr lang="fr-FR" sz="12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200" dirty="0">
                <a:hlinkClick r:id="rId8"/>
              </a:rPr>
              <a:t>http://www.imoa.info/molybdenum_uses/moly_grade_stainless_steels/steel_grades.php</a:t>
            </a:r>
            <a:r>
              <a:rPr lang="fr-FR" sz="12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200" dirty="0">
                <a:hlinkClick r:id="rId9"/>
              </a:rPr>
              <a:t>http://www.imoa.info/download_files/stainless-steel/IMOA_Houska-Selecting_Stainless_Steel_for_Optimum_Perormance.pdf</a:t>
            </a:r>
            <a:r>
              <a:rPr lang="fr-FR" sz="12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200" dirty="0">
                <a:hlinkClick r:id="rId10"/>
              </a:rPr>
              <a:t>http://www.aiadetroit.com/~aiadetro/images/stories/demo/rokbox/BECPDF/2011_aia_deicing_detroit.pdf</a:t>
            </a:r>
            <a:r>
              <a:rPr lang="fr-FR" sz="12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200" dirty="0"/>
              <a:t> </a:t>
            </a:r>
            <a:r>
              <a:rPr lang="fr-FR" sz="1200" dirty="0">
                <a:hlinkClick r:id="rId11"/>
              </a:rPr>
              <a:t>http://en.wikipedia.org/wiki/Galvanic_corrosion</a:t>
            </a:r>
            <a:endParaRPr lang="fr-FR" sz="1200" dirty="0"/>
          </a:p>
          <a:p>
            <a:pPr marL="514350" indent="-514350">
              <a:buFont typeface="+mj-lt"/>
              <a:buAutoNum type="arabicPeriod"/>
            </a:pPr>
            <a:r>
              <a:rPr lang="fr-FR" sz="1200" dirty="0">
                <a:hlinkClick r:id="rId12"/>
              </a:rPr>
              <a:t>http://www.bssa.org.uk/topics.php?article=668</a:t>
            </a:r>
            <a:r>
              <a:rPr lang="fr-FR" sz="12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200" dirty="0">
                <a:hlinkClick r:id="rId13"/>
              </a:rPr>
              <a:t>http://www.stainless-steel-world.net/pdf/SSW_0812_duplex.pdf</a:t>
            </a:r>
            <a:r>
              <a:rPr lang="fr-FR" sz="12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200" dirty="0">
                <a:hlinkClick r:id="rId14"/>
              </a:rPr>
              <a:t>http://www.outokumpu.com/en/stainless-steel/grades/duplex/Pages/default.aspx</a:t>
            </a:r>
            <a:r>
              <a:rPr lang="fr-FR" sz="12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200" dirty="0">
                <a:hlinkClick r:id="rId15"/>
              </a:rPr>
              <a:t>http://www.aperam.com/uploads/stainlesseurope/TechnicalPublications/Duplex_Maastricht_EN-22p-7064Ko.pdf</a:t>
            </a:r>
            <a:r>
              <a:rPr lang="fr-FR" sz="12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s-ES_tradnl" sz="1200" dirty="0"/>
              <a:t>a) </a:t>
            </a:r>
            <a:r>
              <a:rPr lang="pt-BR" sz="1200" smtClean="0"/>
              <a:t>Composição </a:t>
            </a:r>
            <a:r>
              <a:rPr lang="pt-BR" sz="1200" dirty="0" smtClean="0"/>
              <a:t>química de produtos planos de aço inoxidável para aplicações gerais na EN 10088-2: </a:t>
            </a:r>
            <a:r>
              <a:rPr lang="pt-BR" sz="1200" u="sng" dirty="0" smtClean="0">
                <a:hlinkClick r:id="rId16"/>
              </a:rPr>
              <a:t>http://www.bssa.org.uk/topics.php?article=44</a:t>
            </a:r>
            <a:r>
              <a:rPr lang="pt-BR" sz="1200" u="sng" dirty="0" smtClean="0"/>
              <a:t>; </a:t>
            </a:r>
            <a:r>
              <a:rPr lang="pt-BR" sz="1200" dirty="0" smtClean="0"/>
              <a:t>b) Composição química de produtos longos de aço inoxidável para aplicações gerais na EN 10088-3: </a:t>
            </a:r>
            <a:r>
              <a:rPr lang="pt-BR" sz="1200" u="sng" dirty="0" smtClean="0">
                <a:hlinkClick r:id="rId17"/>
              </a:rPr>
              <a:t>http://www.bssa.org.uk/topics.php?article=46</a:t>
            </a:r>
            <a:endParaRPr lang="pt-BR" sz="1200" dirty="0" smtClean="0">
              <a:hlinkClick r:id="rId18"/>
            </a:endParaRPr>
          </a:p>
          <a:p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3421208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Appendix: </a:t>
            </a:r>
            <a:r>
              <a:rPr lang="fr-FR" dirty="0"/>
              <a:t>Designações</a:t>
            </a:r>
            <a:r>
              <a:rPr lang="fr-FR" baseline="50000" dirty="0" smtClean="0"/>
              <a:t>17</a:t>
            </a:r>
            <a:endParaRPr lang="fr-FR" baseline="50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58</a:t>
            </a:fld>
            <a:endParaRPr lang="fr-BE"/>
          </a:p>
        </p:txBody>
      </p:sp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99" y="1468437"/>
            <a:ext cx="4455885" cy="438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7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700" y="1468437"/>
            <a:ext cx="4267200" cy="496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0799" y="6051176"/>
            <a:ext cx="453390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Nota: Esta é uma tabela simplificada. Para </a:t>
            </a:r>
            <a:r>
              <a:rPr lang="pt-BR" dirty="0" smtClean="0"/>
              <a:t>classes </a:t>
            </a:r>
            <a:r>
              <a:rPr lang="pt-BR" dirty="0"/>
              <a:t>especiais, por favor </a:t>
            </a:r>
            <a:r>
              <a:rPr lang="pt-BR" dirty="0" smtClean="0"/>
              <a:t>veja a </a:t>
            </a:r>
            <a:r>
              <a:rPr lang="pt-BR" dirty="0"/>
              <a:t>referência 17</a:t>
            </a:r>
            <a:r>
              <a:rPr lang="fr-FR" dirty="0" smtClean="0"/>
              <a:t>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3225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Obrigado</a:t>
            </a:r>
            <a:endParaRPr lang="fr-F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EEAD88-7AB7-4352-89B4-BF917C658D05}" type="slidenum">
              <a:rPr lang="fr-BE" smtClean="0"/>
              <a:pPr/>
              <a:t>59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54459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17773</TotalTime>
  <Words>4247</Words>
  <Application>Microsoft Office PowerPoint</Application>
  <PresentationFormat>Apresentação na tela (4:3)</PresentationFormat>
  <Paragraphs>734</Paragraphs>
  <Slides>59</Slides>
  <Notes>40</Notes>
  <HiddenSlides>0</HiddenSlides>
  <MMClips>0</MMClips>
  <ScaleCrop>false</ScaleCrop>
  <HeadingPairs>
    <vt:vector size="8" baseType="variant">
      <vt:variant>
        <vt:lpstr>Fontes usadas</vt:lpstr>
      </vt:variant>
      <vt:variant>
        <vt:i4>7</vt:i4>
      </vt:variant>
      <vt:variant>
        <vt:lpstr>Tema</vt:lpstr>
      </vt:variant>
      <vt:variant>
        <vt:i4>3</vt:i4>
      </vt:variant>
      <vt:variant>
        <vt:lpstr>Servidores OLE inseridos</vt:lpstr>
      </vt:variant>
      <vt:variant>
        <vt:i4>2</vt:i4>
      </vt:variant>
      <vt:variant>
        <vt:lpstr>Títulos de slides</vt:lpstr>
      </vt:variant>
      <vt:variant>
        <vt:i4>59</vt:i4>
      </vt:variant>
    </vt:vector>
  </HeadingPairs>
  <TitlesOfParts>
    <vt:vector size="71" baseType="lpstr">
      <vt:lpstr>Andalus</vt:lpstr>
      <vt:lpstr>Arial</vt:lpstr>
      <vt:lpstr>Calibri</vt:lpstr>
      <vt:lpstr>Franklin Gothic Book</vt:lpstr>
      <vt:lpstr>Gotham Book</vt:lpstr>
      <vt:lpstr>Tahoma</vt:lpstr>
      <vt:lpstr>Wingdings</vt:lpstr>
      <vt:lpstr>2_Custom Design</vt:lpstr>
      <vt:lpstr>3_Custom Design</vt:lpstr>
      <vt:lpstr>4_Custom Design</vt:lpstr>
      <vt:lpstr>Graphique Microsoft Excel</vt:lpstr>
      <vt:lpstr>Paint Shop Pro Image</vt:lpstr>
      <vt:lpstr>Apresentação de apoio para docentes de Arquitetura / Engenharia Civil</vt:lpstr>
      <vt:lpstr>Conteúdo</vt:lpstr>
      <vt:lpstr>1. A maioria dos materiais se deteriora com o Tempo</vt:lpstr>
      <vt:lpstr>A maioria dos materiais se deteriora com o tempo</vt:lpstr>
      <vt:lpstr>Apresentação do PowerPoint</vt:lpstr>
      <vt:lpstr>Apresentação do PowerPoint</vt:lpstr>
      <vt:lpstr>Corrosão no Concreto (problemas de corrosão não estão limitados a superfícies externas!)</vt:lpstr>
      <vt:lpstr>2. Por que o aço inoxidável é resistente à corrosão?</vt:lpstr>
      <vt:lpstr>Camada Passiva vs. Revestimentos</vt:lpstr>
      <vt:lpstr>Danos à camada protetora</vt:lpstr>
      <vt:lpstr>3. Tipos de corrosão dos aços inoxidáveis</vt:lpstr>
      <vt:lpstr>Efeito do teor de Cromo na resistência à corrosão atmosférica (corrosão uniforme)</vt:lpstr>
      <vt:lpstr>Quando o tipo de aço inoxidável não foi corretamente selecionado, pode ocorrer corrosão</vt:lpstr>
      <vt:lpstr>Tipos de corrosão em aços inoxidáveis</vt:lpstr>
      <vt:lpstr>a) O que é corrosão uniforme?</vt:lpstr>
      <vt:lpstr>b) O que é corrosão por pite1,2,3,7?</vt:lpstr>
      <vt:lpstr>Mecanismos de corrosão por pite</vt:lpstr>
      <vt:lpstr>O pite pode ser reproduzido em uma célula eletroquímica4</vt:lpstr>
      <vt:lpstr>Principais fatores que influenciam a corrosão por pite1 (o potencial de pite Epit é geralmente usado como critério para o pite)</vt:lpstr>
      <vt:lpstr>Principais fatores que influenciam a corrosão por pite5 (o potencial de pite Epit é geralmente usado como critério para o pite)</vt:lpstr>
      <vt:lpstr>Principais fatores que influenciam a corrosão por pite1 (o potencial de pite Epit é geralmente usado como critério para o pite)</vt:lpstr>
      <vt:lpstr>Número Equivalente de Resistência ao Pite (PREN)6</vt:lpstr>
      <vt:lpstr>PREN de alguns tipos comuns9</vt:lpstr>
      <vt:lpstr>c) O que é corrosão intersticial1?</vt:lpstr>
      <vt:lpstr>Mecanismo de corrosão intersticial</vt:lpstr>
      <vt:lpstr>Temperatura Crítica de Resistência ao Pite (CPT) Temperatura Crítica de Corrosão Intersticial (CCT) de vários tipos de austeníticos e duplex8</vt:lpstr>
      <vt:lpstr>Como evitar a corrosão intersticial</vt:lpstr>
      <vt:lpstr>d) O que é corrosão galvânica1? (conhecido como corrosão bimetálica)</vt:lpstr>
      <vt:lpstr>Mecanismo de corrosão galvânica</vt:lpstr>
      <vt:lpstr>Série galvânica para metais em água do mar.</vt:lpstr>
      <vt:lpstr>Regras básicas sobre como evitar a corrosão galvânica</vt:lpstr>
      <vt:lpstr>e) O que é Corrosão Intergranular1?</vt:lpstr>
      <vt:lpstr>Vista esquemática da redução de Cr nos contornos dos grãos</vt:lpstr>
      <vt:lpstr>Quando ocorre a corrosão Intergranular?</vt:lpstr>
      <vt:lpstr>Como evitar a corrosão intergranular</vt:lpstr>
      <vt:lpstr>f) O que é a fragilização por corrosão sob tensão1 (SCC)?</vt:lpstr>
      <vt:lpstr>Mecanismo da fragilização por corrosão sob tensão (SCC)</vt:lpstr>
      <vt:lpstr>Evitando a SCC – duas escolhas</vt:lpstr>
      <vt:lpstr>4. Como selecionar o aço inoxidável certo para uma adequada resistência à corrosão</vt:lpstr>
      <vt:lpstr> 4 - 1 Aplicações Estruturais</vt:lpstr>
      <vt:lpstr>Como funciona o procedimento</vt:lpstr>
      <vt:lpstr>Apresentação do PowerPoint</vt:lpstr>
      <vt:lpstr>Apresentação do PowerPoint</vt:lpstr>
      <vt:lpstr>Tabela de correspondência</vt:lpstr>
      <vt:lpstr>Classes de resistência à corrosão de aços inoxidáveis</vt:lpstr>
      <vt:lpstr> 4 -2 Outras aplicações</vt:lpstr>
      <vt:lpstr>Guia de Seleção de Tipos de Aço para a Arquitetura10</vt:lpstr>
      <vt:lpstr>Como funciona o procedimento</vt:lpstr>
      <vt:lpstr>Poluição ambiental</vt:lpstr>
      <vt:lpstr>A) Exposição costeira</vt:lpstr>
      <vt:lpstr>B) Exposição a sais de degelo</vt:lpstr>
      <vt:lpstr>Padrão climático local</vt:lpstr>
      <vt:lpstr>Considerações de projeto</vt:lpstr>
      <vt:lpstr>Cronograma de manutenção</vt:lpstr>
      <vt:lpstr>Sistema de pontuação de seleção de aço inoxidável</vt:lpstr>
      <vt:lpstr>Conclusão</vt:lpstr>
      <vt:lpstr>5. Referências</vt:lpstr>
      <vt:lpstr>Appendix: Designações17</vt:lpstr>
      <vt:lpstr>Obrigado</vt:lpstr>
    </vt:vector>
  </TitlesOfParts>
  <Company>Outokumpu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Arto Rousu</dc:creator>
  <cp:lastModifiedBy>Paulo Ricardo Andrade</cp:lastModifiedBy>
  <cp:revision>571</cp:revision>
  <cp:lastPrinted>2015-04-09T12:49:41Z</cp:lastPrinted>
  <dcterms:created xsi:type="dcterms:W3CDTF">2013-07-31T06:42:37Z</dcterms:created>
  <dcterms:modified xsi:type="dcterms:W3CDTF">2019-09-04T13:02:40Z</dcterms:modified>
</cp:coreProperties>
</file>