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6.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7.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8.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9.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10.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1.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12.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xml" ContentType="application/vnd.openxmlformats-officedocument.drawingml.chart+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20" r:id="rId2"/>
    <p:sldMasterId id="2147483730" r:id="rId3"/>
    <p:sldMasterId id="2147483740" r:id="rId4"/>
    <p:sldMasterId id="2147483750" r:id="rId5"/>
    <p:sldMasterId id="2147483760" r:id="rId6"/>
    <p:sldMasterId id="2147483770" r:id="rId7"/>
    <p:sldMasterId id="2147483780" r:id="rId8"/>
    <p:sldMasterId id="2147483790" r:id="rId9"/>
    <p:sldMasterId id="2147483800" r:id="rId10"/>
    <p:sldMasterId id="2147483810" r:id="rId11"/>
    <p:sldMasterId id="2147483820" r:id="rId12"/>
    <p:sldMasterId id="2147483830" r:id="rId13"/>
  </p:sldMasterIdLst>
  <p:notesMasterIdLst>
    <p:notesMasterId r:id="rId113"/>
  </p:notesMasterIdLst>
  <p:handoutMasterIdLst>
    <p:handoutMasterId r:id="rId114"/>
  </p:handoutMasterIdLst>
  <p:sldIdLst>
    <p:sldId id="256" r:id="rId14"/>
    <p:sldId id="262" r:id="rId15"/>
    <p:sldId id="370" r:id="rId16"/>
    <p:sldId id="290" r:id="rId17"/>
    <p:sldId id="293" r:id="rId18"/>
    <p:sldId id="302" r:id="rId19"/>
    <p:sldId id="312" r:id="rId20"/>
    <p:sldId id="313" r:id="rId21"/>
    <p:sldId id="314" r:id="rId22"/>
    <p:sldId id="315" r:id="rId23"/>
    <p:sldId id="318" r:id="rId24"/>
    <p:sldId id="346" r:id="rId25"/>
    <p:sldId id="331" r:id="rId26"/>
    <p:sldId id="329" r:id="rId27"/>
    <p:sldId id="330" r:id="rId28"/>
    <p:sldId id="343" r:id="rId29"/>
    <p:sldId id="347" r:id="rId30"/>
    <p:sldId id="327" r:id="rId31"/>
    <p:sldId id="334" r:id="rId32"/>
    <p:sldId id="332" r:id="rId33"/>
    <p:sldId id="385" r:id="rId34"/>
    <p:sldId id="386" r:id="rId35"/>
    <p:sldId id="387" r:id="rId36"/>
    <p:sldId id="371" r:id="rId37"/>
    <p:sldId id="266" r:id="rId38"/>
    <p:sldId id="337" r:id="rId39"/>
    <p:sldId id="338" r:id="rId40"/>
    <p:sldId id="339" r:id="rId41"/>
    <p:sldId id="270" r:id="rId42"/>
    <p:sldId id="269" r:id="rId43"/>
    <p:sldId id="348" r:id="rId44"/>
    <p:sldId id="304" r:id="rId45"/>
    <p:sldId id="335" r:id="rId46"/>
    <p:sldId id="264" r:id="rId47"/>
    <p:sldId id="372" r:id="rId48"/>
    <p:sldId id="305" r:id="rId49"/>
    <p:sldId id="366" r:id="rId50"/>
    <p:sldId id="367" r:id="rId51"/>
    <p:sldId id="276" r:id="rId52"/>
    <p:sldId id="308" r:id="rId53"/>
    <p:sldId id="349" r:id="rId54"/>
    <p:sldId id="368" r:id="rId55"/>
    <p:sldId id="369" r:id="rId56"/>
    <p:sldId id="328" r:id="rId57"/>
    <p:sldId id="260" r:id="rId58"/>
    <p:sldId id="373" r:id="rId59"/>
    <p:sldId id="300" r:id="rId60"/>
    <p:sldId id="354" r:id="rId61"/>
    <p:sldId id="356" r:id="rId62"/>
    <p:sldId id="355" r:id="rId63"/>
    <p:sldId id="357" r:id="rId64"/>
    <p:sldId id="321" r:id="rId65"/>
    <p:sldId id="277" r:id="rId66"/>
    <p:sldId id="374" r:id="rId67"/>
    <p:sldId id="301" r:id="rId68"/>
    <p:sldId id="359" r:id="rId69"/>
    <p:sldId id="259" r:id="rId70"/>
    <p:sldId id="375" r:id="rId71"/>
    <p:sldId id="285" r:id="rId72"/>
    <p:sldId id="351" r:id="rId73"/>
    <p:sldId id="352" r:id="rId74"/>
    <p:sldId id="279" r:id="rId75"/>
    <p:sldId id="376" r:id="rId76"/>
    <p:sldId id="286" r:id="rId77"/>
    <p:sldId id="287" r:id="rId78"/>
    <p:sldId id="280" r:id="rId79"/>
    <p:sldId id="377" r:id="rId80"/>
    <p:sldId id="283" r:id="rId81"/>
    <p:sldId id="284" r:id="rId82"/>
    <p:sldId id="288" r:id="rId83"/>
    <p:sldId id="274" r:id="rId84"/>
    <p:sldId id="281" r:id="rId85"/>
    <p:sldId id="378" r:id="rId86"/>
    <p:sldId id="299" r:id="rId87"/>
    <p:sldId id="298" r:id="rId88"/>
    <p:sldId id="317" r:id="rId89"/>
    <p:sldId id="282" r:id="rId90"/>
    <p:sldId id="379" r:id="rId91"/>
    <p:sldId id="297" r:id="rId92"/>
    <p:sldId id="361" r:id="rId93"/>
    <p:sldId id="311" r:id="rId94"/>
    <p:sldId id="310" r:id="rId95"/>
    <p:sldId id="342" r:id="rId96"/>
    <p:sldId id="263" r:id="rId97"/>
    <p:sldId id="380" r:id="rId98"/>
    <p:sldId id="295" r:id="rId99"/>
    <p:sldId id="388" r:id="rId100"/>
    <p:sldId id="296" r:id="rId101"/>
    <p:sldId id="381" r:id="rId102"/>
    <p:sldId id="365" r:id="rId103"/>
    <p:sldId id="389" r:id="rId104"/>
    <p:sldId id="391" r:id="rId105"/>
    <p:sldId id="390" r:id="rId106"/>
    <p:sldId id="363" r:id="rId107"/>
    <p:sldId id="364" r:id="rId108"/>
    <p:sldId id="393" r:id="rId109"/>
    <p:sldId id="392" r:id="rId110"/>
    <p:sldId id="362" r:id="rId111"/>
    <p:sldId id="309" r:id="rId112"/>
  </p:sldIdLst>
  <p:sldSz cx="9144000" cy="6858000" type="screen4x3"/>
  <p:notesSz cx="7099300" cy="102346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3127">
          <p15:clr>
            <a:srgbClr val="A4A3A4"/>
          </p15:clr>
        </p15:guide>
        <p15:guide id="4" pos="2141">
          <p15:clr>
            <a:srgbClr val="A4A3A4"/>
          </p15:clr>
        </p15:guide>
        <p15:guide id="5" orient="horz" pos="2969">
          <p15:clr>
            <a:srgbClr val="A4A3A4"/>
          </p15:clr>
        </p15:guide>
        <p15:guide id="6" orient="horz" pos="3224">
          <p15:clr>
            <a:srgbClr val="A4A3A4"/>
          </p15:clr>
        </p15:guide>
        <p15:guide id="7" pos="2256">
          <p15:clr>
            <a:srgbClr val="A4A3A4"/>
          </p15:clr>
        </p15:guide>
        <p15:guide id="8"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333333"/>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35" autoAdjust="0"/>
    <p:restoredTop sz="90943" autoAdjust="0"/>
  </p:normalViewPr>
  <p:slideViewPr>
    <p:cSldViewPr>
      <p:cViewPr>
        <p:scale>
          <a:sx n="77" d="100"/>
          <a:sy n="77" d="100"/>
        </p:scale>
        <p:origin x="1188" y="30"/>
      </p:cViewPr>
      <p:guideLst>
        <p:guide orient="horz" pos="2160"/>
        <p:guide pos="2880"/>
      </p:guideLst>
    </p:cSldViewPr>
  </p:slideViewPr>
  <p:outlineViewPr>
    <p:cViewPr>
      <p:scale>
        <a:sx n="33" d="100"/>
        <a:sy n="33" d="100"/>
      </p:scale>
      <p:origin x="0" y="-39768"/>
    </p:cViewPr>
  </p:outlineViewPr>
  <p:notesTextViewPr>
    <p:cViewPr>
      <p:scale>
        <a:sx n="1" d="1"/>
        <a:sy n="1" d="1"/>
      </p:scale>
      <p:origin x="0" y="0"/>
    </p:cViewPr>
  </p:notesTextViewPr>
  <p:sorterViewPr>
    <p:cViewPr>
      <p:scale>
        <a:sx n="90" d="100"/>
        <a:sy n="90" d="100"/>
      </p:scale>
      <p:origin x="0" y="13332"/>
    </p:cViewPr>
  </p:sorterViewPr>
  <p:notesViewPr>
    <p:cSldViewPr>
      <p:cViewPr varScale="1">
        <p:scale>
          <a:sx n="80" d="100"/>
          <a:sy n="80" d="100"/>
        </p:scale>
        <p:origin x="-1962" y="-78"/>
      </p:cViewPr>
      <p:guideLst>
        <p:guide orient="horz" pos="2880"/>
        <p:guide pos="2160"/>
        <p:guide orient="horz" pos="3127"/>
        <p:guide pos="2141"/>
        <p:guide orient="horz" pos="2969"/>
        <p:guide orient="horz" pos="3224"/>
        <p:guide pos="2256"/>
        <p:guide pos="2236"/>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3.xml"/><Relationship Id="rId117" Type="http://schemas.openxmlformats.org/officeDocument/2006/relationships/theme" Target="theme/theme1.xml"/><Relationship Id="rId21" Type="http://schemas.openxmlformats.org/officeDocument/2006/relationships/slide" Target="slides/slide8.xml"/><Relationship Id="rId42" Type="http://schemas.openxmlformats.org/officeDocument/2006/relationships/slide" Target="slides/slide29.xml"/><Relationship Id="rId47" Type="http://schemas.openxmlformats.org/officeDocument/2006/relationships/slide" Target="slides/slide34.xml"/><Relationship Id="rId63" Type="http://schemas.openxmlformats.org/officeDocument/2006/relationships/slide" Target="slides/slide50.xml"/><Relationship Id="rId68" Type="http://schemas.openxmlformats.org/officeDocument/2006/relationships/slide" Target="slides/slide55.xml"/><Relationship Id="rId84" Type="http://schemas.openxmlformats.org/officeDocument/2006/relationships/slide" Target="slides/slide71.xml"/><Relationship Id="rId89" Type="http://schemas.openxmlformats.org/officeDocument/2006/relationships/slide" Target="slides/slide76.xml"/><Relationship Id="rId112" Type="http://schemas.openxmlformats.org/officeDocument/2006/relationships/slide" Target="slides/slide99.xml"/><Relationship Id="rId16" Type="http://schemas.openxmlformats.org/officeDocument/2006/relationships/slide" Target="slides/slide3.xml"/><Relationship Id="rId107" Type="http://schemas.openxmlformats.org/officeDocument/2006/relationships/slide" Target="slides/slide94.xml"/><Relationship Id="rId11" Type="http://schemas.openxmlformats.org/officeDocument/2006/relationships/slideMaster" Target="slideMasters/slideMaster11.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slide" Target="slides/slide40.xml"/><Relationship Id="rId58" Type="http://schemas.openxmlformats.org/officeDocument/2006/relationships/slide" Target="slides/slide45.xml"/><Relationship Id="rId66" Type="http://schemas.openxmlformats.org/officeDocument/2006/relationships/slide" Target="slides/slide53.xml"/><Relationship Id="rId74" Type="http://schemas.openxmlformats.org/officeDocument/2006/relationships/slide" Target="slides/slide61.xml"/><Relationship Id="rId79" Type="http://schemas.openxmlformats.org/officeDocument/2006/relationships/slide" Target="slides/slide66.xml"/><Relationship Id="rId87" Type="http://schemas.openxmlformats.org/officeDocument/2006/relationships/slide" Target="slides/slide74.xml"/><Relationship Id="rId102" Type="http://schemas.openxmlformats.org/officeDocument/2006/relationships/slide" Target="slides/slide89.xml"/><Relationship Id="rId110" Type="http://schemas.openxmlformats.org/officeDocument/2006/relationships/slide" Target="slides/slide97.xml"/><Relationship Id="rId115"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slide" Target="slides/slide48.xml"/><Relationship Id="rId82" Type="http://schemas.openxmlformats.org/officeDocument/2006/relationships/slide" Target="slides/slide69.xml"/><Relationship Id="rId90" Type="http://schemas.openxmlformats.org/officeDocument/2006/relationships/slide" Target="slides/slide77.xml"/><Relationship Id="rId95" Type="http://schemas.openxmlformats.org/officeDocument/2006/relationships/slide" Target="slides/slide82.xml"/><Relationship Id="rId19" Type="http://schemas.openxmlformats.org/officeDocument/2006/relationships/slide" Target="slides/slide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slide" Target="slides/slide43.xml"/><Relationship Id="rId64" Type="http://schemas.openxmlformats.org/officeDocument/2006/relationships/slide" Target="slides/slide51.xml"/><Relationship Id="rId69" Type="http://schemas.openxmlformats.org/officeDocument/2006/relationships/slide" Target="slides/slide56.xml"/><Relationship Id="rId77" Type="http://schemas.openxmlformats.org/officeDocument/2006/relationships/slide" Target="slides/slide64.xml"/><Relationship Id="rId100" Type="http://schemas.openxmlformats.org/officeDocument/2006/relationships/slide" Target="slides/slide87.xml"/><Relationship Id="rId105" Type="http://schemas.openxmlformats.org/officeDocument/2006/relationships/slide" Target="slides/slide92.xml"/><Relationship Id="rId113" Type="http://schemas.openxmlformats.org/officeDocument/2006/relationships/notesMaster" Target="notesMasters/notesMaster1.xml"/><Relationship Id="rId118"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38.xml"/><Relationship Id="rId72" Type="http://schemas.openxmlformats.org/officeDocument/2006/relationships/slide" Target="slides/slide59.xml"/><Relationship Id="rId80" Type="http://schemas.openxmlformats.org/officeDocument/2006/relationships/slide" Target="slides/slide67.xml"/><Relationship Id="rId85" Type="http://schemas.openxmlformats.org/officeDocument/2006/relationships/slide" Target="slides/slide72.xml"/><Relationship Id="rId93" Type="http://schemas.openxmlformats.org/officeDocument/2006/relationships/slide" Target="slides/slide80.xml"/><Relationship Id="rId98" Type="http://schemas.openxmlformats.org/officeDocument/2006/relationships/slide" Target="slides/slide85.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slide" Target="slides/slide46.xml"/><Relationship Id="rId67" Type="http://schemas.openxmlformats.org/officeDocument/2006/relationships/slide" Target="slides/slide54.xml"/><Relationship Id="rId103" Type="http://schemas.openxmlformats.org/officeDocument/2006/relationships/slide" Target="slides/slide90.xml"/><Relationship Id="rId108" Type="http://schemas.openxmlformats.org/officeDocument/2006/relationships/slide" Target="slides/slide95.xml"/><Relationship Id="rId116" Type="http://schemas.openxmlformats.org/officeDocument/2006/relationships/viewProps" Target="viewProps.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slide" Target="slides/slide49.xml"/><Relationship Id="rId70" Type="http://schemas.openxmlformats.org/officeDocument/2006/relationships/slide" Target="slides/slide57.xml"/><Relationship Id="rId75" Type="http://schemas.openxmlformats.org/officeDocument/2006/relationships/slide" Target="slides/slide62.xml"/><Relationship Id="rId83" Type="http://schemas.openxmlformats.org/officeDocument/2006/relationships/slide" Target="slides/slide70.xml"/><Relationship Id="rId88" Type="http://schemas.openxmlformats.org/officeDocument/2006/relationships/slide" Target="slides/slide75.xml"/><Relationship Id="rId91" Type="http://schemas.openxmlformats.org/officeDocument/2006/relationships/slide" Target="slides/slide78.xml"/><Relationship Id="rId96" Type="http://schemas.openxmlformats.org/officeDocument/2006/relationships/slide" Target="slides/slide83.xml"/><Relationship Id="rId111" Type="http://schemas.openxmlformats.org/officeDocument/2006/relationships/slide" Target="slides/slide98.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106" Type="http://schemas.openxmlformats.org/officeDocument/2006/relationships/slide" Target="slides/slide93.xml"/><Relationship Id="rId114" Type="http://schemas.openxmlformats.org/officeDocument/2006/relationships/handoutMaster" Target="handoutMasters/handoutMaster1.xml"/><Relationship Id="rId10" Type="http://schemas.openxmlformats.org/officeDocument/2006/relationships/slideMaster" Target="slideMasters/slideMaster10.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slide" Target="slides/slide52.xml"/><Relationship Id="rId73" Type="http://schemas.openxmlformats.org/officeDocument/2006/relationships/slide" Target="slides/slide60.xml"/><Relationship Id="rId78" Type="http://schemas.openxmlformats.org/officeDocument/2006/relationships/slide" Target="slides/slide65.xml"/><Relationship Id="rId81" Type="http://schemas.openxmlformats.org/officeDocument/2006/relationships/slide" Target="slides/slide68.xml"/><Relationship Id="rId86" Type="http://schemas.openxmlformats.org/officeDocument/2006/relationships/slide" Target="slides/slide73.xml"/><Relationship Id="rId94" Type="http://schemas.openxmlformats.org/officeDocument/2006/relationships/slide" Target="slides/slide81.xml"/><Relationship Id="rId99" Type="http://schemas.openxmlformats.org/officeDocument/2006/relationships/slide" Target="slides/slide86.xml"/><Relationship Id="rId101" Type="http://schemas.openxmlformats.org/officeDocument/2006/relationships/slide" Target="slides/slide88.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5.xml"/><Relationship Id="rId39" Type="http://schemas.openxmlformats.org/officeDocument/2006/relationships/slide" Target="slides/slide26.xml"/><Relationship Id="rId109" Type="http://schemas.openxmlformats.org/officeDocument/2006/relationships/slide" Target="slides/slide96.xml"/><Relationship Id="rId34" Type="http://schemas.openxmlformats.org/officeDocument/2006/relationships/slide" Target="slides/slide21.xml"/><Relationship Id="rId50" Type="http://schemas.openxmlformats.org/officeDocument/2006/relationships/slide" Target="slides/slide37.xml"/><Relationship Id="rId55" Type="http://schemas.openxmlformats.org/officeDocument/2006/relationships/slide" Target="slides/slide42.xml"/><Relationship Id="rId76" Type="http://schemas.openxmlformats.org/officeDocument/2006/relationships/slide" Target="slides/slide63.xml"/><Relationship Id="rId97" Type="http://schemas.openxmlformats.org/officeDocument/2006/relationships/slide" Target="slides/slide84.xml"/><Relationship Id="rId104" Type="http://schemas.openxmlformats.org/officeDocument/2006/relationships/slide" Target="slides/slide91.xml"/><Relationship Id="rId7" Type="http://schemas.openxmlformats.org/officeDocument/2006/relationships/slideMaster" Target="slideMasters/slideMaster7.xml"/><Relationship Id="rId71" Type="http://schemas.openxmlformats.org/officeDocument/2006/relationships/slide" Target="slides/slide58.xml"/><Relationship Id="rId92" Type="http://schemas.openxmlformats.org/officeDocument/2006/relationships/slide" Target="slides/slide79.xml"/><Relationship Id="rId2" Type="http://schemas.openxmlformats.org/officeDocument/2006/relationships/slideMaster" Target="slideMasters/slideMaster2.xml"/><Relationship Id="rId29" Type="http://schemas.openxmlformats.org/officeDocument/2006/relationships/slide" Target="slides/slide1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solidFill>
            <a:ln w="25400" cap="flat" cmpd="sng" algn="ctr">
              <a:solidFill>
                <a:schemeClr val="accent1">
                  <a:shade val="50000"/>
                </a:schemeClr>
              </a:solidFill>
              <a:prstDash val="solid"/>
            </a:ln>
            <a:effectLst/>
          </c:spPr>
          <c:invertIfNegative val="0"/>
          <c:cat>
            <c:strRef>
              <c:f>Sheet1!$A$2:$A$7</c:f>
              <c:strCache>
                <c:ptCount val="6"/>
                <c:pt idx="0">
                  <c:v>Zn</c:v>
                </c:pt>
                <c:pt idx="1">
                  <c:v>Cu</c:v>
                </c:pt>
                <c:pt idx="2">
                  <c:v>Cr em aço inox 1.4301 (304)</c:v>
                </c:pt>
                <c:pt idx="3">
                  <c:v>Ni em aço inox 1.4301 (304)</c:v>
                </c:pt>
                <c:pt idx="4">
                  <c:v>Cr em aço inox 1.4401 (316)</c:v>
                </c:pt>
                <c:pt idx="5">
                  <c:v>Ni em aço inox 1.4401 (316)</c:v>
                </c:pt>
              </c:strCache>
            </c:strRef>
          </c:cat>
          <c:val>
            <c:numRef>
              <c:f>Sheet1!$B$2:$B$7</c:f>
              <c:numCache>
                <c:formatCode>General</c:formatCode>
                <c:ptCount val="6"/>
                <c:pt idx="0">
                  <c:v>3000</c:v>
                </c:pt>
                <c:pt idx="1">
                  <c:v>1500</c:v>
                </c:pt>
                <c:pt idx="2">
                  <c:v>0.2</c:v>
                </c:pt>
                <c:pt idx="3">
                  <c:v>0.6</c:v>
                </c:pt>
                <c:pt idx="4">
                  <c:v>0.4</c:v>
                </c:pt>
                <c:pt idx="5">
                  <c:v>1.2</c:v>
                </c:pt>
              </c:numCache>
            </c:numRef>
          </c:val>
        </c:ser>
        <c:dLbls>
          <c:showLegendKey val="0"/>
          <c:showVal val="0"/>
          <c:showCatName val="0"/>
          <c:showSerName val="0"/>
          <c:showPercent val="0"/>
          <c:showBubbleSize val="0"/>
        </c:dLbls>
        <c:gapWidth val="150"/>
        <c:axId val="312768376"/>
        <c:axId val="312769160"/>
      </c:barChart>
      <c:catAx>
        <c:axId val="312768376"/>
        <c:scaling>
          <c:orientation val="minMax"/>
        </c:scaling>
        <c:delete val="0"/>
        <c:axPos val="b"/>
        <c:numFmt formatCode="General" sourceLinked="0"/>
        <c:majorTickMark val="out"/>
        <c:minorTickMark val="none"/>
        <c:tickLblPos val="nextTo"/>
        <c:txPr>
          <a:bodyPr/>
          <a:lstStyle/>
          <a:p>
            <a:pPr>
              <a:defRPr sz="1200"/>
            </a:pPr>
            <a:endParaRPr lang="pt-BR"/>
          </a:p>
        </c:txPr>
        <c:crossAx val="312769160"/>
        <c:crosses val="autoZero"/>
        <c:auto val="1"/>
        <c:lblAlgn val="ctr"/>
        <c:lblOffset val="100"/>
        <c:noMultiLvlLbl val="0"/>
      </c:catAx>
      <c:valAx>
        <c:axId val="312769160"/>
        <c:scaling>
          <c:orientation val="minMax"/>
        </c:scaling>
        <c:delete val="0"/>
        <c:axPos val="l"/>
        <c:majorGridlines/>
        <c:numFmt formatCode="General" sourceLinked="1"/>
        <c:majorTickMark val="out"/>
        <c:minorTickMark val="none"/>
        <c:tickLblPos val="nextTo"/>
        <c:txPr>
          <a:bodyPr/>
          <a:lstStyle/>
          <a:p>
            <a:pPr>
              <a:defRPr sz="1200"/>
            </a:pPr>
            <a:endParaRPr lang="pt-BR"/>
          </a:p>
        </c:txPr>
        <c:crossAx val="312768376"/>
        <c:crosses val="autoZero"/>
        <c:crossBetween val="between"/>
      </c:valAx>
    </c:plotArea>
    <c:plotVisOnly val="1"/>
    <c:dispBlanksAs val="gap"/>
    <c:showDLblsOverMax val="0"/>
  </c:chart>
  <c:txPr>
    <a:bodyPr/>
    <a:lstStyle/>
    <a:p>
      <a:pPr>
        <a:defRPr sz="1800"/>
      </a:pPr>
      <a:endParaRPr lang="pt-B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1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76363" cy="511731"/>
          </a:xfrm>
          <a:prstGeom prst="rect">
            <a:avLst/>
          </a:prstGeom>
        </p:spPr>
        <p:txBody>
          <a:bodyPr vert="horz" lIns="94768" tIns="47384" rIns="94768" bIns="47384" rtlCol="0"/>
          <a:lstStyle>
            <a:lvl1pPr algn="l">
              <a:defRPr sz="1200"/>
            </a:lvl1pPr>
          </a:lstStyle>
          <a:p>
            <a:endParaRPr lang="en-GB"/>
          </a:p>
        </p:txBody>
      </p:sp>
      <p:sp>
        <p:nvSpPr>
          <p:cNvPr id="3" name="Date Placeholder 2"/>
          <p:cNvSpPr>
            <a:spLocks noGrp="1"/>
          </p:cNvSpPr>
          <p:nvPr>
            <p:ph type="dt" sz="quarter" idx="1"/>
          </p:nvPr>
        </p:nvSpPr>
        <p:spPr>
          <a:xfrm>
            <a:off x="4021296" y="0"/>
            <a:ext cx="3076363" cy="511731"/>
          </a:xfrm>
          <a:prstGeom prst="rect">
            <a:avLst/>
          </a:prstGeom>
        </p:spPr>
        <p:txBody>
          <a:bodyPr vert="horz" lIns="94768" tIns="47384" rIns="94768" bIns="47384" rtlCol="0"/>
          <a:lstStyle>
            <a:lvl1pPr algn="r">
              <a:defRPr sz="1200"/>
            </a:lvl1pPr>
          </a:lstStyle>
          <a:p>
            <a:fld id="{FA79440B-4A93-4734-98D4-2B195F83D438}" type="datetimeFigureOut">
              <a:rPr lang="en-GB" smtClean="0"/>
              <a:t>14/02/2019</a:t>
            </a:fld>
            <a:endParaRPr lang="en-GB"/>
          </a:p>
        </p:txBody>
      </p:sp>
      <p:sp>
        <p:nvSpPr>
          <p:cNvPr id="4" name="Footer Placeholder 3"/>
          <p:cNvSpPr>
            <a:spLocks noGrp="1"/>
          </p:cNvSpPr>
          <p:nvPr>
            <p:ph type="ftr" sz="quarter" idx="2"/>
          </p:nvPr>
        </p:nvSpPr>
        <p:spPr>
          <a:xfrm>
            <a:off x="2" y="9721106"/>
            <a:ext cx="3076363" cy="511731"/>
          </a:xfrm>
          <a:prstGeom prst="rect">
            <a:avLst/>
          </a:prstGeom>
        </p:spPr>
        <p:txBody>
          <a:bodyPr vert="horz" lIns="94768" tIns="47384" rIns="94768" bIns="47384" rtlCol="0" anchor="b"/>
          <a:lstStyle>
            <a:lvl1pPr algn="l">
              <a:defRPr sz="1200"/>
            </a:lvl1pPr>
          </a:lstStyle>
          <a:p>
            <a:endParaRPr lang="en-GB"/>
          </a:p>
        </p:txBody>
      </p:sp>
      <p:sp>
        <p:nvSpPr>
          <p:cNvPr id="5" name="Slide Number Placeholder 4"/>
          <p:cNvSpPr>
            <a:spLocks noGrp="1"/>
          </p:cNvSpPr>
          <p:nvPr>
            <p:ph type="sldNum" sz="quarter" idx="3"/>
          </p:nvPr>
        </p:nvSpPr>
        <p:spPr>
          <a:xfrm>
            <a:off x="4021296" y="9721106"/>
            <a:ext cx="3076363" cy="511731"/>
          </a:xfrm>
          <a:prstGeom prst="rect">
            <a:avLst/>
          </a:prstGeom>
        </p:spPr>
        <p:txBody>
          <a:bodyPr vert="horz" lIns="94768" tIns="47384" rIns="94768" bIns="47384" rtlCol="0" anchor="b"/>
          <a:lstStyle>
            <a:lvl1pPr algn="r">
              <a:defRPr sz="1200"/>
            </a:lvl1pPr>
          </a:lstStyle>
          <a:p>
            <a:fld id="{E17FEDBA-C036-4298-A426-8D11F2D1DC9D}" type="slidenum">
              <a:rPr lang="en-GB" smtClean="0"/>
              <a:t>‹nº›</a:t>
            </a:fld>
            <a:endParaRPr lang="en-GB"/>
          </a:p>
        </p:txBody>
      </p:sp>
    </p:spTree>
    <p:extLst>
      <p:ext uri="{BB962C8B-B14F-4D97-AF65-F5344CB8AC3E}">
        <p14:creationId xmlns:p14="http://schemas.microsoft.com/office/powerpoint/2010/main" val="35310890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76363" cy="511731"/>
          </a:xfrm>
          <a:prstGeom prst="rect">
            <a:avLst/>
          </a:prstGeom>
        </p:spPr>
        <p:txBody>
          <a:bodyPr vert="horz" lIns="94768" tIns="47384" rIns="94768" bIns="47384" rtlCol="0"/>
          <a:lstStyle>
            <a:lvl1pPr algn="l">
              <a:defRPr sz="1200"/>
            </a:lvl1pPr>
          </a:lstStyle>
          <a:p>
            <a:endParaRPr lang="fr-FR"/>
          </a:p>
        </p:txBody>
      </p:sp>
      <p:sp>
        <p:nvSpPr>
          <p:cNvPr id="3" name="Date Placeholder 2"/>
          <p:cNvSpPr>
            <a:spLocks noGrp="1"/>
          </p:cNvSpPr>
          <p:nvPr>
            <p:ph type="dt" idx="1"/>
          </p:nvPr>
        </p:nvSpPr>
        <p:spPr>
          <a:xfrm>
            <a:off x="4021296" y="0"/>
            <a:ext cx="3076363" cy="511731"/>
          </a:xfrm>
          <a:prstGeom prst="rect">
            <a:avLst/>
          </a:prstGeom>
        </p:spPr>
        <p:txBody>
          <a:bodyPr vert="horz" lIns="94768" tIns="47384" rIns="94768" bIns="47384" rtlCol="0"/>
          <a:lstStyle>
            <a:lvl1pPr algn="r">
              <a:defRPr sz="1200"/>
            </a:lvl1pPr>
          </a:lstStyle>
          <a:p>
            <a:fld id="{61C3FC1B-1360-4953-A911-6C5EDFE56089}" type="datetimeFigureOut">
              <a:rPr lang="fr-FR" smtClean="0"/>
              <a:t>14/02/2019</a:t>
            </a:fld>
            <a:endParaRPr lang="fr-FR"/>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4768" tIns="47384" rIns="94768" bIns="47384" rtlCol="0" anchor="ctr"/>
          <a:lstStyle/>
          <a:p>
            <a:endParaRPr lang="fr-FR"/>
          </a:p>
        </p:txBody>
      </p:sp>
      <p:sp>
        <p:nvSpPr>
          <p:cNvPr id="5" name="Notes Placeholder 4"/>
          <p:cNvSpPr>
            <a:spLocks noGrp="1"/>
          </p:cNvSpPr>
          <p:nvPr>
            <p:ph type="body" sz="quarter" idx="3"/>
          </p:nvPr>
        </p:nvSpPr>
        <p:spPr>
          <a:xfrm>
            <a:off x="709931" y="4861442"/>
            <a:ext cx="5679440" cy="4605576"/>
          </a:xfrm>
          <a:prstGeom prst="rect">
            <a:avLst/>
          </a:prstGeom>
        </p:spPr>
        <p:txBody>
          <a:bodyPr vert="horz" lIns="94768" tIns="47384" rIns="94768" bIns="4738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6" name="Footer Placeholder 5"/>
          <p:cNvSpPr>
            <a:spLocks noGrp="1"/>
          </p:cNvSpPr>
          <p:nvPr>
            <p:ph type="ftr" sz="quarter" idx="4"/>
          </p:nvPr>
        </p:nvSpPr>
        <p:spPr>
          <a:xfrm>
            <a:off x="2" y="9721106"/>
            <a:ext cx="3076363" cy="511731"/>
          </a:xfrm>
          <a:prstGeom prst="rect">
            <a:avLst/>
          </a:prstGeom>
        </p:spPr>
        <p:txBody>
          <a:bodyPr vert="horz" lIns="94768" tIns="47384" rIns="94768" bIns="47384" rtlCol="0" anchor="b"/>
          <a:lstStyle>
            <a:lvl1pPr algn="l">
              <a:defRPr sz="1200"/>
            </a:lvl1pPr>
          </a:lstStyle>
          <a:p>
            <a:endParaRPr lang="fr-FR"/>
          </a:p>
        </p:txBody>
      </p:sp>
      <p:sp>
        <p:nvSpPr>
          <p:cNvPr id="7" name="Slide Number Placeholder 6"/>
          <p:cNvSpPr>
            <a:spLocks noGrp="1"/>
          </p:cNvSpPr>
          <p:nvPr>
            <p:ph type="sldNum" sz="quarter" idx="5"/>
          </p:nvPr>
        </p:nvSpPr>
        <p:spPr>
          <a:xfrm>
            <a:off x="4021296" y="9721106"/>
            <a:ext cx="3076363" cy="511731"/>
          </a:xfrm>
          <a:prstGeom prst="rect">
            <a:avLst/>
          </a:prstGeom>
        </p:spPr>
        <p:txBody>
          <a:bodyPr vert="horz" lIns="94768" tIns="47384" rIns="94768" bIns="47384" rtlCol="0" anchor="b"/>
          <a:lstStyle>
            <a:lvl1pPr algn="r">
              <a:defRPr sz="1200"/>
            </a:lvl1pPr>
          </a:lstStyle>
          <a:p>
            <a:fld id="{FCAD31F2-D280-4941-9FB1-46DCA8BCB0E7}" type="slidenum">
              <a:rPr lang="fr-FR" smtClean="0"/>
              <a:t>‹nº›</a:t>
            </a:fld>
            <a:endParaRPr lang="fr-FR"/>
          </a:p>
        </p:txBody>
      </p:sp>
    </p:spTree>
    <p:extLst>
      <p:ext uri="{BB962C8B-B14F-4D97-AF65-F5344CB8AC3E}">
        <p14:creationId xmlns:p14="http://schemas.microsoft.com/office/powerpoint/2010/main" val="3127134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pattersons.com/mobile/project/len-lye-centre"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www.stuff.co.nz/about-stuff/advertising-feedback/?pos=STORYBODY&amp;adsize=300x250&amp;area=s.stuff"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issuu.com/hda_paris/docs/hda_2011_references_web_issu"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hda-paris.com/"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hda-paris.com/"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www.lageode.fr/la-geode/"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hda-paris.com/"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www.cambridgearchitectural.com/"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www.assda.asn.au/"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www.ronstantensilearch.com/"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www.fosterandpartners.com/projects/uae-pavilion-shanghai-expo-2010/"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www.cambridgearchitectural.com/"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1</a:t>
            </a:fld>
            <a:endParaRPr lang="fr-FR"/>
          </a:p>
        </p:txBody>
      </p:sp>
    </p:spTree>
    <p:extLst>
      <p:ext uri="{BB962C8B-B14F-4D97-AF65-F5344CB8AC3E}">
        <p14:creationId xmlns:p14="http://schemas.microsoft.com/office/powerpoint/2010/main" val="8527273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2</a:t>
            </a:fld>
            <a:endParaRPr lang="fr-FR"/>
          </a:p>
        </p:txBody>
      </p:sp>
    </p:spTree>
    <p:extLst>
      <p:ext uri="{BB962C8B-B14F-4D97-AF65-F5344CB8AC3E}">
        <p14:creationId xmlns:p14="http://schemas.microsoft.com/office/powerpoint/2010/main" val="32894665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solidFill>
                <a:srgbClr val="0070C0"/>
              </a:solidFill>
            </a:endParaRPr>
          </a:p>
        </p:txBody>
      </p:sp>
      <p:sp>
        <p:nvSpPr>
          <p:cNvPr id="4" name="Slide Number Placeholder 3"/>
          <p:cNvSpPr>
            <a:spLocks noGrp="1"/>
          </p:cNvSpPr>
          <p:nvPr>
            <p:ph type="sldNum" sz="quarter" idx="10"/>
          </p:nvPr>
        </p:nvSpPr>
        <p:spPr/>
        <p:txBody>
          <a:bodyPr/>
          <a:lstStyle/>
          <a:p>
            <a:fld id="{FCAD31F2-D280-4941-9FB1-46DCA8BCB0E7}" type="slidenum">
              <a:rPr lang="fr-FR" smtClean="0"/>
              <a:t>4</a:t>
            </a:fld>
            <a:endParaRPr lang="fr-FR"/>
          </a:p>
        </p:txBody>
      </p:sp>
    </p:spTree>
    <p:extLst>
      <p:ext uri="{BB962C8B-B14F-4D97-AF65-F5344CB8AC3E}">
        <p14:creationId xmlns:p14="http://schemas.microsoft.com/office/powerpoint/2010/main" val="42677660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5</a:t>
            </a:fld>
            <a:endParaRPr lang="fr-FR"/>
          </a:p>
        </p:txBody>
      </p:sp>
    </p:spTree>
    <p:extLst>
      <p:ext uri="{BB962C8B-B14F-4D97-AF65-F5344CB8AC3E}">
        <p14:creationId xmlns:p14="http://schemas.microsoft.com/office/powerpoint/2010/main" val="42677660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http://www.artsconnected.org/artsnetmn/environ/gehry.html</a:t>
            </a:r>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7</a:t>
            </a:fld>
            <a:endParaRPr lang="fr-FR"/>
          </a:p>
        </p:txBody>
      </p:sp>
    </p:spTree>
    <p:extLst>
      <p:ext uri="{BB962C8B-B14F-4D97-AF65-F5344CB8AC3E}">
        <p14:creationId xmlns:p14="http://schemas.microsoft.com/office/powerpoint/2010/main" val="8320756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Arquiteto: Moshe Safdie    </a:t>
            </a:r>
            <a:r>
              <a:rPr lang="en-US" b="1" dirty="0" smtClean="0"/>
              <a:t>Structural Engineer:  </a:t>
            </a:r>
            <a:r>
              <a:rPr lang="en-US" dirty="0" smtClean="0"/>
              <a:t>Arup USA, Inc.</a:t>
            </a:r>
          </a:p>
          <a:p>
            <a:r>
              <a:rPr lang="en-US" dirty="0" smtClean="0"/>
              <a:t>http://www.arcspace.com/features/moshe-safdie-/kauffman-center-for-the-performing-arts/  </a:t>
            </a:r>
          </a:p>
          <a:p>
            <a:endParaRPr lang="fr-FR" dirty="0"/>
          </a:p>
        </p:txBody>
      </p:sp>
      <p:sp>
        <p:nvSpPr>
          <p:cNvPr id="4" name="Slide Number Placeholder 3"/>
          <p:cNvSpPr>
            <a:spLocks noGrp="1"/>
          </p:cNvSpPr>
          <p:nvPr>
            <p:ph type="sldNum" sz="quarter" idx="10"/>
          </p:nvPr>
        </p:nvSpPr>
        <p:spPr/>
        <p:txBody>
          <a:bodyPr/>
          <a:lstStyle/>
          <a:p>
            <a:fld id="{54CA750D-4BE2-4BD9-8CFA-BD3D0F2B5E5E}" type="slidenum">
              <a:rPr lang="fr-FR" smtClean="0"/>
              <a:t>8</a:t>
            </a:fld>
            <a:endParaRPr lang="fr-FR"/>
          </a:p>
        </p:txBody>
      </p:sp>
    </p:spTree>
    <p:extLst>
      <p:ext uri="{BB962C8B-B14F-4D97-AF65-F5344CB8AC3E}">
        <p14:creationId xmlns:p14="http://schemas.microsoft.com/office/powerpoint/2010/main" val="30015560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684">
              <a:defRPr/>
            </a:pPr>
            <a:r>
              <a:rPr lang="fr-FR" dirty="0">
                <a:hlinkClick r:id="rId3"/>
              </a:rPr>
              <a:t>http://www.pattersons.com/mobile/project/len-lye-centre</a:t>
            </a:r>
            <a:endParaRPr lang="fr-FR" dirty="0"/>
          </a:p>
          <a:p>
            <a:endParaRPr lang="en-US" dirty="0" smtClean="0"/>
          </a:p>
          <a:p>
            <a:r>
              <a:rPr lang="en-US" dirty="0" smtClean="0"/>
              <a:t>Fabricating the Len Lye Centre's 32-tonne stainless steel facade is a huge challenge for </a:t>
            </a:r>
            <a:r>
              <a:rPr lang="en-US" dirty="0" err="1" smtClean="0"/>
              <a:t>Taranaki</a:t>
            </a:r>
            <a:r>
              <a:rPr lang="en-US" dirty="0" smtClean="0"/>
              <a:t> company Rivet. </a:t>
            </a:r>
          </a:p>
          <a:p>
            <a:r>
              <a:rPr lang="en-US" dirty="0" smtClean="0"/>
              <a:t>However, the owner of the New Plymouth business, Steve Scott, says he is loving every minute of it. </a:t>
            </a:r>
          </a:p>
          <a:p>
            <a:r>
              <a:rPr lang="en-US" dirty="0" smtClean="0"/>
              <a:t>The $2 million project to construct the 14-metre-high facade of the New Plymouth </a:t>
            </a:r>
            <a:r>
              <a:rPr lang="en-US" dirty="0" err="1" smtClean="0"/>
              <a:t>centre</a:t>
            </a:r>
            <a:r>
              <a:rPr lang="en-US" dirty="0" smtClean="0"/>
              <a:t>, which will showcase the work of film maker and kinetic sculptor Len Lye, was a pleasant change from making sinks, hand rails and tanks, Scott said. </a:t>
            </a:r>
          </a:p>
          <a:p>
            <a:r>
              <a:rPr lang="en-US" dirty="0" smtClean="0"/>
              <a:t>"The technical challenge is the best part of the job - the guys love a good challenge." In total, he said the project would equate to the equivalent of a year's work for six staff. </a:t>
            </a:r>
          </a:p>
          <a:p>
            <a:r>
              <a:rPr lang="en-US" dirty="0" smtClean="0"/>
              <a:t>The company had to buy new laser- cutting machinery and create new tooling in-house in order to be able to fabricate the facade, which will be made up of about 510 panels of stainless steel. </a:t>
            </a:r>
          </a:p>
          <a:p>
            <a:r>
              <a:rPr lang="en-US" dirty="0" smtClean="0"/>
              <a:t>The 3000 square </a:t>
            </a:r>
            <a:r>
              <a:rPr lang="en-US" dirty="0" err="1" smtClean="0"/>
              <a:t>metre</a:t>
            </a:r>
            <a:r>
              <a:rPr lang="en-US" dirty="0" smtClean="0"/>
              <a:t> Len Lye Centre, attached to the </a:t>
            </a:r>
            <a:r>
              <a:rPr lang="en-US" dirty="0" err="1" smtClean="0"/>
              <a:t>Govett</a:t>
            </a:r>
            <a:r>
              <a:rPr lang="en-US" dirty="0" smtClean="0"/>
              <a:t>-Brewster Art Gallery, was designed by architect Andrew Patterson and is being built by New Plymouth company </a:t>
            </a:r>
            <a:r>
              <a:rPr lang="en-US" dirty="0" err="1" smtClean="0"/>
              <a:t>Clelands</a:t>
            </a:r>
            <a:r>
              <a:rPr lang="en-US" dirty="0" smtClean="0"/>
              <a:t> Construction. </a:t>
            </a:r>
          </a:p>
          <a:p>
            <a:r>
              <a:rPr lang="en-US" dirty="0" smtClean="0"/>
              <a:t>The total cost of the project, which has been 100 per cent externally funded with zero council borrowing or contribution from New Plymouth District ratepayers, is $11.5 million. </a:t>
            </a:r>
          </a:p>
          <a:p>
            <a:r>
              <a:rPr lang="en-US" dirty="0" smtClean="0"/>
              <a:t>Scott said he spent about six months working with Patterson and </a:t>
            </a:r>
            <a:r>
              <a:rPr lang="en-US" dirty="0" err="1" smtClean="0"/>
              <a:t>Clelands</a:t>
            </a:r>
            <a:r>
              <a:rPr lang="en-US" dirty="0" smtClean="0"/>
              <a:t> Construction on a facade design they were all happy with and that Scott was confident could be engineered. </a:t>
            </a:r>
          </a:p>
          <a:p>
            <a:r>
              <a:rPr lang="en-US" dirty="0" smtClean="0"/>
              <a:t>About 32 </a:t>
            </a:r>
            <a:r>
              <a:rPr lang="en-US" dirty="0" err="1" smtClean="0"/>
              <a:t>tonnes</a:t>
            </a:r>
            <a:r>
              <a:rPr lang="en-US" dirty="0" smtClean="0"/>
              <a:t> of the mirror sheet - grade 316 stainless steel - was ordered from a Japanese mill, which Scott said was the only place that could make that grade of steel to the size required. </a:t>
            </a:r>
          </a:p>
          <a:p>
            <a:r>
              <a:rPr lang="en-US" dirty="0" smtClean="0"/>
              <a:t>It was then sent to Taiwan to be polished to a level 8, mirror-like finish. Again, Scott said Taiwan was the only place with the facilities to polish metal of that size to the finish required. </a:t>
            </a:r>
          </a:p>
          <a:p>
            <a:r>
              <a:rPr lang="en-US" dirty="0" smtClean="0"/>
              <a:t>He said he did not know of any other buildings that were constructed of such a material. The tooling developed by Rivet enabled the company to create a curve in the steel panels that was exactly as the architect wanted. </a:t>
            </a:r>
          </a:p>
          <a:p>
            <a:r>
              <a:rPr lang="en-US" dirty="0" smtClean="0"/>
              <a:t>The panels, each measuring 2.8 </a:t>
            </a:r>
            <a:r>
              <a:rPr lang="en-US" dirty="0" err="1" smtClean="0"/>
              <a:t>metres</a:t>
            </a:r>
            <a:r>
              <a:rPr lang="en-US" dirty="0" smtClean="0"/>
              <a:t> by 1.5m, would fit into each other like a jigsaw to create the Len Lye Centre's facade, which would run along Devon and Queen streets. </a:t>
            </a:r>
          </a:p>
          <a:p>
            <a:r>
              <a:rPr lang="en-US" dirty="0" smtClean="0"/>
              <a:t>Scott said though joins would be visible, they would be as minimalistic as possible. </a:t>
            </a:r>
          </a:p>
          <a:p>
            <a:r>
              <a:rPr lang="en-US" dirty="0" smtClean="0"/>
              <a:t>Rivet, which was established by Scott and his father 22 years ago, became involved with the project at the beginning of 2013 after the tender for construction was awarded to </a:t>
            </a:r>
            <a:r>
              <a:rPr lang="en-US" dirty="0" err="1" smtClean="0"/>
              <a:t>Clelands</a:t>
            </a:r>
            <a:r>
              <a:rPr lang="en-US" dirty="0" smtClean="0"/>
              <a:t>. Stainless steel was chosen by the architect for the facade because it was, in a sense, a local material. </a:t>
            </a:r>
          </a:p>
          <a:p>
            <a:r>
              <a:rPr lang="en-US" dirty="0" smtClean="0">
                <a:effectLst/>
                <a:hlinkClick r:id="rId4"/>
              </a:rPr>
              <a:t>Ad Feedback</a:t>
            </a:r>
            <a:r>
              <a:rPr lang="en-US" dirty="0" smtClean="0">
                <a:effectLst/>
              </a:rPr>
              <a:t> </a:t>
            </a:r>
          </a:p>
          <a:p>
            <a:r>
              <a:rPr lang="en-US" dirty="0" smtClean="0"/>
              <a:t>"It's sort of like using the local stone and architects always like using local products," Patterson told the </a:t>
            </a:r>
            <a:r>
              <a:rPr lang="en-US" dirty="0" err="1" smtClean="0"/>
              <a:t>Taranaki</a:t>
            </a:r>
            <a:r>
              <a:rPr lang="en-US" dirty="0" smtClean="0"/>
              <a:t> Daily News in 2011. </a:t>
            </a:r>
          </a:p>
          <a:p>
            <a:r>
              <a:rPr lang="en-US" dirty="0" smtClean="0"/>
              <a:t>"If you use local material, you engage local industry and expertise." He said </a:t>
            </a:r>
            <a:r>
              <a:rPr lang="en-US" dirty="0" err="1" smtClean="0"/>
              <a:t>Taranaki's</a:t>
            </a:r>
            <a:r>
              <a:rPr lang="en-US" dirty="0" smtClean="0"/>
              <a:t> stainless steel industry was one of the best in the world, because of the dairy industry. </a:t>
            </a:r>
          </a:p>
          <a:p>
            <a:r>
              <a:rPr lang="en-US" dirty="0" smtClean="0"/>
              <a:t>Scott said he would not have taken on the project if he wasn't 100 per cent sure it could be done. </a:t>
            </a:r>
          </a:p>
          <a:p>
            <a:r>
              <a:rPr lang="en-US" dirty="0" smtClean="0"/>
              <a:t>"I was confident we could do it. We often push the boundaries." By September the panels should start being installed, he said, and the job had to be completed by December. The Len Lye Centre is due to open next year. </a:t>
            </a:r>
          </a:p>
          <a:p>
            <a:r>
              <a:rPr lang="en-US" dirty="0" smtClean="0"/>
              <a:t>Scott said before the panels could be installed, curved concrete walls being made by a </a:t>
            </a:r>
            <a:r>
              <a:rPr lang="en-US" dirty="0" err="1" smtClean="0"/>
              <a:t>Whanganui</a:t>
            </a:r>
            <a:r>
              <a:rPr lang="en-US" dirty="0" smtClean="0"/>
              <a:t> company using a </a:t>
            </a:r>
            <a:r>
              <a:rPr lang="en-US" dirty="0" err="1" smtClean="0"/>
              <a:t>mould</a:t>
            </a:r>
            <a:r>
              <a:rPr lang="en-US" dirty="0" smtClean="0"/>
              <a:t> also fabricated by Rivet needed to be erected. </a:t>
            </a:r>
          </a:p>
          <a:p>
            <a:r>
              <a:rPr lang="en-US" dirty="0" smtClean="0"/>
              <a:t>In Rivet's </a:t>
            </a:r>
            <a:r>
              <a:rPr lang="en-US" dirty="0" err="1" smtClean="0"/>
              <a:t>Strandon</a:t>
            </a:r>
            <a:r>
              <a:rPr lang="en-US" dirty="0" smtClean="0"/>
              <a:t> workshop, sheet metal worker Ian Smith was busy welding away at the framing that would go behind the panels to hold them in place. </a:t>
            </a:r>
          </a:p>
          <a:p>
            <a:r>
              <a:rPr lang="en-US" dirty="0" smtClean="0"/>
              <a:t>He had been working on the project since November, he said, adding with a grin that he was looking forward to seeing the end of it. </a:t>
            </a:r>
          </a:p>
          <a:p>
            <a:r>
              <a:rPr lang="en-US" dirty="0" smtClean="0"/>
              <a:t>Scott also looked forward to seeing the finished product and he was proud to be part of the project. </a:t>
            </a:r>
          </a:p>
          <a:p>
            <a:r>
              <a:rPr lang="en-US" dirty="0" smtClean="0"/>
              <a:t>"I think it will look pretty cool. And if the job's going to go ahead, we might as well be doing it." </a:t>
            </a:r>
          </a:p>
          <a:p>
            <a:r>
              <a:rPr lang="en-US" b="1" dirty="0" smtClean="0"/>
              <a:t>- </a:t>
            </a:r>
            <a:r>
              <a:rPr lang="en-US" b="1" dirty="0" err="1" smtClean="0"/>
              <a:t>Taranaki</a:t>
            </a:r>
            <a:r>
              <a:rPr lang="en-US" b="1" dirty="0" smtClean="0"/>
              <a:t> Daily News</a:t>
            </a:r>
            <a:endParaRPr lang="en-US" dirty="0" smtClean="0"/>
          </a:p>
          <a:p>
            <a:endParaRPr lang="fr-FR" dirty="0"/>
          </a:p>
        </p:txBody>
      </p:sp>
      <p:sp>
        <p:nvSpPr>
          <p:cNvPr id="4" name="Slide Number Placeholder 3"/>
          <p:cNvSpPr>
            <a:spLocks noGrp="1"/>
          </p:cNvSpPr>
          <p:nvPr>
            <p:ph type="sldNum" sz="quarter" idx="10"/>
          </p:nvPr>
        </p:nvSpPr>
        <p:spPr/>
        <p:txBody>
          <a:bodyPr/>
          <a:lstStyle/>
          <a:p>
            <a:fld id="{54CA750D-4BE2-4BD9-8CFA-BD3D0F2B5E5E}" type="slidenum">
              <a:rPr lang="fr-FR" smtClean="0"/>
              <a:t>9</a:t>
            </a:fld>
            <a:endParaRPr lang="fr-FR"/>
          </a:p>
        </p:txBody>
      </p:sp>
    </p:spTree>
    <p:extLst>
      <p:ext uri="{BB962C8B-B14F-4D97-AF65-F5344CB8AC3E}">
        <p14:creationId xmlns:p14="http://schemas.microsoft.com/office/powerpoint/2010/main" val="18058838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54CA750D-4BE2-4BD9-8CFA-BD3D0F2B5E5E}" type="slidenum">
              <a:rPr lang="fr-FR" smtClean="0"/>
              <a:t>10</a:t>
            </a:fld>
            <a:endParaRPr lang="fr-FR"/>
          </a:p>
        </p:txBody>
      </p:sp>
    </p:spTree>
    <p:extLst>
      <p:ext uri="{BB962C8B-B14F-4D97-AF65-F5344CB8AC3E}">
        <p14:creationId xmlns:p14="http://schemas.microsoft.com/office/powerpoint/2010/main" val="15882312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defTabSz="947684">
              <a:defRPr/>
            </a:pPr>
            <a:r>
              <a:rPr lang="fr-FR" dirty="0" smtClean="0">
                <a:hlinkClick r:id="rId3"/>
              </a:rPr>
              <a:t>http://issuu.com/hda_paris/docs/hda_2011_references_web_issu</a:t>
            </a:r>
            <a:r>
              <a:rPr lang="fr-FR" dirty="0" smtClean="0"/>
              <a:t> </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11</a:t>
            </a:fld>
            <a:endParaRPr lang="fr-FR"/>
          </a:p>
        </p:txBody>
      </p:sp>
    </p:spTree>
    <p:extLst>
      <p:ext uri="{BB962C8B-B14F-4D97-AF65-F5344CB8AC3E}">
        <p14:creationId xmlns:p14="http://schemas.microsoft.com/office/powerpoint/2010/main" val="25851807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http://www.dailymail.co.uk/travel/article-1284591/Abu-Dhabi-Capital-Gate-skyscraper-leans-times-Tower-Pisa.html</a:t>
            </a:r>
          </a:p>
          <a:p>
            <a:r>
              <a:rPr lang="fr-FR" dirty="0" smtClean="0"/>
              <a:t>http://www.e-architect.co.uk/dubai/capital-gate-abu-dhabi</a:t>
            </a:r>
          </a:p>
          <a:p>
            <a:r>
              <a:rPr lang="fr-FR" dirty="0" smtClean="0"/>
              <a:t>http://www.gkd.de/en/gkd/news/news/d/the-worlds-most-inclined-building/</a:t>
            </a:r>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12</a:t>
            </a:fld>
            <a:endParaRPr lang="fr-FR"/>
          </a:p>
        </p:txBody>
      </p:sp>
    </p:spTree>
    <p:extLst>
      <p:ext uri="{BB962C8B-B14F-4D97-AF65-F5344CB8AC3E}">
        <p14:creationId xmlns:p14="http://schemas.microsoft.com/office/powerpoint/2010/main" val="33382597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defTabSz="947684">
              <a:defRPr/>
            </a:pPr>
            <a:r>
              <a:rPr lang="fr-FR" dirty="0" smtClean="0">
                <a:hlinkClick r:id="rId3"/>
              </a:rPr>
              <a:t>http://hda-paris.com/</a:t>
            </a:r>
            <a:r>
              <a:rPr lang="fr-FR" dirty="0" smtClean="0"/>
              <a:t> </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13</a:t>
            </a:fld>
            <a:endParaRPr lang="fr-FR"/>
          </a:p>
        </p:txBody>
      </p:sp>
    </p:spTree>
    <p:extLst>
      <p:ext uri="{BB962C8B-B14F-4D97-AF65-F5344CB8AC3E}">
        <p14:creationId xmlns:p14="http://schemas.microsoft.com/office/powerpoint/2010/main" val="40139802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hlinkClick r:id="rId3"/>
              </a:rPr>
              <a:t>http://hda-paris.com/</a:t>
            </a:r>
            <a:r>
              <a:rPr lang="fr-FR" dirty="0" smtClean="0"/>
              <a:t> </a:t>
            </a:r>
          </a:p>
          <a:p>
            <a:r>
              <a:rPr lang="fr-FR" dirty="0" smtClean="0">
                <a:hlinkClick r:id="rId4"/>
              </a:rPr>
              <a:t>http://www.lageode.fr/la-geode/</a:t>
            </a:r>
            <a:r>
              <a:rPr lang="fr-FR" dirty="0" smtClean="0"/>
              <a:t> </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14</a:t>
            </a:fld>
            <a:endParaRPr lang="fr-FR"/>
          </a:p>
        </p:txBody>
      </p:sp>
    </p:spTree>
    <p:extLst>
      <p:ext uri="{BB962C8B-B14F-4D97-AF65-F5344CB8AC3E}">
        <p14:creationId xmlns:p14="http://schemas.microsoft.com/office/powerpoint/2010/main" val="28862101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defTabSz="947684">
              <a:defRPr/>
            </a:pPr>
            <a:r>
              <a:rPr lang="fr-FR" dirty="0" smtClean="0">
                <a:hlinkClick r:id="rId3"/>
              </a:rPr>
              <a:t>http://hda-paris.com/</a:t>
            </a:r>
            <a:r>
              <a:rPr lang="fr-FR" dirty="0" smtClean="0"/>
              <a:t> </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15</a:t>
            </a:fld>
            <a:endParaRPr lang="fr-FR"/>
          </a:p>
        </p:txBody>
      </p:sp>
    </p:spTree>
    <p:extLst>
      <p:ext uri="{BB962C8B-B14F-4D97-AF65-F5344CB8AC3E}">
        <p14:creationId xmlns:p14="http://schemas.microsoft.com/office/powerpoint/2010/main" val="33482900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http://5osa.tistory.com/archive/200906 </a:t>
            </a:r>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16</a:t>
            </a:fld>
            <a:endParaRPr lang="fr-FR"/>
          </a:p>
        </p:txBody>
      </p:sp>
    </p:spTree>
    <p:extLst>
      <p:ext uri="{BB962C8B-B14F-4D97-AF65-F5344CB8AC3E}">
        <p14:creationId xmlns:p14="http://schemas.microsoft.com/office/powerpoint/2010/main" val="27711230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17</a:t>
            </a:fld>
            <a:endParaRPr lang="fr-FR"/>
          </a:p>
        </p:txBody>
      </p:sp>
    </p:spTree>
    <p:extLst>
      <p:ext uri="{BB962C8B-B14F-4D97-AF65-F5344CB8AC3E}">
        <p14:creationId xmlns:p14="http://schemas.microsoft.com/office/powerpoint/2010/main" val="35654479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defTabSz="947684">
              <a:defRPr/>
            </a:pPr>
            <a:r>
              <a:rPr lang="fr-FR" altLang="fr-FR" b="1" dirty="0"/>
              <a:t>: </a:t>
            </a:r>
            <a:r>
              <a:rPr lang="fr-FR" altLang="fr-FR" b="1" dirty="0">
                <a:hlinkClick r:id="rId3"/>
              </a:rPr>
              <a:t>www.cambridgearchitectural.com</a:t>
            </a:r>
            <a:r>
              <a:rPr lang="fr-FR" altLang="fr-FR" b="1" dirty="0"/>
              <a:t> </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18</a:t>
            </a:fld>
            <a:endParaRPr lang="fr-FR"/>
          </a:p>
        </p:txBody>
      </p:sp>
    </p:spTree>
    <p:extLst>
      <p:ext uri="{BB962C8B-B14F-4D97-AF65-F5344CB8AC3E}">
        <p14:creationId xmlns:p14="http://schemas.microsoft.com/office/powerpoint/2010/main" val="5947955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http://www.marneetgondoire.fr/les-albums-photos/album-photos-490/le-chateau-de-rentilly-renaissance-en-2013-230.html?cHash=d2d475c49fe75ee015495efb35c04460</a:t>
            </a:r>
          </a:p>
          <a:p>
            <a:r>
              <a:rPr lang="fr-FR" dirty="0" smtClean="0"/>
              <a:t>http://www.marneetgondoire.fr/parc-culturel-de-rentilly/le-chateau-rehabilite-un-nouvel-espace-d-art-contemporain-859.html  </a:t>
            </a:r>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19</a:t>
            </a:fld>
            <a:endParaRPr lang="fr-FR"/>
          </a:p>
        </p:txBody>
      </p:sp>
    </p:spTree>
    <p:extLst>
      <p:ext uri="{BB962C8B-B14F-4D97-AF65-F5344CB8AC3E}">
        <p14:creationId xmlns:p14="http://schemas.microsoft.com/office/powerpoint/2010/main" val="3567392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http://www.dezeen.com/2007/08/20/boiler-suit-by-thomas-heatherwick/ </a:t>
            </a:r>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20</a:t>
            </a:fld>
            <a:endParaRPr lang="fr-FR"/>
          </a:p>
        </p:txBody>
      </p:sp>
    </p:spTree>
    <p:extLst>
      <p:ext uri="{BB962C8B-B14F-4D97-AF65-F5344CB8AC3E}">
        <p14:creationId xmlns:p14="http://schemas.microsoft.com/office/powerpoint/2010/main" val="20449009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http://www.dezeen.com/2007/08/20/boiler-suit-by-thomas-heatherwick/ </a:t>
            </a:r>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21</a:t>
            </a:fld>
            <a:endParaRPr lang="fr-FR"/>
          </a:p>
        </p:txBody>
      </p:sp>
    </p:spTree>
    <p:extLst>
      <p:ext uri="{BB962C8B-B14F-4D97-AF65-F5344CB8AC3E}">
        <p14:creationId xmlns:p14="http://schemas.microsoft.com/office/powerpoint/2010/main" val="35377042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http://www.dezeen.com/2007/08/20/boiler-suit-by-thomas-heatherwick/ </a:t>
            </a:r>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22</a:t>
            </a:fld>
            <a:endParaRPr lang="fr-FR"/>
          </a:p>
        </p:txBody>
      </p:sp>
    </p:spTree>
    <p:extLst>
      <p:ext uri="{BB962C8B-B14F-4D97-AF65-F5344CB8AC3E}">
        <p14:creationId xmlns:p14="http://schemas.microsoft.com/office/powerpoint/2010/main" val="9231657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http://www.dezeen.com/2007/08/20/boiler-suit-by-thomas-heatherwick/ </a:t>
            </a:r>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23</a:t>
            </a:fld>
            <a:endParaRPr lang="fr-FR"/>
          </a:p>
        </p:txBody>
      </p:sp>
    </p:spTree>
    <p:extLst>
      <p:ext uri="{BB962C8B-B14F-4D97-AF65-F5344CB8AC3E}">
        <p14:creationId xmlns:p14="http://schemas.microsoft.com/office/powerpoint/2010/main" val="6436655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684">
              <a:defRPr/>
            </a:pPr>
            <a:r>
              <a:rPr lang="fr-FR" altLang="fr-FR" i="1" dirty="0"/>
              <a:t>Source: </a:t>
            </a:r>
            <a:r>
              <a:rPr lang="fr-FR" altLang="fr-FR" i="1" dirty="0">
                <a:hlinkClick r:id="rId3"/>
              </a:rPr>
              <a:t>www.assda.asn.au</a:t>
            </a:r>
            <a:r>
              <a:rPr lang="fr-FR" altLang="fr-FR" i="1" dirty="0"/>
              <a:t> </a:t>
            </a:r>
          </a:p>
        </p:txBody>
      </p:sp>
      <p:sp>
        <p:nvSpPr>
          <p:cNvPr id="4" name="Slide Number Placeholder 3"/>
          <p:cNvSpPr>
            <a:spLocks noGrp="1"/>
          </p:cNvSpPr>
          <p:nvPr>
            <p:ph type="sldNum" sz="quarter" idx="10"/>
          </p:nvPr>
        </p:nvSpPr>
        <p:spPr/>
        <p:txBody>
          <a:bodyPr/>
          <a:lstStyle/>
          <a:p>
            <a:fld id="{FCAD31F2-D280-4941-9FB1-46DCA8BCB0E7}" type="slidenum">
              <a:rPr lang="fr-FR" smtClean="0"/>
              <a:t>29</a:t>
            </a:fld>
            <a:endParaRPr lang="fr-FR"/>
          </a:p>
        </p:txBody>
      </p:sp>
    </p:spTree>
    <p:extLst>
      <p:ext uri="{BB962C8B-B14F-4D97-AF65-F5344CB8AC3E}">
        <p14:creationId xmlns:p14="http://schemas.microsoft.com/office/powerpoint/2010/main" val="33345315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684">
              <a:defRPr/>
            </a:pPr>
            <a:r>
              <a:rPr lang="fr-FR" altLang="fr-FR" i="1" dirty="0"/>
              <a:t>Source: </a:t>
            </a:r>
            <a:r>
              <a:rPr lang="fr-FR" altLang="fr-FR" i="1" dirty="0">
                <a:hlinkClick r:id="rId3"/>
              </a:rPr>
              <a:t>www.ronstantensilearch.com</a:t>
            </a:r>
            <a:endParaRPr lang="fr-FR" altLang="fr-FR" i="1" dirty="0"/>
          </a:p>
        </p:txBody>
      </p:sp>
      <p:sp>
        <p:nvSpPr>
          <p:cNvPr id="4" name="Slide Number Placeholder 3"/>
          <p:cNvSpPr>
            <a:spLocks noGrp="1"/>
          </p:cNvSpPr>
          <p:nvPr>
            <p:ph type="sldNum" sz="quarter" idx="10"/>
          </p:nvPr>
        </p:nvSpPr>
        <p:spPr/>
        <p:txBody>
          <a:bodyPr/>
          <a:lstStyle/>
          <a:p>
            <a:fld id="{FCAD31F2-D280-4941-9FB1-46DCA8BCB0E7}" type="slidenum">
              <a:rPr lang="fr-FR" smtClean="0"/>
              <a:t>30</a:t>
            </a:fld>
            <a:endParaRPr lang="fr-FR"/>
          </a:p>
        </p:txBody>
      </p:sp>
    </p:spTree>
    <p:extLst>
      <p:ext uri="{BB962C8B-B14F-4D97-AF65-F5344CB8AC3E}">
        <p14:creationId xmlns:p14="http://schemas.microsoft.com/office/powerpoint/2010/main" val="24321371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http://www.jakob.co.uk/information/image-galleries/greenwall-systems-gallery/large-scale-greenwall-systems.html </a:t>
            </a:r>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31</a:t>
            </a:fld>
            <a:endParaRPr lang="fr-FR"/>
          </a:p>
        </p:txBody>
      </p:sp>
    </p:spTree>
    <p:extLst>
      <p:ext uri="{BB962C8B-B14F-4D97-AF65-F5344CB8AC3E}">
        <p14:creationId xmlns:p14="http://schemas.microsoft.com/office/powerpoint/2010/main" val="12066276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https://www.s3i.co.uk/image/s3i/stainless-steel-wire-trellis-system.pdf</a:t>
            </a:r>
          </a:p>
          <a:p>
            <a:r>
              <a:rPr lang="fr-FR" dirty="0" smtClean="0"/>
              <a:t>http://www.telegraph.co.uk/gardening/gardeningadvice/8352361/Social-climbers-How-to-cover-a-house-in-plants.html</a:t>
            </a:r>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33</a:t>
            </a:fld>
            <a:endParaRPr lang="fr-FR"/>
          </a:p>
        </p:txBody>
      </p:sp>
    </p:spTree>
    <p:extLst>
      <p:ext uri="{BB962C8B-B14F-4D97-AF65-F5344CB8AC3E}">
        <p14:creationId xmlns:p14="http://schemas.microsoft.com/office/powerpoint/2010/main" val="34769874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34</a:t>
            </a:fld>
            <a:endParaRPr lang="fr-FR"/>
          </a:p>
        </p:txBody>
      </p:sp>
    </p:spTree>
    <p:extLst>
      <p:ext uri="{BB962C8B-B14F-4D97-AF65-F5344CB8AC3E}">
        <p14:creationId xmlns:p14="http://schemas.microsoft.com/office/powerpoint/2010/main" val="39862381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39</a:t>
            </a:fld>
            <a:endParaRPr lang="fr-FR"/>
          </a:p>
        </p:txBody>
      </p:sp>
    </p:spTree>
    <p:extLst>
      <p:ext uri="{BB962C8B-B14F-4D97-AF65-F5344CB8AC3E}">
        <p14:creationId xmlns:p14="http://schemas.microsoft.com/office/powerpoint/2010/main" val="36750861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defTabSz="947684">
              <a:defRPr/>
            </a:pPr>
            <a:r>
              <a:rPr lang="en-US" dirty="0">
                <a:hlinkClick r:id="rId3"/>
              </a:rPr>
              <a:t>http://www.fosterandpartners.com/projects/uae-pavilion-shanghai-expo-2010/</a:t>
            </a:r>
            <a:r>
              <a:rPr lang="en-US" dirty="0"/>
              <a:t> </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40</a:t>
            </a:fld>
            <a:endParaRPr lang="fr-FR"/>
          </a:p>
        </p:txBody>
      </p:sp>
    </p:spTree>
    <p:extLst>
      <p:ext uri="{BB962C8B-B14F-4D97-AF65-F5344CB8AC3E}">
        <p14:creationId xmlns:p14="http://schemas.microsoft.com/office/powerpoint/2010/main" val="20257975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https://www.atimetals.com/markets/Documents/Doha.pdf</a:t>
            </a:r>
          </a:p>
          <a:p>
            <a:r>
              <a:rPr lang="fr-FR" dirty="0" smtClean="0"/>
              <a:t>http://www.metalresources.net/index.php?option=com_content&amp;view=article&amp;id=152:worlds-largest-stainless-steel-roof-to-feature-invarimatter-finish-from-cmr&amp;catid=1:latest-news-a-press&amp;Itemid=192</a:t>
            </a:r>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41</a:t>
            </a:fld>
            <a:endParaRPr lang="fr-FR"/>
          </a:p>
        </p:txBody>
      </p:sp>
    </p:spTree>
    <p:extLst>
      <p:ext uri="{BB962C8B-B14F-4D97-AF65-F5344CB8AC3E}">
        <p14:creationId xmlns:p14="http://schemas.microsoft.com/office/powerpoint/2010/main" val="32883497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altLang="fr-FR" dirty="0">
                <a:hlinkClick r:id="rId3"/>
              </a:rPr>
              <a:t>www.cambridgearchitectural.com/</a:t>
            </a:r>
            <a:r>
              <a:rPr lang="fr-FR" altLang="fr-FR" dirty="0"/>
              <a:t> </a:t>
            </a:r>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44</a:t>
            </a:fld>
            <a:endParaRPr lang="fr-FR"/>
          </a:p>
        </p:txBody>
      </p:sp>
    </p:spTree>
    <p:extLst>
      <p:ext uri="{BB962C8B-B14F-4D97-AF65-F5344CB8AC3E}">
        <p14:creationId xmlns:p14="http://schemas.microsoft.com/office/powerpoint/2010/main" val="36364036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45</a:t>
            </a:fld>
            <a:endParaRPr lang="fr-FR"/>
          </a:p>
        </p:txBody>
      </p:sp>
    </p:spTree>
    <p:extLst>
      <p:ext uri="{BB962C8B-B14F-4D97-AF65-F5344CB8AC3E}">
        <p14:creationId xmlns:p14="http://schemas.microsoft.com/office/powerpoint/2010/main" val="5795570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47</a:t>
            </a:fld>
            <a:endParaRPr lang="fr-FR"/>
          </a:p>
        </p:txBody>
      </p:sp>
    </p:spTree>
    <p:extLst>
      <p:ext uri="{BB962C8B-B14F-4D97-AF65-F5344CB8AC3E}">
        <p14:creationId xmlns:p14="http://schemas.microsoft.com/office/powerpoint/2010/main" val="9883616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http://www.uginox.com/fr/node/180</a:t>
            </a:r>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48</a:t>
            </a:fld>
            <a:endParaRPr lang="fr-FR"/>
          </a:p>
        </p:txBody>
      </p:sp>
    </p:spTree>
    <p:extLst>
      <p:ext uri="{BB962C8B-B14F-4D97-AF65-F5344CB8AC3E}">
        <p14:creationId xmlns:p14="http://schemas.microsoft.com/office/powerpoint/2010/main" val="4878172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http://www.theinoxincolor.com/en-proyectos-malla-id80_mosteiro-da-batalha.html</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50</a:t>
            </a:fld>
            <a:endParaRPr lang="fr-FR"/>
          </a:p>
        </p:txBody>
      </p:sp>
    </p:spTree>
    <p:extLst>
      <p:ext uri="{BB962C8B-B14F-4D97-AF65-F5344CB8AC3E}">
        <p14:creationId xmlns:p14="http://schemas.microsoft.com/office/powerpoint/2010/main" val="196706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http://www.theinoxincolor.com/en-malla-modelos-id15_weber-440-architectural-mesh.html</a:t>
            </a:r>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51</a:t>
            </a:fld>
            <a:endParaRPr lang="fr-FR"/>
          </a:p>
        </p:txBody>
      </p:sp>
    </p:spTree>
    <p:extLst>
      <p:ext uri="{BB962C8B-B14F-4D97-AF65-F5344CB8AC3E}">
        <p14:creationId xmlns:p14="http://schemas.microsoft.com/office/powerpoint/2010/main" val="25788614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55</a:t>
            </a:fld>
            <a:endParaRPr lang="fr-FR"/>
          </a:p>
        </p:txBody>
      </p:sp>
    </p:spTree>
    <p:extLst>
      <p:ext uri="{BB962C8B-B14F-4D97-AF65-F5344CB8AC3E}">
        <p14:creationId xmlns:p14="http://schemas.microsoft.com/office/powerpoint/2010/main" val="8181482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57</a:t>
            </a:fld>
            <a:endParaRPr lang="fr-FR"/>
          </a:p>
        </p:txBody>
      </p:sp>
    </p:spTree>
    <p:extLst>
      <p:ext uri="{BB962C8B-B14F-4D97-AF65-F5344CB8AC3E}">
        <p14:creationId xmlns:p14="http://schemas.microsoft.com/office/powerpoint/2010/main" val="34856607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http://cambridgearchitectural.com/projects/ft-lauderdale-hollywood-international-airport-rental-car-center</a:t>
            </a:r>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60</a:t>
            </a:fld>
            <a:endParaRPr lang="fr-FR"/>
          </a:p>
        </p:txBody>
      </p:sp>
    </p:spTree>
    <p:extLst>
      <p:ext uri="{BB962C8B-B14F-4D97-AF65-F5344CB8AC3E}">
        <p14:creationId xmlns:p14="http://schemas.microsoft.com/office/powerpoint/2010/main" val="85539563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http://www.metalocus.es/content/en/blog/kraaiennest-metro-station-completed-amsterdam-maccreanor-lavington</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61</a:t>
            </a:fld>
            <a:endParaRPr lang="fr-FR"/>
          </a:p>
        </p:txBody>
      </p:sp>
    </p:spTree>
    <p:extLst>
      <p:ext uri="{BB962C8B-B14F-4D97-AF65-F5344CB8AC3E}">
        <p14:creationId xmlns:p14="http://schemas.microsoft.com/office/powerpoint/2010/main" val="40854756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62</a:t>
            </a:fld>
            <a:endParaRPr lang="fr-FR"/>
          </a:p>
        </p:txBody>
      </p:sp>
    </p:spTree>
    <p:extLst>
      <p:ext uri="{BB962C8B-B14F-4D97-AF65-F5344CB8AC3E}">
        <p14:creationId xmlns:p14="http://schemas.microsoft.com/office/powerpoint/2010/main" val="3485660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65</a:t>
            </a:fld>
            <a:endParaRPr lang="fr-FR"/>
          </a:p>
        </p:txBody>
      </p:sp>
    </p:spTree>
    <p:extLst>
      <p:ext uri="{BB962C8B-B14F-4D97-AF65-F5344CB8AC3E}">
        <p14:creationId xmlns:p14="http://schemas.microsoft.com/office/powerpoint/2010/main" val="37498506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66</a:t>
            </a:fld>
            <a:endParaRPr lang="fr-FR"/>
          </a:p>
        </p:txBody>
      </p:sp>
    </p:spTree>
    <p:extLst>
      <p:ext uri="{BB962C8B-B14F-4D97-AF65-F5344CB8AC3E}">
        <p14:creationId xmlns:p14="http://schemas.microsoft.com/office/powerpoint/2010/main" val="34856607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72</a:t>
            </a:fld>
            <a:endParaRPr lang="fr-FR"/>
          </a:p>
        </p:txBody>
      </p:sp>
    </p:spTree>
    <p:extLst>
      <p:ext uri="{BB962C8B-B14F-4D97-AF65-F5344CB8AC3E}">
        <p14:creationId xmlns:p14="http://schemas.microsoft.com/office/powerpoint/2010/main" val="34856607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684">
              <a:defRPr/>
            </a:pPr>
            <a:r>
              <a:rPr lang="fr-FR" dirty="0" err="1" smtClean="0"/>
              <a:t>Pictures</a:t>
            </a:r>
            <a:r>
              <a:rPr lang="fr-FR" dirty="0" smtClean="0"/>
              <a:t>: </a:t>
            </a:r>
            <a:r>
              <a:rPr lang="fr-FR" dirty="0" err="1" smtClean="0"/>
              <a:t>courtesy</a:t>
            </a:r>
            <a:r>
              <a:rPr lang="fr-FR" dirty="0" smtClean="0"/>
              <a:t> of Centro Inox, </a:t>
            </a:r>
            <a:r>
              <a:rPr lang="fr-FR" dirty="0" err="1" smtClean="0"/>
              <a:t>Italy</a:t>
            </a:r>
            <a:endParaRPr lang="fr-FR" dirty="0" smtClean="0"/>
          </a:p>
        </p:txBody>
      </p:sp>
      <p:sp>
        <p:nvSpPr>
          <p:cNvPr id="4" name="Slide Number Placeholder 3"/>
          <p:cNvSpPr>
            <a:spLocks noGrp="1"/>
          </p:cNvSpPr>
          <p:nvPr>
            <p:ph type="sldNum" sz="quarter" idx="10"/>
          </p:nvPr>
        </p:nvSpPr>
        <p:spPr/>
        <p:txBody>
          <a:bodyPr/>
          <a:lstStyle/>
          <a:p>
            <a:fld id="{FCAD31F2-D280-4941-9FB1-46DCA8BCB0E7}" type="slidenum">
              <a:rPr lang="fr-FR" smtClean="0"/>
              <a:t>75</a:t>
            </a:fld>
            <a:endParaRPr lang="fr-FR"/>
          </a:p>
        </p:txBody>
      </p:sp>
    </p:spTree>
    <p:extLst>
      <p:ext uri="{BB962C8B-B14F-4D97-AF65-F5344CB8AC3E}">
        <p14:creationId xmlns:p14="http://schemas.microsoft.com/office/powerpoint/2010/main" val="65050227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77</a:t>
            </a:fld>
            <a:endParaRPr lang="fr-FR"/>
          </a:p>
        </p:txBody>
      </p:sp>
    </p:spTree>
    <p:extLst>
      <p:ext uri="{BB962C8B-B14F-4D97-AF65-F5344CB8AC3E}">
        <p14:creationId xmlns:p14="http://schemas.microsoft.com/office/powerpoint/2010/main" val="34856607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http://www.editorialespazio.com/en/proyectos/detalle/94</a:t>
            </a:r>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83</a:t>
            </a:fld>
            <a:endParaRPr lang="fr-FR"/>
          </a:p>
        </p:txBody>
      </p:sp>
    </p:spTree>
    <p:extLst>
      <p:ext uri="{BB962C8B-B14F-4D97-AF65-F5344CB8AC3E}">
        <p14:creationId xmlns:p14="http://schemas.microsoft.com/office/powerpoint/2010/main" val="319488079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86</a:t>
            </a:fld>
            <a:endParaRPr lang="fr-FR"/>
          </a:p>
        </p:txBody>
      </p:sp>
    </p:spTree>
    <p:extLst>
      <p:ext uri="{BB962C8B-B14F-4D97-AF65-F5344CB8AC3E}">
        <p14:creationId xmlns:p14="http://schemas.microsoft.com/office/powerpoint/2010/main" val="387043067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87</a:t>
            </a:fld>
            <a:endParaRPr lang="fr-FR"/>
          </a:p>
        </p:txBody>
      </p:sp>
    </p:spTree>
    <p:extLst>
      <p:ext uri="{BB962C8B-B14F-4D97-AF65-F5344CB8AC3E}">
        <p14:creationId xmlns:p14="http://schemas.microsoft.com/office/powerpoint/2010/main" val="89980005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88</a:t>
            </a:fld>
            <a:endParaRPr lang="fr-FR"/>
          </a:p>
        </p:txBody>
      </p:sp>
    </p:spTree>
    <p:extLst>
      <p:ext uri="{BB962C8B-B14F-4D97-AF65-F5344CB8AC3E}">
        <p14:creationId xmlns:p14="http://schemas.microsoft.com/office/powerpoint/2010/main" val="34856607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98</a:t>
            </a:fld>
            <a:endParaRPr lang="fr-FR"/>
          </a:p>
        </p:txBody>
      </p:sp>
    </p:spTree>
    <p:extLst>
      <p:ext uri="{BB962C8B-B14F-4D97-AF65-F5344CB8AC3E}">
        <p14:creationId xmlns:p14="http://schemas.microsoft.com/office/powerpoint/2010/main" val="36594717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4094741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362676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17686188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709085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25554197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28887214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6238493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40022412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smtClean="0"/>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2610475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781435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2279334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8327769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42387207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13220566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28516044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12470317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9622166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smtClean="0"/>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28946370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smtClean="0"/>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smtClean="0"/>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smtClean="0"/>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smtClean="0"/>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smtClean="0"/>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smtClean="0"/>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smtClean="0"/>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5AF66AA0-E37C-4065-8BE7-D4086C065B53}" type="slidenum">
              <a:rPr lang="fr-BE" smtClean="0"/>
              <a:t>‹nº›</a:t>
            </a:fld>
            <a:endParaRPr lang="fr-BE"/>
          </a:p>
        </p:txBody>
      </p:sp>
    </p:spTree>
    <p:extLst>
      <p:ext uri="{BB962C8B-B14F-4D97-AF65-F5344CB8AC3E}">
        <p14:creationId xmlns:p14="http://schemas.microsoft.com/office/powerpoint/2010/main" val="328129236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smtClean="0"/>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smtClean="0"/>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smtClean="0"/>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86541259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428462755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31150725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238854216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285439901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59304678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933864554"/>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242769061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smtClean="0"/>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20486330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10" Type="http://schemas.openxmlformats.org/officeDocument/2006/relationships/theme" Target="../theme/theme3.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5" Type="http://schemas.openxmlformats.org/officeDocument/2006/relationships/slideLayout" Target="../slideLayouts/slideLayout32.xml"/><Relationship Id="rId10" Type="http://schemas.openxmlformats.org/officeDocument/2006/relationships/theme" Target="../theme/theme4.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5" Type="http://schemas.openxmlformats.org/officeDocument/2006/relationships/slideLayout" Target="../slideLayouts/slideLayout41.xml"/><Relationship Id="rId10" Type="http://schemas.openxmlformats.org/officeDocument/2006/relationships/theme" Target="../theme/theme5.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10" Type="http://schemas.openxmlformats.org/officeDocument/2006/relationships/theme" Target="../theme/theme6.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2.xml"/><Relationship Id="rId3" Type="http://schemas.openxmlformats.org/officeDocument/2006/relationships/slideLayout" Target="../slideLayouts/slideLayout57.xml"/><Relationship Id="rId7" Type="http://schemas.openxmlformats.org/officeDocument/2006/relationships/slideLayout" Target="../slideLayouts/slideLayout61.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5" Type="http://schemas.openxmlformats.org/officeDocument/2006/relationships/slideLayout" Target="../slideLayouts/slideLayout59.xml"/><Relationship Id="rId10" Type="http://schemas.openxmlformats.org/officeDocument/2006/relationships/theme" Target="../theme/theme7.xml"/><Relationship Id="rId4" Type="http://schemas.openxmlformats.org/officeDocument/2006/relationships/slideLayout" Target="../slideLayouts/slideLayout58.xml"/><Relationship Id="rId9" Type="http://schemas.openxmlformats.org/officeDocument/2006/relationships/slideLayout" Target="../slideLayouts/slideLayout6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5" Type="http://schemas.openxmlformats.org/officeDocument/2006/relationships/slideLayout" Target="../slideLayouts/slideLayout68.xml"/><Relationship Id="rId10" Type="http://schemas.openxmlformats.org/officeDocument/2006/relationships/theme" Target="../theme/theme8.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0.xml"/><Relationship Id="rId3" Type="http://schemas.openxmlformats.org/officeDocument/2006/relationships/slideLayout" Target="../slideLayouts/slideLayout75.xml"/><Relationship Id="rId7" Type="http://schemas.openxmlformats.org/officeDocument/2006/relationships/slideLayout" Target="../slideLayouts/slideLayout79.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5" Type="http://schemas.openxmlformats.org/officeDocument/2006/relationships/slideLayout" Target="../slideLayouts/slideLayout77.xml"/><Relationship Id="rId10" Type="http://schemas.openxmlformats.org/officeDocument/2006/relationships/theme" Target="../theme/theme9.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9.xml"/><Relationship Id="rId3" Type="http://schemas.openxmlformats.org/officeDocument/2006/relationships/slideLayout" Target="../slideLayouts/slideLayout84.xml"/><Relationship Id="rId7" Type="http://schemas.openxmlformats.org/officeDocument/2006/relationships/slideLayout" Target="../slideLayouts/slideLayout88.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5" Type="http://schemas.openxmlformats.org/officeDocument/2006/relationships/slideLayout" Target="../slideLayouts/slideLayout86.xml"/><Relationship Id="rId10" Type="http://schemas.openxmlformats.org/officeDocument/2006/relationships/theme" Target="../theme/theme10.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98.xml"/><Relationship Id="rId3" Type="http://schemas.openxmlformats.org/officeDocument/2006/relationships/slideLayout" Target="../slideLayouts/slideLayout93.xml"/><Relationship Id="rId7" Type="http://schemas.openxmlformats.org/officeDocument/2006/relationships/slideLayout" Target="../slideLayouts/slideLayout97.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5" Type="http://schemas.openxmlformats.org/officeDocument/2006/relationships/slideLayout" Target="../slideLayouts/slideLayout95.xml"/><Relationship Id="rId10" Type="http://schemas.openxmlformats.org/officeDocument/2006/relationships/theme" Target="../theme/theme11.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5" Type="http://schemas.openxmlformats.org/officeDocument/2006/relationships/slideLayout" Target="../slideLayouts/slideLayout104.xml"/><Relationship Id="rId10" Type="http://schemas.openxmlformats.org/officeDocument/2006/relationships/theme" Target="../theme/theme12.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16.xml"/><Relationship Id="rId3" Type="http://schemas.openxmlformats.org/officeDocument/2006/relationships/slideLayout" Target="../slideLayouts/slideLayout111.xml"/><Relationship Id="rId7" Type="http://schemas.openxmlformats.org/officeDocument/2006/relationships/slideLayout" Target="../slideLayouts/slideLayout115.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6" Type="http://schemas.openxmlformats.org/officeDocument/2006/relationships/slideLayout" Target="../slideLayouts/slideLayout114.xml"/><Relationship Id="rId5" Type="http://schemas.openxmlformats.org/officeDocument/2006/relationships/slideLayout" Target="../slideLayouts/slideLayout113.xml"/><Relationship Id="rId10" Type="http://schemas.openxmlformats.org/officeDocument/2006/relationships/theme" Target="../theme/theme13.xml"/><Relationship Id="rId4" Type="http://schemas.openxmlformats.org/officeDocument/2006/relationships/slideLayout" Target="../slideLayouts/slideLayout112.xml"/><Relationship Id="rId9" Type="http://schemas.openxmlformats.org/officeDocument/2006/relationships/slideLayout" Target="../slideLayouts/slideLayout1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smtClean="0"/>
              <a:t>Applications</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72528064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2" r:id="rId3"/>
    <p:sldLayoutId id="2147483713" r:id="rId4"/>
    <p:sldLayoutId id="2147483714" r:id="rId5"/>
    <p:sldLayoutId id="2147483715" r:id="rId6"/>
    <p:sldLayoutId id="2147483716" r:id="rId7"/>
    <p:sldLayoutId id="2147483717" r:id="rId8"/>
    <p:sldLayoutId id="214748371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smtClean="0"/>
              <a:t>Applications - </a:t>
            </a:r>
            <a:r>
              <a:rPr lang="fr-BE" sz="1600" dirty="0" err="1" smtClean="0"/>
              <a:t>Facades</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77931812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smtClean="0"/>
              <a:t>Applications – Green</a:t>
            </a:r>
            <a:r>
              <a:rPr lang="fr-BE" sz="1600" baseline="0" dirty="0" smtClean="0"/>
              <a:t> </a:t>
            </a:r>
            <a:r>
              <a:rPr lang="fr-BE" sz="1600" baseline="0" dirty="0" err="1" smtClean="0"/>
              <a:t>Walls</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r-BE" dirty="0"/>
          </a:p>
        </p:txBody>
      </p:sp>
      <p:sp>
        <p:nvSpPr>
          <p:cNvPr id="7" name="Rectangle 6"/>
          <p:cNvSpPr/>
          <p:nvPr/>
        </p:nvSpPr>
        <p:spPr>
          <a:xfrm>
            <a:off x="8928000" y="16"/>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smtClean="0"/>
              <a:t>Applications - Roofs</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smtClean="0"/>
              <a:t>Applications - </a:t>
            </a:r>
            <a:r>
              <a:rPr lang="fr-BE" sz="1600" dirty="0" err="1" smtClean="0"/>
              <a:t>Decoration</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smtClean="0"/>
              <a:t>Applications – </a:t>
            </a:r>
            <a:r>
              <a:rPr lang="fr-BE" sz="1600" dirty="0" err="1" smtClean="0"/>
              <a:t>Stainless</a:t>
            </a:r>
            <a:r>
              <a:rPr lang="fr-BE" sz="1600" baseline="0" dirty="0" smtClean="0"/>
              <a:t> </a:t>
            </a:r>
            <a:r>
              <a:rPr lang="fr-BE" sz="1600" baseline="0" dirty="0" err="1" smtClean="0"/>
              <a:t>Steel</a:t>
            </a:r>
            <a:r>
              <a:rPr lang="fr-BE" sz="1600" baseline="0" dirty="0" smtClean="0"/>
              <a:t> </a:t>
            </a:r>
            <a:r>
              <a:rPr lang="fr-BE" sz="1600" baseline="0" dirty="0" err="1" smtClean="0"/>
              <a:t>Plumbing</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smtClean="0"/>
              <a:t>Applications – Escalators</a:t>
            </a:r>
            <a:r>
              <a:rPr lang="fr-BE" sz="1600" baseline="0" dirty="0" smtClean="0"/>
              <a:t> and </a:t>
            </a:r>
            <a:r>
              <a:rPr lang="fr-BE" sz="1600" baseline="0" dirty="0" err="1" smtClean="0"/>
              <a:t>elevators</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smtClean="0"/>
              <a:t>Applications - </a:t>
            </a:r>
            <a:r>
              <a:rPr lang="fr-BE" sz="1600" dirty="0" err="1" smtClean="0"/>
              <a:t>Airports</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smtClean="0"/>
              <a:t>Applications – </a:t>
            </a:r>
            <a:r>
              <a:rPr lang="fr-BE" sz="1600" dirty="0" err="1" smtClean="0"/>
              <a:t>Urban</a:t>
            </a:r>
            <a:r>
              <a:rPr lang="fr-BE" sz="1600" baseline="0" dirty="0" smtClean="0"/>
              <a:t> </a:t>
            </a:r>
            <a:r>
              <a:rPr lang="fr-BE" sz="1600" baseline="0" dirty="0" err="1" smtClean="0"/>
              <a:t>furniture</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r-BE" dirty="0"/>
          </a:p>
        </p:txBody>
      </p:sp>
      <p:sp>
        <p:nvSpPr>
          <p:cNvPr id="7" name="Rectangle 6"/>
          <p:cNvSpPr/>
          <p:nvPr/>
        </p:nvSpPr>
        <p:spPr>
          <a:xfrm>
            <a:off x="8928000" y="11424"/>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smtClean="0"/>
              <a:t>Applications - </a:t>
            </a:r>
            <a:r>
              <a:rPr lang="fr-BE" sz="1600" dirty="0" err="1" smtClean="0"/>
              <a:t>Restoration</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smtClean="0"/>
              <a:t>Applications</a:t>
            </a:r>
            <a:r>
              <a:rPr lang="fr-BE" sz="1600" baseline="0" dirty="0" smtClean="0"/>
              <a:t> - </a:t>
            </a:r>
            <a:r>
              <a:rPr lang="fr-BE" sz="1600" baseline="0" dirty="0" err="1" smtClean="0"/>
              <a:t>Arenas</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smtClean="0"/>
              <a:t>Applications – </a:t>
            </a:r>
            <a:r>
              <a:rPr lang="fr-BE" sz="1600" dirty="0" err="1" smtClean="0"/>
              <a:t>Swimming</a:t>
            </a:r>
            <a:r>
              <a:rPr lang="fr-BE" sz="1600" baseline="0" dirty="0" smtClean="0"/>
              <a:t> pools</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smtClean="0"/>
              <a:t>Applications – Water</a:t>
            </a:r>
            <a:r>
              <a:rPr lang="fr-BE" sz="1600" baseline="0" dirty="0" smtClean="0"/>
              <a:t> Distribution</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‹nº›</a:t>
            </a:fld>
            <a:endParaRPr lang="fr-BE" dirty="0"/>
          </a:p>
        </p:txBody>
      </p:sp>
    </p:spTree>
    <p:extLst>
      <p:ext uri="{BB962C8B-B14F-4D97-AF65-F5344CB8AC3E}">
        <p14:creationId xmlns:p14="http://schemas.microsoft.com/office/powerpoint/2010/main" val="3212940591"/>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58.xml"/><Relationship Id="rId13" Type="http://schemas.openxmlformats.org/officeDocument/2006/relationships/slide" Target="slide85.xml"/><Relationship Id="rId3" Type="http://schemas.openxmlformats.org/officeDocument/2006/relationships/slide" Target="slide3.xml"/><Relationship Id="rId7" Type="http://schemas.openxmlformats.org/officeDocument/2006/relationships/slide" Target="slide54.xml"/><Relationship Id="rId12" Type="http://schemas.openxmlformats.org/officeDocument/2006/relationships/slide" Target="slide78.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slide" Target="slide46.xml"/><Relationship Id="rId11" Type="http://schemas.openxmlformats.org/officeDocument/2006/relationships/slide" Target="slide73.xml"/><Relationship Id="rId5" Type="http://schemas.openxmlformats.org/officeDocument/2006/relationships/slide" Target="slide35.xml"/><Relationship Id="rId10" Type="http://schemas.openxmlformats.org/officeDocument/2006/relationships/slide" Target="slide67.xml"/><Relationship Id="rId4" Type="http://schemas.openxmlformats.org/officeDocument/2006/relationships/slide" Target="slide24.xml"/><Relationship Id="rId9" Type="http://schemas.openxmlformats.org/officeDocument/2006/relationships/slide" Target="slide63.xml"/><Relationship Id="rId14" Type="http://schemas.openxmlformats.org/officeDocument/2006/relationships/slide" Target="slide8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7.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7.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14.xml"/><Relationship Id="rId4" Type="http://schemas.openxmlformats.org/officeDocument/2006/relationships/image" Target="../media/image22.jpe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8" Type="http://schemas.openxmlformats.org/officeDocument/2006/relationships/hyperlink" Target="http://cambridgearchitectural.com/" TargetMode="External"/><Relationship Id="rId13" Type="http://schemas.openxmlformats.org/officeDocument/2006/relationships/hyperlink" Target="http://www.stainlessindia.org/UploadPdf/SI_Mar08.pdf" TargetMode="External"/><Relationship Id="rId3" Type="http://schemas.openxmlformats.org/officeDocument/2006/relationships/hyperlink" Target="http://www.worldstainless.org/news/show/1850" TargetMode="External"/><Relationship Id="rId7" Type="http://schemas.openxmlformats.org/officeDocument/2006/relationships/hyperlink" Target="http://wikimapia.org/7695594/Cleveland-Clinic-Lou-Ruvo-Center-for-Brain-Health#/photo/3116187" TargetMode="External"/><Relationship Id="rId12" Type="http://schemas.openxmlformats.org/officeDocument/2006/relationships/hyperlink" Target="http://greatbuildings.com/buildings/Weisman_Art_Museum.html" TargetMode="External"/><Relationship Id="rId17" Type="http://schemas.openxmlformats.org/officeDocument/2006/relationships/hyperlink" Target="http://ctbuh.org/LinkClick.aspx?fileticket=o5avvVa6Ll8%3D&amp;tabid=749&amp;language=en-US" TargetMode="External"/><Relationship Id="rId2" Type="http://schemas.openxmlformats.org/officeDocument/2006/relationships/notesSlide" Target="../notesSlides/notesSlide20.xml"/><Relationship Id="rId16" Type="http://schemas.openxmlformats.org/officeDocument/2006/relationships/hyperlink" Target="http://www.archilovers.com/projects/30432/centrale-termica-teleriscaldamento-iride-energia.html" TargetMode="External"/><Relationship Id="rId1" Type="http://schemas.openxmlformats.org/officeDocument/2006/relationships/slideLayout" Target="../slideLayouts/slideLayout17.xml"/><Relationship Id="rId6" Type="http://schemas.openxmlformats.org/officeDocument/2006/relationships/hyperlink" Target="http://www.steelcolor.com.au/westfield-doncaster/" TargetMode="External"/><Relationship Id="rId11" Type="http://schemas.openxmlformats.org/officeDocument/2006/relationships/hyperlink" Target="http://archinect.com/firms/project/39353/edf-archives-center/9174600" TargetMode="External"/><Relationship Id="rId5" Type="http://schemas.openxmlformats.org/officeDocument/2006/relationships/hyperlink" Target="http://www.archiexpo.com/architecture-design-manufacturer/stainless-steel-facade-cladding-2964.html" TargetMode="External"/><Relationship Id="rId15" Type="http://schemas.openxmlformats.org/officeDocument/2006/relationships/hyperlink" Target="http://pattersons.com/civic/len-lye-contemporary-art-museum/" TargetMode="External"/><Relationship Id="rId10" Type="http://schemas.openxmlformats.org/officeDocument/2006/relationships/hyperlink" Target="http://news.newyorkbygehry.com/" TargetMode="External"/><Relationship Id="rId4" Type="http://schemas.openxmlformats.org/officeDocument/2006/relationships/hyperlink" Target="http://www.worldstainless.org/news/show/1851" TargetMode="External"/><Relationship Id="rId9" Type="http://schemas.openxmlformats.org/officeDocument/2006/relationships/hyperlink" Target="http://www.lemoniteur.fr/181-innovation-chantiers/article/solutions-techniques/769157-un-effet-miroir-pour-une-facade-en-beton" TargetMode="External"/><Relationship Id="rId14" Type="http://schemas.openxmlformats.org/officeDocument/2006/relationships/hyperlink" Target="http://www.arcspace.com/features/moshe-safdie-/kauffman-center-for-the-performing-arts/"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5osa.tistory.com/entry/Cepezed-and-Ned-Kahn-Studios-Vertical-Canal-fa%C3%A7ade-Utrecht-Netherlands" TargetMode="External"/><Relationship Id="rId13" Type="http://schemas.openxmlformats.org/officeDocument/2006/relationships/hyperlink" Target="http://www.gkdmediamesh.com/blog/the_role_of_metallic_mesh_in_transforming_stadium_architecture.html" TargetMode="External"/><Relationship Id="rId3" Type="http://schemas.openxmlformats.org/officeDocument/2006/relationships/hyperlink" Target="http://www.dailymail.co.uk/travel/article-1284591/Abu-Dhabi-Capital-Gate-skyscraper-leans-times-Tower-Pisa.html" TargetMode="External"/><Relationship Id="rId7" Type="http://schemas.openxmlformats.org/officeDocument/2006/relationships/hyperlink" Target="http://issuu.com/hda_paris/docs/hda_2011_references_web_issu" TargetMode="External"/><Relationship Id="rId12" Type="http://schemas.openxmlformats.org/officeDocument/2006/relationships/hyperlink" Target="http://www.dezeen.com/2007/08/20/boiler-suit-by-thomas-heatherwick" TargetMode="External"/><Relationship Id="rId2" Type="http://schemas.openxmlformats.org/officeDocument/2006/relationships/notesSlide" Target="../notesSlides/notesSlide21.xml"/><Relationship Id="rId1" Type="http://schemas.openxmlformats.org/officeDocument/2006/relationships/slideLayout" Target="../slideLayouts/slideLayout17.xml"/><Relationship Id="rId6" Type="http://schemas.openxmlformats.org/officeDocument/2006/relationships/hyperlink" Target="http://www.lageode.fr/la-geode/" TargetMode="External"/><Relationship Id="rId11" Type="http://schemas.openxmlformats.org/officeDocument/2006/relationships/hyperlink" Target="http://www.marneetgondoire.fr/parc-culturel-de-rentilly/le-chateau-rehabilite-un-nouvel-espace-d-art-contemporain-859.html" TargetMode="External"/><Relationship Id="rId5" Type="http://schemas.openxmlformats.org/officeDocument/2006/relationships/hyperlink" Target="http://hda-paris.com/" TargetMode="External"/><Relationship Id="rId10" Type="http://schemas.openxmlformats.org/officeDocument/2006/relationships/hyperlink" Target="http://www.marneetgondoire.fr/les-albums-photos/album-photos-490/le-chateau-de-rentilly-renaissance-en-2013-230.html?cHash=d2d475c49fe75ee015495efb35c04460" TargetMode="External"/><Relationship Id="rId4" Type="http://schemas.openxmlformats.org/officeDocument/2006/relationships/hyperlink" Target="http://www.e-architect.co.uk/dubai/capital-gate-abu-dhabi" TargetMode="External"/><Relationship Id="rId9" Type="http://schemas.openxmlformats.org/officeDocument/2006/relationships/hyperlink" Target="http://www.reseaux-artistes.fr/dossiers/beatrice-dacher/architecture-sully-2006-2010"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26.xml"/><Relationship Id="rId4" Type="http://schemas.openxmlformats.org/officeDocument/2006/relationships/image" Target="../media/image31.png"/></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3" Type="http://schemas.openxmlformats.org/officeDocument/2006/relationships/hyperlink" Target="http://www.worldstainless.org/news/show/1852" TargetMode="External"/><Relationship Id="rId7" Type="http://schemas.openxmlformats.org/officeDocument/2006/relationships/hyperlink" Target="http://www.architectureartdesigns.com/30-incredible-green-walls/" TargetMode="External"/><Relationship Id="rId2" Type="http://schemas.openxmlformats.org/officeDocument/2006/relationships/notesSlide" Target="../notesSlides/notesSlide26.xml"/><Relationship Id="rId1" Type="http://schemas.openxmlformats.org/officeDocument/2006/relationships/slideLayout" Target="../slideLayouts/slideLayout20.xml"/><Relationship Id="rId6" Type="http://schemas.openxmlformats.org/officeDocument/2006/relationships/hyperlink" Target="http://drum.lib.umd.edu/bitstream/1903/11291/1/Price_umd_0117N_11876.pdf" TargetMode="External"/><Relationship Id="rId5" Type="http://schemas.openxmlformats.org/officeDocument/2006/relationships/hyperlink" Target="http://www.jakob.co.uk/information/image-galleries/greenwall-systems-gallery/large-scale-greenwall-systems.html" TargetMode="External"/><Relationship Id="rId4" Type="http://schemas.openxmlformats.org/officeDocument/2006/relationships/hyperlink" Target="http://www.ronstantensilearch.com/melbourne-city-council-chambers-northern-green-facade/"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9.xml"/><Relationship Id="rId4" Type="http://schemas.openxmlformats.org/officeDocument/2006/relationships/image" Target="../media/image37.png"/></Relationships>
</file>

<file path=ppt/slides/_rels/slide3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35.xml"/></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7.xml"/><Relationship Id="rId1" Type="http://schemas.openxmlformats.org/officeDocument/2006/relationships/slideLayout" Target="../slideLayouts/slideLayout33.xml"/><Relationship Id="rId5" Type="http://schemas.openxmlformats.org/officeDocument/2006/relationships/image" Target="../media/image42.png"/><Relationship Id="rId4" Type="http://schemas.openxmlformats.org/officeDocument/2006/relationships/image" Target="../media/image41.png"/></Relationships>
</file>

<file path=ppt/slides/_rels/slide4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8.xml"/><Relationship Id="rId1" Type="http://schemas.openxmlformats.org/officeDocument/2006/relationships/slideLayout" Target="../slideLayouts/slideLayout35.xml"/><Relationship Id="rId4" Type="http://schemas.openxmlformats.org/officeDocument/2006/relationships/image" Target="../media/image44.png"/></Relationships>
</file>

<file path=ppt/slides/_rels/slide4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9.xml"/><Relationship Id="rId1" Type="http://schemas.openxmlformats.org/officeDocument/2006/relationships/slideLayout" Target="../slideLayouts/slideLayout35.xml"/><Relationship Id="rId4" Type="http://schemas.openxmlformats.org/officeDocument/2006/relationships/image" Target="../media/image46.png"/></Relationships>
</file>

<file path=ppt/slides/_rels/slide4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png"/><Relationship Id="rId1" Type="http://schemas.openxmlformats.org/officeDocument/2006/relationships/slideLayout" Target="../slideLayouts/slideLayout30.xml"/></Relationships>
</file>

<file path=ppt/slides/_rels/slide4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30.xml"/></Relationships>
</file>

<file path=ppt/slides/_rels/slide4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0.xml"/><Relationship Id="rId1" Type="http://schemas.openxmlformats.org/officeDocument/2006/relationships/slideLayout" Target="../slideLayouts/slideLayout35.xml"/></Relationships>
</file>

<file path=ppt/slides/_rels/slide45.xml.rels><?xml version="1.0" encoding="UTF-8" standalone="yes"?>
<Relationships xmlns="http://schemas.openxmlformats.org/package/2006/relationships"><Relationship Id="rId8" Type="http://schemas.openxmlformats.org/officeDocument/2006/relationships/hyperlink" Target="https://www.atimetals.com/markets/Documents/Doha.pdf" TargetMode="External"/><Relationship Id="rId3" Type="http://schemas.openxmlformats.org/officeDocument/2006/relationships/hyperlink" Target="http://www.worldstainless.org/news/show/1853" TargetMode="External"/><Relationship Id="rId7" Type="http://schemas.openxmlformats.org/officeDocument/2006/relationships/hyperlink" Target="http://www.fosterandpartners.com/projects/uae-pavilion-shanghai-expo-2010/" TargetMode="External"/><Relationship Id="rId2" Type="http://schemas.openxmlformats.org/officeDocument/2006/relationships/notesSlide" Target="../notesSlides/notesSlide31.xml"/><Relationship Id="rId1" Type="http://schemas.openxmlformats.org/officeDocument/2006/relationships/slideLayout" Target="../slideLayouts/slideLayout29.xml"/><Relationship Id="rId6" Type="http://schemas.openxmlformats.org/officeDocument/2006/relationships/hyperlink" Target="http://www.worldstainless.org/Files/issf/non-image-files/PDF/Delhi_Parliament_Library.pdf" TargetMode="External"/><Relationship Id="rId11" Type="http://schemas.openxmlformats.org/officeDocument/2006/relationships/hyperlink" Target="http://www.cambridgearchitectural.com/" TargetMode="External"/><Relationship Id="rId5" Type="http://schemas.openxmlformats.org/officeDocument/2006/relationships/hyperlink" Target="http://www.metalresources.net/index.php?option=com_content&amp;view=article&amp;id=318:sam-houston-state-university-refurbishes-austin-hall&amp;catid=1:latest-news-a-press&amp;Itemid=192" TargetMode="External"/><Relationship Id="rId10" Type="http://schemas.openxmlformats.org/officeDocument/2006/relationships/hyperlink" Target="http://www.stainlessindia.org/UploadPdf/Dec%202011%20wshop%20Part-I.pdf" TargetMode="External"/><Relationship Id="rId4" Type="http://schemas.openxmlformats.org/officeDocument/2006/relationships/hyperlink" Target="http://www.constructalia.com/english/publications/technical_guides/eurofer_ecodesign_package_stainless_steel_roofing_systems" TargetMode="External"/><Relationship Id="rId9" Type="http://schemas.openxmlformats.org/officeDocument/2006/relationships/hyperlink" Target="http://www.metalresources.net/index.php/save-energy/thermal-solar-reflectance"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2.xml"/><Relationship Id="rId1" Type="http://schemas.openxmlformats.org/officeDocument/2006/relationships/slideLayout" Target="../slideLayouts/slideLayout4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4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3.xml"/><Relationship Id="rId1" Type="http://schemas.openxmlformats.org/officeDocument/2006/relationships/slideLayout" Target="../slideLayouts/slideLayout44.xml"/></Relationships>
</file>

<file path=ppt/slides/_rels/slide4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44.xml"/></Relationships>
</file>

<file path=ppt/slides/_rels/slide5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4.xml"/><Relationship Id="rId1" Type="http://schemas.openxmlformats.org/officeDocument/2006/relationships/slideLayout" Target="../slideLayouts/slideLayout44.xml"/><Relationship Id="rId4" Type="http://schemas.openxmlformats.org/officeDocument/2006/relationships/image" Target="../media/image59.jpeg"/></Relationships>
</file>

<file path=ppt/slides/_rels/slide5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5.xml"/><Relationship Id="rId1" Type="http://schemas.openxmlformats.org/officeDocument/2006/relationships/slideLayout" Target="../slideLayouts/slideLayout44.xml"/><Relationship Id="rId4" Type="http://schemas.openxmlformats.org/officeDocument/2006/relationships/image" Target="../media/image61.jpeg"/></Relationships>
</file>

<file path=ppt/slides/_rels/slide5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44.xml"/></Relationships>
</file>

<file path=ppt/slides/_rels/slide53.xml.rels><?xml version="1.0" encoding="UTF-8" standalone="yes"?>
<Relationships xmlns="http://schemas.openxmlformats.org/package/2006/relationships"><Relationship Id="rId8" Type="http://schemas.openxmlformats.org/officeDocument/2006/relationships/hyperlink" Target="http://www.theinoxincolor.com/en-proyectos-malla-id39_torrellano-industrial-park---architectural-mesh.html" TargetMode="External"/><Relationship Id="rId3" Type="http://schemas.openxmlformats.org/officeDocument/2006/relationships/hyperlink" Target="http://cambridgearchitectural.com/projects/louisiana-state-university-lsu-student-union-theater" TargetMode="External"/><Relationship Id="rId7" Type="http://schemas.openxmlformats.org/officeDocument/2006/relationships/hyperlink" Target="http://www.theinoxincolor.com/en-proyectos-malla-id80_mosteiro-da-batalha.html" TargetMode="External"/><Relationship Id="rId2" Type="http://schemas.openxmlformats.org/officeDocument/2006/relationships/hyperlink" Target="http://www.seoic.com/cable_railing.htm" TargetMode="External"/><Relationship Id="rId1" Type="http://schemas.openxmlformats.org/officeDocument/2006/relationships/slideLayout" Target="../slideLayouts/slideLayout38.xml"/><Relationship Id="rId6" Type="http://schemas.openxmlformats.org/officeDocument/2006/relationships/hyperlink" Target="http://www.cedinox.es/es/inicio/" TargetMode="External"/><Relationship Id="rId5" Type="http://schemas.openxmlformats.org/officeDocument/2006/relationships/hyperlink" Target="http://www.uginox.com/fr/node/180" TargetMode="External"/><Relationship Id="rId4" Type="http://schemas.openxmlformats.org/officeDocument/2006/relationships/hyperlink" Target="http://www.twentinox.com/projects/item/36/Transparent+stainless+steel+curtain+panels" TargetMode="External"/><Relationship Id="rId9" Type="http://schemas.openxmlformats.org/officeDocument/2006/relationships/hyperlink" Target="http://www.coop-himmelblau.at/architecture/projects/museum-of-contemporary-art-planning-exhibition"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6.xml"/><Relationship Id="rId1" Type="http://schemas.openxmlformats.org/officeDocument/2006/relationships/slideLayout" Target="../slideLayouts/slideLayout51.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56.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53.xml"/></Relationships>
</file>

<file path=ppt/slides/_rels/slide57.xml.rels><?xml version="1.0" encoding="UTF-8" standalone="yes"?>
<Relationships xmlns="http://schemas.openxmlformats.org/package/2006/relationships"><Relationship Id="rId8" Type="http://schemas.openxmlformats.org/officeDocument/2006/relationships/hyperlink" Target="https://www.grohe.de/de_de/badezimmer.html" TargetMode="External"/><Relationship Id="rId3" Type="http://schemas.openxmlformats.org/officeDocument/2006/relationships/hyperlink" Target="http://www.worldstainless.org/news/show/1880" TargetMode="External"/><Relationship Id="rId7" Type="http://schemas.openxmlformats.org/officeDocument/2006/relationships/hyperlink" Target="http://www.bssa.org.uk/cms/File/BSSA%20PLUMBING%20P.1-4.pdf" TargetMode="External"/><Relationship Id="rId2" Type="http://schemas.openxmlformats.org/officeDocument/2006/relationships/notesSlide" Target="../notesSlides/notesSlide37.xml"/><Relationship Id="rId1" Type="http://schemas.openxmlformats.org/officeDocument/2006/relationships/slideLayout" Target="../slideLayouts/slideLayout47.xml"/><Relationship Id="rId6" Type="http://schemas.openxmlformats.org/officeDocument/2006/relationships/hyperlink" Target="https://www.nickelinstitute.org/~/Media/Files/TechnicalLiterature/FieldCorrosionResistanceTestOnStStPipingForBuildingService_12012_.pdf" TargetMode="External"/><Relationship Id="rId5" Type="http://schemas.openxmlformats.org/officeDocument/2006/relationships/hyperlink" Target="http://www.nickelinstitute.org/~/Media/Files/TechnicalLiterature/12008_PipingManualStainlessSteelPipesForBuildings.pdf#page" TargetMode="External"/><Relationship Id="rId4" Type="http://schemas.openxmlformats.org/officeDocument/2006/relationships/hyperlink" Target="http://www.nickelinstitute.org/~/media/Files/TechnicalLiterature/StainlessSteelPlumbing-color-EN_11019_.ashx"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5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jpeg"/><Relationship Id="rId1" Type="http://schemas.openxmlformats.org/officeDocument/2006/relationships/slideLayout" Target="../slideLayouts/slideLayout60.xml"/><Relationship Id="rId4" Type="http://schemas.openxmlformats.org/officeDocument/2006/relationships/image" Target="../media/image70.jpeg"/></Relationships>
</file>

<file path=ppt/slides/_rels/slide6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8.xml"/><Relationship Id="rId1" Type="http://schemas.openxmlformats.org/officeDocument/2006/relationships/slideLayout" Target="../slideLayouts/slideLayout62.xml"/></Relationships>
</file>

<file path=ppt/slides/_rels/slide6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9.xml"/><Relationship Id="rId1" Type="http://schemas.openxmlformats.org/officeDocument/2006/relationships/slideLayout" Target="../slideLayouts/slideLayout62.xml"/></Relationships>
</file>

<file path=ppt/slides/_rels/slide62.xml.rels><?xml version="1.0" encoding="UTF-8" standalone="yes"?>
<Relationships xmlns="http://schemas.openxmlformats.org/package/2006/relationships"><Relationship Id="rId3" Type="http://schemas.openxmlformats.org/officeDocument/2006/relationships/hyperlink" Target="https://www.forms-surfaces.com/elevator-ceilings" TargetMode="External"/><Relationship Id="rId2" Type="http://schemas.openxmlformats.org/officeDocument/2006/relationships/notesSlide" Target="../notesSlides/notesSlide40.xml"/><Relationship Id="rId1" Type="http://schemas.openxmlformats.org/officeDocument/2006/relationships/slideLayout" Target="../slideLayouts/slideLayout56.xml"/><Relationship Id="rId6" Type="http://schemas.openxmlformats.org/officeDocument/2006/relationships/hyperlink" Target="http://www.cabworks.com/" TargetMode="External"/><Relationship Id="rId5" Type="http://schemas.openxmlformats.org/officeDocument/2006/relationships/hyperlink" Target="http://cambridgearchitectural.com/projects/ft-lauderdale-hollywood-international-airport-rental-car-center" TargetMode="External"/><Relationship Id="rId4" Type="http://schemas.openxmlformats.org/officeDocument/2006/relationships/hyperlink" Target="http://commons.wikimedia.org/wiki/File:Metro_bruxelles_laufband.jpg" TargetMode="Externa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6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69.xml"/><Relationship Id="rId4" Type="http://schemas.openxmlformats.org/officeDocument/2006/relationships/image" Target="../media/image75.png"/></Relationships>
</file>

<file path=ppt/slides/_rels/slide6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41.xml"/><Relationship Id="rId1" Type="http://schemas.openxmlformats.org/officeDocument/2006/relationships/slideLayout" Target="../slideLayouts/slideLayout69.xml"/><Relationship Id="rId5" Type="http://schemas.openxmlformats.org/officeDocument/2006/relationships/image" Target="../media/image78.jpeg"/><Relationship Id="rId4" Type="http://schemas.openxmlformats.org/officeDocument/2006/relationships/image" Target="../media/image77.jpe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6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74.xml"/><Relationship Id="rId5" Type="http://schemas.openxmlformats.org/officeDocument/2006/relationships/image" Target="../media/image82.png"/><Relationship Id="rId4" Type="http://schemas.openxmlformats.org/officeDocument/2006/relationships/image" Target="../media/image81.png"/></Relationships>
</file>

<file path=ppt/slides/_rels/slide6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74.xml"/><Relationship Id="rId5" Type="http://schemas.openxmlformats.org/officeDocument/2006/relationships/image" Target="../media/image86.png"/><Relationship Id="rId4" Type="http://schemas.openxmlformats.org/officeDocument/2006/relationships/image" Target="../media/image85.png"/></Relationships>
</file>

<file path=ppt/slides/_rels/slide7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74.xml"/><Relationship Id="rId5" Type="http://schemas.openxmlformats.org/officeDocument/2006/relationships/image" Target="../media/image90.jpeg"/><Relationship Id="rId4" Type="http://schemas.openxmlformats.org/officeDocument/2006/relationships/image" Target="../media/image89.png"/></Relationships>
</file>

<file path=ppt/slides/_rels/slide71.xml.rels><?xml version="1.0" encoding="UTF-8" standalone="yes"?>
<Relationships xmlns="http://schemas.openxmlformats.org/package/2006/relationships"><Relationship Id="rId3" Type="http://schemas.openxmlformats.org/officeDocument/2006/relationships/image" Target="../media/image92.jpeg"/><Relationship Id="rId7" Type="http://schemas.openxmlformats.org/officeDocument/2006/relationships/image" Target="../media/image96.jpeg"/><Relationship Id="rId2" Type="http://schemas.openxmlformats.org/officeDocument/2006/relationships/image" Target="../media/image91.jpeg"/><Relationship Id="rId1" Type="http://schemas.openxmlformats.org/officeDocument/2006/relationships/slideLayout" Target="../slideLayouts/slideLayout78.xml"/><Relationship Id="rId6" Type="http://schemas.openxmlformats.org/officeDocument/2006/relationships/image" Target="../media/image95.jpeg"/><Relationship Id="rId5" Type="http://schemas.openxmlformats.org/officeDocument/2006/relationships/image" Target="../media/image94.jpeg"/><Relationship Id="rId4" Type="http://schemas.openxmlformats.org/officeDocument/2006/relationships/image" Target="../media/image93.jpeg"/></Relationships>
</file>

<file path=ppt/slides/_rels/slide72.xml.rels><?xml version="1.0" encoding="UTF-8" standalone="yes"?>
<Relationships xmlns="http://schemas.openxmlformats.org/package/2006/relationships"><Relationship Id="rId3" Type="http://schemas.openxmlformats.org/officeDocument/2006/relationships/hyperlink" Target="http://www.street-furniture.org/" TargetMode="External"/><Relationship Id="rId7" Type="http://schemas.openxmlformats.org/officeDocument/2006/relationships/hyperlink" Target="http://listraveltips.com/wellington-street-art-stainless-steel-braille-sculpture/" TargetMode="External"/><Relationship Id="rId2" Type="http://schemas.openxmlformats.org/officeDocument/2006/relationships/notesSlide" Target="../notesSlides/notesSlide43.xml"/><Relationship Id="rId1" Type="http://schemas.openxmlformats.org/officeDocument/2006/relationships/slideLayout" Target="../slideLayouts/slideLayout74.xml"/><Relationship Id="rId6" Type="http://schemas.openxmlformats.org/officeDocument/2006/relationships/hyperlink" Target="http://norcor.free.fr/piazza_superbe_inox.jpg" TargetMode="External"/><Relationship Id="rId5" Type="http://schemas.openxmlformats.org/officeDocument/2006/relationships/hyperlink" Target="http://www.stainlessindia.org/Photodeatils.aspx?cat_id=18&amp;catname=Railings" TargetMode="External"/><Relationship Id="rId4" Type="http://schemas.openxmlformats.org/officeDocument/2006/relationships/hyperlink" Target="http://web.mta.info/mta/aft/permanentart/permart.html?agency=nyct&amp;line=1&amp;artist=1&amp;station=18" TargetMode="Externa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7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83.xml"/></Relationships>
</file>

<file path=ppt/slides/_rels/slide75.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44.xml"/><Relationship Id="rId1" Type="http://schemas.openxmlformats.org/officeDocument/2006/relationships/slideLayout" Target="../slideLayouts/slideLayout89.xml"/><Relationship Id="rId6" Type="http://schemas.openxmlformats.org/officeDocument/2006/relationships/image" Target="../media/image102.jpeg"/><Relationship Id="rId5" Type="http://schemas.openxmlformats.org/officeDocument/2006/relationships/image" Target="../media/image101.jpeg"/><Relationship Id="rId4" Type="http://schemas.openxmlformats.org/officeDocument/2006/relationships/image" Target="../media/image100.jpeg"/></Relationships>
</file>

<file path=ppt/slides/_rels/slide76.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89.xml"/></Relationships>
</file>

<file path=ppt/slides/_rels/slide77.xml.rels><?xml version="1.0" encoding="UTF-8" standalone="yes"?>
<Relationships xmlns="http://schemas.openxmlformats.org/package/2006/relationships"><Relationship Id="rId3" Type="http://schemas.openxmlformats.org/officeDocument/2006/relationships/hyperlink" Target="http://www.worldstainless.org/news/show/1861" TargetMode="External"/><Relationship Id="rId2" Type="http://schemas.openxmlformats.org/officeDocument/2006/relationships/notesSlide" Target="../notesSlides/notesSlide45.xml"/><Relationship Id="rId1" Type="http://schemas.openxmlformats.org/officeDocument/2006/relationships/slideLayout" Target="../slideLayouts/slideLayout8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91.xml"/></Relationships>
</file>

<file path=ppt/slides/_rels/slide79.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96.xml"/><Relationship Id="rId5" Type="http://schemas.openxmlformats.org/officeDocument/2006/relationships/image" Target="../media/image108.jpeg"/><Relationship Id="rId4" Type="http://schemas.openxmlformats.org/officeDocument/2006/relationships/image" Target="../media/image107.png"/></Relationships>
</file>

<file path=ppt/slides/_rels/slide80.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98.xml"/></Relationships>
</file>

<file path=ppt/slides/_rels/slide81.xml.rels><?xml version="1.0" encoding="UTF-8" standalone="yes"?>
<Relationships xmlns="http://schemas.openxmlformats.org/package/2006/relationships"><Relationship Id="rId2" Type="http://schemas.openxmlformats.org/officeDocument/2006/relationships/image" Target="../media/image110.tiff"/><Relationship Id="rId1" Type="http://schemas.openxmlformats.org/officeDocument/2006/relationships/slideLayout" Target="../slideLayouts/slideLayout98.xml"/></Relationships>
</file>

<file path=ppt/slides/_rels/slide82.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98.xml"/></Relationships>
</file>

<file path=ppt/slides/_rels/slide8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46.xml"/><Relationship Id="rId1" Type="http://schemas.openxmlformats.org/officeDocument/2006/relationships/slideLayout" Target="../slideLayouts/slideLayout98.xml"/></Relationships>
</file>

<file path=ppt/slides/_rels/slide84.xml.rels><?xml version="1.0" encoding="UTF-8" standalone="yes"?>
<Relationships xmlns="http://schemas.openxmlformats.org/package/2006/relationships"><Relationship Id="rId3" Type="http://schemas.openxmlformats.org/officeDocument/2006/relationships/hyperlink" Target="http://www.assda.asn.au/blog/223-stainless-welcome-for-sports-fans" TargetMode="External"/><Relationship Id="rId7" Type="http://schemas.openxmlformats.org/officeDocument/2006/relationships/hyperlink" Target="https://www.osram.com/ls/projects/grand-stade-lille/index.jsp" TargetMode="External"/><Relationship Id="rId2" Type="http://schemas.openxmlformats.org/officeDocument/2006/relationships/hyperlink" Target="http://www.cmf.co.uk/products/products.asp?id=92&amp;product_id=4" TargetMode="External"/><Relationship Id="rId1" Type="http://schemas.openxmlformats.org/officeDocument/2006/relationships/slideLayout" Target="../slideLayouts/slideLayout92.xml"/><Relationship Id="rId6" Type="http://schemas.openxmlformats.org/officeDocument/2006/relationships/hyperlink" Target="http://edorocha.com.br/portfolio/allianz-parque/" TargetMode="External"/><Relationship Id="rId5" Type="http://schemas.openxmlformats.org/officeDocument/2006/relationships/hyperlink" Target="http://www.architectsjournal.co.uk/specification/product-anatomy/gkd-yamuna-stadium-in-delhi-shines-with-stainless-steel-mesh-faade/8632271.article" TargetMode="External"/><Relationship Id="rId4" Type="http://schemas.openxmlformats.org/officeDocument/2006/relationships/hyperlink" Target="http://www.controlledaccess.com/" TargetMode="Externa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00.xml"/></Relationships>
</file>

<file path=ppt/slides/_rels/slide86.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47.xml"/><Relationship Id="rId1" Type="http://schemas.openxmlformats.org/officeDocument/2006/relationships/slideLayout" Target="../slideLayouts/slideLayout105.xml"/><Relationship Id="rId5" Type="http://schemas.openxmlformats.org/officeDocument/2006/relationships/image" Target="../media/image115.png"/><Relationship Id="rId4" Type="http://schemas.openxmlformats.org/officeDocument/2006/relationships/image" Target="../media/image114.png"/></Relationships>
</file>

<file path=ppt/slides/_rels/slide87.xml.rels><?xml version="1.0" encoding="UTF-8" standalone="yes"?>
<Relationships xmlns="http://schemas.openxmlformats.org/package/2006/relationships"><Relationship Id="rId3" Type="http://schemas.openxmlformats.org/officeDocument/2006/relationships/image" Target="../media/image116.jpg"/><Relationship Id="rId2" Type="http://schemas.openxmlformats.org/officeDocument/2006/relationships/notesSlide" Target="../notesSlides/notesSlide48.xml"/><Relationship Id="rId1" Type="http://schemas.openxmlformats.org/officeDocument/2006/relationships/slideLayout" Target="../slideLayouts/slideLayout105.xml"/></Relationships>
</file>

<file path=ppt/slides/_rels/slide88.xml.rels><?xml version="1.0" encoding="UTF-8" standalone="yes"?>
<Relationships xmlns="http://schemas.openxmlformats.org/package/2006/relationships"><Relationship Id="rId3" Type="http://schemas.openxmlformats.org/officeDocument/2006/relationships/hyperlink" Target="http://www.imoa.info/molybdenum-uses/molybdenum-grade-stainless-steels/architecture/french-pool-liner-article.php" TargetMode="External"/><Relationship Id="rId7" Type="http://schemas.openxmlformats.org/officeDocument/2006/relationships/hyperlink" Target="http://dsmstainlessproducts.blogspot.com/2018/06/shrieks-and-giggles-are-what-we-aim-for.html?m=1" TargetMode="External"/><Relationship Id="rId2" Type="http://schemas.openxmlformats.org/officeDocument/2006/relationships/notesSlide" Target="../notesSlides/notesSlide49.xml"/><Relationship Id="rId1" Type="http://schemas.openxmlformats.org/officeDocument/2006/relationships/slideLayout" Target="../slideLayouts/slideLayout101.xml"/><Relationship Id="rId6" Type="http://schemas.openxmlformats.org/officeDocument/2006/relationships/hyperlink" Target="http://www.awt-eisleben.de/en/swimming-pools-136.html" TargetMode="External"/><Relationship Id="rId5" Type="http://schemas.openxmlformats.org/officeDocument/2006/relationships/hyperlink" Target="http://www.homeportfolio.com/catalog/Product.jhtml?prodId=235005" TargetMode="External"/><Relationship Id="rId4" Type="http://schemas.openxmlformats.org/officeDocument/2006/relationships/hyperlink" Target="http://www.constructalia.com/repository/transfer/fr/02163065ENLACE_PDF.pdf" TargetMode="Externa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0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10.xml"/></Relationships>
</file>

<file path=ppt/slides/_rels/slide91.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109.xml"/></Relationships>
</file>

<file path=ppt/slides/_rels/slide92.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109.xml"/></Relationships>
</file>

<file path=ppt/slides/_rels/slide93.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109.xml"/></Relationships>
</file>

<file path=ppt/slides/_rels/slide94.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120.png"/><Relationship Id="rId1" Type="http://schemas.openxmlformats.org/officeDocument/2006/relationships/slideLayout" Target="../slideLayouts/slideLayout114.xml"/><Relationship Id="rId5" Type="http://schemas.openxmlformats.org/officeDocument/2006/relationships/image" Target="../media/image123.png"/><Relationship Id="rId4" Type="http://schemas.openxmlformats.org/officeDocument/2006/relationships/image" Target="../media/image122.png"/></Relationships>
</file>

<file path=ppt/slides/_rels/slide95.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114.xml"/></Relationships>
</file>

<file path=ppt/slides/_rels/slide96.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114.xml"/></Relationships>
</file>

<file path=ppt/slides/_rels/slide9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26.png"/><Relationship Id="rId1" Type="http://schemas.openxmlformats.org/officeDocument/2006/relationships/slideLayout" Target="../slideLayouts/slideLayout114.xml"/></Relationships>
</file>

<file path=ppt/slides/_rels/slide98.xml.rels><?xml version="1.0" encoding="UTF-8" standalone="yes"?>
<Relationships xmlns="http://schemas.openxmlformats.org/package/2006/relationships"><Relationship Id="rId8" Type="http://schemas.openxmlformats.org/officeDocument/2006/relationships/hyperlink" Target="http://www.worldstainless.org/Files/issf/non-image-files/PDF/Euro_Inox/CorrResist_SoilsConcrete_EN.pdf" TargetMode="External"/><Relationship Id="rId3" Type="http://schemas.openxmlformats.org/officeDocument/2006/relationships/hyperlink" Target="http://www.nickelinstitute.org/en/NickelUseInSociety/MaterialsSelectionAndUse/Water/Distribution.aspx" TargetMode="External"/><Relationship Id="rId7" Type="http://schemas.openxmlformats.org/officeDocument/2006/relationships/hyperlink" Target="http://worldstainless.org/applications_protection_environment_and_human_health/water" TargetMode="External"/><Relationship Id="rId2" Type="http://schemas.openxmlformats.org/officeDocument/2006/relationships/notesSlide" Target="../notesSlides/notesSlide50.xml"/><Relationship Id="rId1" Type="http://schemas.openxmlformats.org/officeDocument/2006/relationships/slideLayout" Target="../slideLayouts/slideLayout110.xml"/><Relationship Id="rId6" Type="http://schemas.openxmlformats.org/officeDocument/2006/relationships/hyperlink" Target="http://www.worldstainless.org/Files/ISSF/non-image-files/PDF/ISSF_Stainless_Steel_in_Drinking_Water_Supply.pdf" TargetMode="External"/><Relationship Id="rId11" Type="http://schemas.openxmlformats.org/officeDocument/2006/relationships/hyperlink" Target="http://www.posco.com/homepage/docs/eng5/jsp/s91a0000001i.jsp" TargetMode="External"/><Relationship Id="rId5" Type="http://schemas.openxmlformats.org/officeDocument/2006/relationships/hyperlink" Target="http://www.worldstainless.org/news/show/246" TargetMode="External"/><Relationship Id="rId10" Type="http://schemas.openxmlformats.org/officeDocument/2006/relationships/hyperlink" Target="http://worldstainless.org/news/show/2140" TargetMode="External"/><Relationship Id="rId4" Type="http://schemas.openxmlformats.org/officeDocument/2006/relationships/hyperlink" Target="http://www.imoa.info/download_files/stainless-steel/Stainless_Steel_Pipe.pdf" TargetMode="External"/><Relationship Id="rId9" Type="http://schemas.openxmlformats.org/officeDocument/2006/relationships/hyperlink" Target="https://www.nickelinstitute.org/~/Media/Files/TechnicalLiterature/FieldCorrosionResistanceTestOnStStPipingForBuildingService_12012_.pdf" TargetMode="External"/></Relationships>
</file>

<file path=ppt/slides/_rels/slide99.xml.rels><?xml version="1.0" encoding="UTF-8" standalone="yes"?>
<Relationships xmlns="http://schemas.openxmlformats.org/package/2006/relationships"><Relationship Id="rId2" Type="http://schemas.openxmlformats.org/officeDocument/2006/relationships/hyperlink" Target="https://www.surveymonkey.com/r/3BVK2X6"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pt-BR" dirty="0"/>
              <a:t>Apresentação de apoio para docentes de Arquitetura / Engenharia Civil</a:t>
            </a:r>
            <a:endParaRPr lang="fr-FR" dirty="0"/>
          </a:p>
        </p:txBody>
      </p:sp>
      <p:sp>
        <p:nvSpPr>
          <p:cNvPr id="3" name="Subtitle 2"/>
          <p:cNvSpPr>
            <a:spLocks noGrp="1"/>
          </p:cNvSpPr>
          <p:nvPr>
            <p:ph type="subTitle" idx="1"/>
          </p:nvPr>
        </p:nvSpPr>
        <p:spPr/>
        <p:txBody>
          <a:bodyPr>
            <a:normAutofit/>
          </a:bodyPr>
          <a:lstStyle/>
          <a:p>
            <a:r>
              <a:rPr lang="fr-FR" sz="4000" b="1" dirty="0" smtClean="0">
                <a:solidFill>
                  <a:srgbClr val="C00000"/>
                </a:solidFill>
              </a:rPr>
              <a:t>Capítulo 02</a:t>
            </a:r>
          </a:p>
          <a:p>
            <a:r>
              <a:rPr lang="fr-FR" sz="4000" b="1" dirty="0" smtClean="0">
                <a:solidFill>
                  <a:srgbClr val="C00000"/>
                </a:solidFill>
              </a:rPr>
              <a:t>Aplicações</a:t>
            </a:r>
            <a:endParaRPr lang="fr-FR" sz="4000" b="1" dirty="0">
              <a:solidFill>
                <a:srgbClr val="C00000"/>
              </a:solidFill>
            </a:endParaRPr>
          </a:p>
        </p:txBody>
      </p:sp>
      <p:sp>
        <p:nvSpPr>
          <p:cNvPr id="4" name="Slide Number Placeholder 3"/>
          <p:cNvSpPr>
            <a:spLocks noGrp="1"/>
          </p:cNvSpPr>
          <p:nvPr>
            <p:ph type="sldNum" sz="quarter" idx="4"/>
          </p:nvPr>
        </p:nvSpPr>
        <p:spPr/>
        <p:txBody>
          <a:bodyPr/>
          <a:lstStyle/>
          <a:p>
            <a:fld id="{5AF66AA0-E37C-4065-8BE7-D4086C065B53}" type="slidenum">
              <a:rPr lang="fr-BE" smtClean="0"/>
              <a:t>1</a:t>
            </a:fld>
            <a:endParaRPr lang="fr-BE"/>
          </a:p>
        </p:txBody>
      </p:sp>
      <p:sp>
        <p:nvSpPr>
          <p:cNvPr id="5" name="Retângulo 4"/>
          <p:cNvSpPr/>
          <p:nvPr/>
        </p:nvSpPr>
        <p:spPr>
          <a:xfrm>
            <a:off x="8927976" y="0"/>
            <a:ext cx="216024" cy="151216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CaixaDeTexto 5"/>
          <p:cNvSpPr txBox="1"/>
          <p:nvPr/>
        </p:nvSpPr>
        <p:spPr>
          <a:xfrm rot="16200000">
            <a:off x="8558004" y="324095"/>
            <a:ext cx="955967" cy="307777"/>
          </a:xfrm>
          <a:prstGeom prst="rect">
            <a:avLst/>
          </a:prstGeom>
          <a:noFill/>
        </p:spPr>
        <p:txBody>
          <a:bodyPr wrap="none" rtlCol="0">
            <a:spAutoFit/>
          </a:bodyPr>
          <a:lstStyle/>
          <a:p>
            <a:r>
              <a:rPr lang="pt-BR" sz="1400" dirty="0">
                <a:solidFill>
                  <a:schemeClr val="bg1"/>
                </a:solidFill>
              </a:rPr>
              <a:t>A</a:t>
            </a:r>
            <a:r>
              <a:rPr lang="pt-BR" sz="1400" dirty="0" smtClean="0">
                <a:solidFill>
                  <a:schemeClr val="bg1"/>
                </a:solidFill>
              </a:rPr>
              <a:t>plicações</a:t>
            </a:r>
            <a:endParaRPr lang="pt-BR" sz="1400" dirty="0">
              <a:solidFill>
                <a:schemeClr val="bg1"/>
              </a:solidFill>
            </a:endParaRPr>
          </a:p>
        </p:txBody>
      </p:sp>
    </p:spTree>
    <p:extLst>
      <p:ext uri="{BB962C8B-B14F-4D97-AF65-F5344CB8AC3E}">
        <p14:creationId xmlns:p14="http://schemas.microsoft.com/office/powerpoint/2010/main" val="9561338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Conteúdo</a:t>
            </a:r>
            <a:endParaRPr lang="fr-FR" dirty="0"/>
          </a:p>
        </p:txBody>
      </p:sp>
      <p:sp>
        <p:nvSpPr>
          <p:cNvPr id="3" name="Content Placeholder 2"/>
          <p:cNvSpPr>
            <a:spLocks noGrp="1"/>
          </p:cNvSpPr>
          <p:nvPr>
            <p:ph idx="1"/>
          </p:nvPr>
        </p:nvSpPr>
        <p:spPr>
          <a:xfrm>
            <a:off x="457200" y="1600200"/>
            <a:ext cx="8229600" cy="4349080"/>
          </a:xfrm>
        </p:spPr>
        <p:txBody>
          <a:bodyPr>
            <a:normAutofit fontScale="77500" lnSpcReduction="20000"/>
          </a:bodyPr>
          <a:lstStyle/>
          <a:p>
            <a:pPr marL="971550" lvl="1" indent="-514350">
              <a:buFont typeface="+mj-lt"/>
              <a:buAutoNum type="arabicPeriod"/>
            </a:pPr>
            <a:r>
              <a:rPr lang="en-US" dirty="0" err="1" smtClean="0">
                <a:hlinkClick r:id="rId3" action="ppaction://hlinksldjump"/>
              </a:rPr>
              <a:t>Fachadas</a:t>
            </a:r>
            <a:r>
              <a:rPr lang="en-US" dirty="0" smtClean="0">
                <a:hlinkClick r:id="rId3" action="ppaction://hlinksldjump"/>
              </a:rPr>
              <a:t>  </a:t>
            </a:r>
            <a:endParaRPr lang="en-US" dirty="0" smtClean="0"/>
          </a:p>
          <a:p>
            <a:pPr marL="971550" lvl="1" indent="-514350">
              <a:buFont typeface="+mj-lt"/>
              <a:buAutoNum type="arabicPeriod"/>
            </a:pPr>
            <a:r>
              <a:rPr lang="en-US" dirty="0" err="1" smtClean="0">
                <a:hlinkClick r:id="rId4" action="ppaction://hlinksldjump"/>
              </a:rPr>
              <a:t>Jardins</a:t>
            </a:r>
            <a:r>
              <a:rPr lang="en-US" dirty="0" smtClean="0">
                <a:hlinkClick r:id="rId4" action="ppaction://hlinksldjump"/>
              </a:rPr>
              <a:t> </a:t>
            </a:r>
            <a:r>
              <a:rPr lang="en-US" dirty="0" err="1" smtClean="0">
                <a:hlinkClick r:id="rId4" action="ppaction://hlinksldjump"/>
              </a:rPr>
              <a:t>Verticais</a:t>
            </a:r>
            <a:r>
              <a:rPr lang="en-US" dirty="0" smtClean="0">
                <a:hlinkClick r:id="rId4" action="ppaction://hlinksldjump"/>
              </a:rPr>
              <a:t>  </a:t>
            </a:r>
            <a:endParaRPr lang="fr-FR" dirty="0" smtClean="0"/>
          </a:p>
          <a:p>
            <a:pPr marL="971550" lvl="1" indent="-514350">
              <a:buFont typeface="+mj-lt"/>
              <a:buAutoNum type="arabicPeriod"/>
            </a:pPr>
            <a:r>
              <a:rPr lang="en-US" dirty="0" err="1" smtClean="0">
                <a:hlinkClick r:id="rId5" action="ppaction://hlinksldjump"/>
              </a:rPr>
              <a:t>Telhados</a:t>
            </a:r>
            <a:r>
              <a:rPr lang="en-US" dirty="0" smtClean="0"/>
              <a:t> </a:t>
            </a:r>
            <a:endParaRPr lang="fr-FR" dirty="0" smtClean="0"/>
          </a:p>
          <a:p>
            <a:pPr marL="971550" lvl="1" indent="-514350">
              <a:buFont typeface="+mj-lt"/>
              <a:buAutoNum type="arabicPeriod"/>
            </a:pPr>
            <a:r>
              <a:rPr lang="en-US" dirty="0" err="1" smtClean="0">
                <a:hlinkClick r:id="rId6" action="ppaction://hlinksldjump"/>
              </a:rPr>
              <a:t>Decoração</a:t>
            </a:r>
            <a:r>
              <a:rPr lang="en-US" dirty="0" smtClean="0"/>
              <a:t> </a:t>
            </a:r>
            <a:endParaRPr lang="fr-FR" dirty="0" smtClean="0"/>
          </a:p>
          <a:p>
            <a:pPr marL="971550" lvl="1" indent="-514350">
              <a:buFont typeface="+mj-lt"/>
              <a:buAutoNum type="arabicPeriod"/>
            </a:pPr>
            <a:r>
              <a:rPr lang="en-US" dirty="0" err="1" smtClean="0">
                <a:hlinkClick r:id="rId7" action="ppaction://hlinksldjump"/>
              </a:rPr>
              <a:t>Tubulação</a:t>
            </a:r>
            <a:r>
              <a:rPr lang="en-US" dirty="0" smtClean="0">
                <a:hlinkClick r:id="rId7" action="ppaction://hlinksldjump"/>
              </a:rPr>
              <a:t> de </a:t>
            </a:r>
            <a:r>
              <a:rPr lang="en-US" dirty="0" err="1" smtClean="0">
                <a:hlinkClick r:id="rId7" action="ppaction://hlinksldjump"/>
              </a:rPr>
              <a:t>Aço</a:t>
            </a:r>
            <a:r>
              <a:rPr lang="en-US" dirty="0" smtClean="0">
                <a:hlinkClick r:id="rId7" action="ppaction://hlinksldjump"/>
              </a:rPr>
              <a:t> </a:t>
            </a:r>
            <a:r>
              <a:rPr lang="en-US" dirty="0" err="1" smtClean="0">
                <a:hlinkClick r:id="rId7" action="ppaction://hlinksldjump"/>
              </a:rPr>
              <a:t>Inoxidável</a:t>
            </a:r>
            <a:r>
              <a:rPr lang="en-US" dirty="0" smtClean="0">
                <a:hlinkClick r:id="rId7" action="ppaction://hlinksldjump"/>
              </a:rPr>
              <a:t> </a:t>
            </a:r>
            <a:endParaRPr lang="en-US" dirty="0" smtClean="0"/>
          </a:p>
          <a:p>
            <a:pPr marL="971550" lvl="1" indent="-514350">
              <a:buFont typeface="+mj-lt"/>
              <a:buAutoNum type="arabicPeriod"/>
            </a:pPr>
            <a:r>
              <a:rPr lang="en-US" dirty="0" err="1" smtClean="0">
                <a:hlinkClick r:id="rId8" action="ppaction://hlinksldjump"/>
              </a:rPr>
              <a:t>Escadas</a:t>
            </a:r>
            <a:r>
              <a:rPr lang="en-US" dirty="0" smtClean="0">
                <a:hlinkClick r:id="rId8" action="ppaction://hlinksldjump"/>
              </a:rPr>
              <a:t> </a:t>
            </a:r>
            <a:r>
              <a:rPr lang="en-US" dirty="0" err="1" smtClean="0">
                <a:hlinkClick r:id="rId8" action="ppaction://hlinksldjump"/>
              </a:rPr>
              <a:t>rolantes</a:t>
            </a:r>
            <a:r>
              <a:rPr lang="en-US" dirty="0" smtClean="0">
                <a:hlinkClick r:id="rId8" action="ppaction://hlinksldjump"/>
              </a:rPr>
              <a:t> e </a:t>
            </a:r>
            <a:r>
              <a:rPr lang="en-US" dirty="0" err="1" smtClean="0">
                <a:hlinkClick r:id="rId8" action="ppaction://hlinksldjump"/>
              </a:rPr>
              <a:t>elevadores</a:t>
            </a:r>
            <a:r>
              <a:rPr lang="en-US" dirty="0" smtClean="0">
                <a:hlinkClick r:id="rId8" action="ppaction://hlinksldjump"/>
              </a:rPr>
              <a:t> </a:t>
            </a:r>
            <a:endParaRPr lang="en-US" dirty="0" smtClean="0"/>
          </a:p>
          <a:p>
            <a:pPr marL="971550" lvl="1" indent="-514350">
              <a:buFont typeface="+mj-lt"/>
              <a:buAutoNum type="arabicPeriod"/>
            </a:pPr>
            <a:r>
              <a:rPr lang="en-US" dirty="0" err="1" smtClean="0">
                <a:hlinkClick r:id="rId9" action="ppaction://hlinksldjump"/>
              </a:rPr>
              <a:t>Aeroportos</a:t>
            </a:r>
            <a:endParaRPr lang="fr-FR" dirty="0" smtClean="0"/>
          </a:p>
          <a:p>
            <a:pPr marL="971550" lvl="1" indent="-514350">
              <a:buFont typeface="+mj-lt"/>
              <a:buAutoNum type="arabicPeriod"/>
            </a:pPr>
            <a:r>
              <a:rPr lang="en-US" dirty="0" err="1" smtClean="0">
                <a:hlinkClick r:id="rId10" action="ppaction://hlinksldjump"/>
              </a:rPr>
              <a:t>Mobiliário</a:t>
            </a:r>
            <a:r>
              <a:rPr lang="en-US" dirty="0" smtClean="0">
                <a:hlinkClick r:id="rId10" action="ppaction://hlinksldjump"/>
              </a:rPr>
              <a:t> </a:t>
            </a:r>
            <a:r>
              <a:rPr lang="en-US" dirty="0" err="1" smtClean="0">
                <a:hlinkClick r:id="rId10" action="ppaction://hlinksldjump"/>
              </a:rPr>
              <a:t>urbano</a:t>
            </a:r>
            <a:r>
              <a:rPr lang="en-US" dirty="0" smtClean="0">
                <a:hlinkClick r:id="rId10" action="ppaction://hlinksldjump"/>
              </a:rPr>
              <a:t>  </a:t>
            </a:r>
            <a:endParaRPr lang="en-US" dirty="0" smtClean="0"/>
          </a:p>
          <a:p>
            <a:pPr marL="971550" lvl="1" indent="-514350">
              <a:buFont typeface="+mj-lt"/>
              <a:buAutoNum type="arabicPeriod"/>
            </a:pPr>
            <a:r>
              <a:rPr lang="en-US" dirty="0" err="1" smtClean="0">
                <a:hlinkClick r:id="rId11" action="ppaction://hlinksldjump"/>
              </a:rPr>
              <a:t>Restauração</a:t>
            </a:r>
            <a:r>
              <a:rPr lang="en-US" dirty="0" smtClean="0"/>
              <a:t> </a:t>
            </a:r>
          </a:p>
          <a:p>
            <a:pPr marL="971550" lvl="1" indent="-514350">
              <a:buFont typeface="+mj-lt"/>
              <a:buAutoNum type="arabicPeriod"/>
            </a:pPr>
            <a:r>
              <a:rPr lang="en-US" dirty="0" smtClean="0">
                <a:hlinkClick r:id="rId12" action="ppaction://hlinksldjump"/>
              </a:rPr>
              <a:t>Arenas</a:t>
            </a:r>
            <a:endParaRPr lang="en-US" dirty="0" smtClean="0"/>
          </a:p>
          <a:p>
            <a:pPr marL="971550" lvl="1" indent="-514350">
              <a:buFont typeface="+mj-lt"/>
              <a:buAutoNum type="arabicPeriod"/>
            </a:pPr>
            <a:r>
              <a:rPr lang="en-US" dirty="0" err="1" smtClean="0">
                <a:hlinkClick r:id="rId13" action="ppaction://hlinksldjump"/>
              </a:rPr>
              <a:t>Piscinas</a:t>
            </a:r>
            <a:r>
              <a:rPr lang="en-US" dirty="0" smtClean="0">
                <a:hlinkClick r:id="rId13" action="ppaction://hlinksldjump"/>
              </a:rPr>
              <a:t>  </a:t>
            </a:r>
            <a:endParaRPr lang="en-US" dirty="0" smtClean="0"/>
          </a:p>
          <a:p>
            <a:pPr marL="971550" lvl="1" indent="-514350">
              <a:buFont typeface="+mj-lt"/>
              <a:buAutoNum type="arabicPeriod"/>
            </a:pPr>
            <a:r>
              <a:rPr lang="en-US" dirty="0" err="1" smtClean="0">
                <a:hlinkClick r:id="rId14" action="ppaction://hlinksldjump"/>
              </a:rPr>
              <a:t>Distribuição</a:t>
            </a:r>
            <a:r>
              <a:rPr lang="en-US" dirty="0" smtClean="0">
                <a:hlinkClick r:id="rId14" action="ppaction://hlinksldjump"/>
              </a:rPr>
              <a:t> de </a:t>
            </a:r>
            <a:r>
              <a:rPr lang="en-US" dirty="0" err="1" smtClean="0">
                <a:hlinkClick r:id="rId14" action="ppaction://hlinksldjump"/>
              </a:rPr>
              <a:t>água</a:t>
            </a:r>
            <a:endParaRPr lang="en-US" dirty="0" smtClean="0"/>
          </a:p>
          <a:p>
            <a:pPr marL="457200" lvl="1" indent="0">
              <a:buNone/>
            </a:pPr>
            <a:endParaRPr lang="en-US" dirty="0" smtClean="0"/>
          </a:p>
        </p:txBody>
      </p:sp>
      <p:sp>
        <p:nvSpPr>
          <p:cNvPr id="4" name="Slide Number Placeholder 3"/>
          <p:cNvSpPr>
            <a:spLocks noGrp="1"/>
          </p:cNvSpPr>
          <p:nvPr>
            <p:ph type="sldNum" sz="quarter" idx="4"/>
          </p:nvPr>
        </p:nvSpPr>
        <p:spPr>
          <a:xfrm>
            <a:off x="6553200" y="6356350"/>
            <a:ext cx="2133600" cy="365125"/>
          </a:xfrm>
        </p:spPr>
        <p:txBody>
          <a:bodyPr/>
          <a:lstStyle/>
          <a:p>
            <a:fld id="{5AF66AA0-E37C-4065-8BE7-D4086C065B53}" type="slidenum">
              <a:rPr lang="fr-BE" smtClean="0"/>
              <a:t>2</a:t>
            </a:fld>
            <a:endParaRPr lang="fr-BE"/>
          </a:p>
        </p:txBody>
      </p:sp>
      <p:sp>
        <p:nvSpPr>
          <p:cNvPr id="5" name="Retângulo 4"/>
          <p:cNvSpPr/>
          <p:nvPr/>
        </p:nvSpPr>
        <p:spPr>
          <a:xfrm>
            <a:off x="8927976" y="0"/>
            <a:ext cx="216024" cy="151216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CaixaDeTexto 5"/>
          <p:cNvSpPr txBox="1"/>
          <p:nvPr/>
        </p:nvSpPr>
        <p:spPr>
          <a:xfrm rot="16200000">
            <a:off x="8558004" y="324095"/>
            <a:ext cx="955967" cy="307777"/>
          </a:xfrm>
          <a:prstGeom prst="rect">
            <a:avLst/>
          </a:prstGeom>
          <a:noFill/>
        </p:spPr>
        <p:txBody>
          <a:bodyPr wrap="none" rtlCol="0">
            <a:spAutoFit/>
          </a:bodyPr>
          <a:lstStyle/>
          <a:p>
            <a:r>
              <a:rPr lang="pt-BR" sz="1400" dirty="0">
                <a:solidFill>
                  <a:schemeClr val="bg1"/>
                </a:solidFill>
              </a:rPr>
              <a:t>A</a:t>
            </a:r>
            <a:r>
              <a:rPr lang="pt-BR" sz="1400" dirty="0" smtClean="0">
                <a:solidFill>
                  <a:schemeClr val="bg1"/>
                </a:solidFill>
              </a:rPr>
              <a:t>plicações</a:t>
            </a:r>
            <a:endParaRPr lang="pt-BR" sz="1400" dirty="0">
              <a:solidFill>
                <a:schemeClr val="bg1"/>
              </a:solidFill>
            </a:endParaRPr>
          </a:p>
        </p:txBody>
      </p:sp>
    </p:spTree>
    <p:extLst>
      <p:ext uri="{BB962C8B-B14F-4D97-AF65-F5344CB8AC3E}">
        <p14:creationId xmlns:p14="http://schemas.microsoft.com/office/powerpoint/2010/main" val="8039973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nl-BE" dirty="0" smtClean="0"/>
              <a:t>1. Fachadas</a:t>
            </a:r>
            <a:endParaRPr lang="nl-BE" dirty="0"/>
          </a:p>
        </p:txBody>
      </p:sp>
      <p:sp>
        <p:nvSpPr>
          <p:cNvPr id="2" name="Slide Number Placeholder 1"/>
          <p:cNvSpPr>
            <a:spLocks noGrp="1"/>
          </p:cNvSpPr>
          <p:nvPr>
            <p:ph type="sldNum" sz="quarter" idx="4"/>
          </p:nvPr>
        </p:nvSpPr>
        <p:spPr/>
        <p:txBody>
          <a:bodyPr/>
          <a:lstStyle/>
          <a:p>
            <a:fld id="{5AF66AA0-E37C-4065-8BE7-D4086C065B53}" type="slidenum">
              <a:rPr lang="fr-BE" smtClean="0"/>
              <a:pPr/>
              <a:t>3</a:t>
            </a:fld>
            <a:endParaRPr lang="fr-BE" dirty="0"/>
          </a:p>
        </p:txBody>
      </p:sp>
      <p:sp>
        <p:nvSpPr>
          <p:cNvPr id="4" name="Retângulo 3"/>
          <p:cNvSpPr/>
          <p:nvPr/>
        </p:nvSpPr>
        <p:spPr>
          <a:xfrm>
            <a:off x="8927976" y="0"/>
            <a:ext cx="216024" cy="198884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CaixaDeTexto 4"/>
          <p:cNvSpPr txBox="1"/>
          <p:nvPr/>
        </p:nvSpPr>
        <p:spPr>
          <a:xfrm rot="16200000">
            <a:off x="8125613" y="718827"/>
            <a:ext cx="1800199" cy="307777"/>
          </a:xfrm>
          <a:prstGeom prst="rect">
            <a:avLst/>
          </a:prstGeom>
          <a:noFill/>
        </p:spPr>
        <p:txBody>
          <a:bodyPr wrap="square" rtlCol="0">
            <a:spAutoFit/>
          </a:bodyPr>
          <a:lstStyle/>
          <a:p>
            <a:r>
              <a:rPr lang="pt-BR" sz="1400" dirty="0" smtClean="0">
                <a:solidFill>
                  <a:schemeClr val="bg1"/>
                </a:solidFill>
              </a:rPr>
              <a:t>Aplicações - Fachadas</a:t>
            </a:r>
            <a:endParaRPr lang="pt-BR" sz="1400" dirty="0">
              <a:solidFill>
                <a:schemeClr val="bg1"/>
              </a:solidFill>
            </a:endParaRPr>
          </a:p>
        </p:txBody>
      </p:sp>
    </p:spTree>
    <p:extLst>
      <p:ext uri="{BB962C8B-B14F-4D97-AF65-F5344CB8AC3E}">
        <p14:creationId xmlns:p14="http://schemas.microsoft.com/office/powerpoint/2010/main" val="28869914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5AF66AA0-E37C-4065-8BE7-D4086C065B53}" type="slidenum">
              <a:rPr lang="fr-BE" smtClean="0"/>
              <a:pPr/>
              <a:t>4</a:t>
            </a:fld>
            <a:endParaRPr lang="fr-BE" dirty="0"/>
          </a:p>
        </p:txBody>
      </p:sp>
      <p:sp>
        <p:nvSpPr>
          <p:cNvPr id="9" name="Text Placeholder 8"/>
          <p:cNvSpPr>
            <a:spLocks noGrp="1"/>
          </p:cNvSpPr>
          <p:nvPr>
            <p:ph type="body" sz="half" idx="4294967295"/>
          </p:nvPr>
        </p:nvSpPr>
        <p:spPr>
          <a:xfrm>
            <a:off x="0" y="4733925"/>
            <a:ext cx="8856663" cy="2124075"/>
          </a:xfrm>
        </p:spPr>
        <p:txBody>
          <a:bodyPr>
            <a:noAutofit/>
          </a:bodyPr>
          <a:lstStyle/>
          <a:p>
            <a:pPr marL="0" indent="0" algn="just">
              <a:buNone/>
            </a:pPr>
            <a:r>
              <a:rPr lang="pt-BR" sz="1600" dirty="0"/>
              <a:t>No sentido horário, a partir do canto superior </a:t>
            </a:r>
            <a:r>
              <a:rPr lang="pt-BR" sz="1600" dirty="0" smtClean="0"/>
              <a:t>esquerdo:</a:t>
            </a:r>
            <a:r>
              <a:rPr lang="fr-FR" sz="1600" dirty="0" smtClean="0"/>
              <a:t> </a:t>
            </a:r>
          </a:p>
          <a:p>
            <a:pPr algn="just">
              <a:buFont typeface="+mj-lt"/>
              <a:buAutoNum type="arabicPeriod"/>
            </a:pPr>
            <a:r>
              <a:rPr lang="pt-BR" sz="1600" dirty="0" smtClean="0"/>
              <a:t>Fachada </a:t>
            </a:r>
            <a:r>
              <a:rPr lang="pt-BR" sz="1600" dirty="0"/>
              <a:t>do centro comercial de </a:t>
            </a:r>
            <a:r>
              <a:rPr lang="pt-BR" sz="1600" dirty="0" err="1"/>
              <a:t>Westfield</a:t>
            </a:r>
            <a:r>
              <a:rPr lang="pt-BR" sz="1600" dirty="0"/>
              <a:t> </a:t>
            </a:r>
            <a:r>
              <a:rPr lang="pt-BR" sz="1600" dirty="0" err="1"/>
              <a:t>Doncaster</a:t>
            </a:r>
            <a:r>
              <a:rPr lang="pt-BR" sz="1600" dirty="0"/>
              <a:t> em Victoria, </a:t>
            </a:r>
            <a:r>
              <a:rPr lang="pt-BR" sz="1600" dirty="0" smtClean="0"/>
              <a:t>Austrália</a:t>
            </a:r>
            <a:r>
              <a:rPr lang="fr-FR" sz="1600" baseline="50000" dirty="0" smtClean="0"/>
              <a:t>4</a:t>
            </a:r>
          </a:p>
          <a:p>
            <a:pPr algn="just">
              <a:buFont typeface="+mj-lt"/>
              <a:buAutoNum type="arabicPeriod"/>
            </a:pPr>
            <a:r>
              <a:rPr lang="pt-BR" sz="1600" dirty="0" smtClean="0"/>
              <a:t>Malha </a:t>
            </a:r>
            <a:r>
              <a:rPr lang="pt-BR" sz="1600" dirty="0"/>
              <a:t>Inoxidável </a:t>
            </a:r>
            <a:r>
              <a:rPr lang="pt-BR" sz="1600" dirty="0" smtClean="0"/>
              <a:t>quebra sol em </a:t>
            </a:r>
            <a:r>
              <a:rPr lang="pt-BR" sz="1600" dirty="0"/>
              <a:t>uma fachada de escola perto de </a:t>
            </a:r>
            <a:r>
              <a:rPr lang="pt-BR" sz="1600" dirty="0" smtClean="0"/>
              <a:t>Washington, DC</a:t>
            </a:r>
            <a:r>
              <a:rPr lang="pt-BR" sz="1600" dirty="0"/>
              <a:t>, EUA. Reduz o brilho, economiza energia e oferece boa </a:t>
            </a:r>
            <a:r>
              <a:rPr lang="pt-BR" sz="1600" dirty="0" smtClean="0"/>
              <a:t>visibilidade</a:t>
            </a:r>
            <a:r>
              <a:rPr lang="fr-FR" sz="1600" baseline="50000" dirty="0" smtClean="0"/>
              <a:t>6</a:t>
            </a:r>
            <a:endParaRPr lang="fr-FR" sz="1600" baseline="50000" dirty="0"/>
          </a:p>
          <a:p>
            <a:pPr algn="just">
              <a:buFont typeface="+mj-lt"/>
              <a:buAutoNum type="arabicPeriod"/>
            </a:pPr>
            <a:r>
              <a:rPr lang="pt-BR" sz="1600" dirty="0" smtClean="0"/>
              <a:t>Marquise de malha de aço inoxidável sobre </a:t>
            </a:r>
            <a:r>
              <a:rPr lang="pt-BR" sz="1600" dirty="0"/>
              <a:t>o </a:t>
            </a:r>
            <a:r>
              <a:rPr lang="pt-BR" sz="1600" dirty="0" smtClean="0"/>
              <a:t>pátio, Arizona</a:t>
            </a:r>
            <a:r>
              <a:rPr lang="pt-BR" sz="1600" dirty="0"/>
              <a:t>, EUA. Maximiza o bloqueio solar enquanto permite o fluxo de </a:t>
            </a:r>
            <a:r>
              <a:rPr lang="pt-BR" sz="1600" dirty="0" smtClean="0"/>
              <a:t>ar</a:t>
            </a:r>
            <a:r>
              <a:rPr lang="fr-FR" sz="1600" baseline="50000" dirty="0" smtClean="0"/>
              <a:t>6</a:t>
            </a:r>
            <a:endParaRPr lang="fr-FR" sz="1600" baseline="50000" dirty="0"/>
          </a:p>
          <a:p>
            <a:pPr algn="just">
              <a:buFont typeface="+mj-lt"/>
              <a:buAutoNum type="arabicPeriod"/>
            </a:pPr>
            <a:r>
              <a:rPr lang="fr-FR" sz="1600" dirty="0"/>
              <a:t>Centro de Pesquisa </a:t>
            </a:r>
            <a:r>
              <a:rPr lang="fr-FR" sz="1600" dirty="0" smtClean="0"/>
              <a:t>Médica Lou Ruvo projetado </a:t>
            </a:r>
            <a:r>
              <a:rPr lang="fr-FR" sz="1600" dirty="0"/>
              <a:t>por Frank Gehry, Las Vegas, </a:t>
            </a:r>
            <a:r>
              <a:rPr lang="fr-FR" sz="1600" dirty="0" smtClean="0"/>
              <a:t>EUA</a:t>
            </a:r>
            <a:r>
              <a:rPr lang="fr-FR" sz="1600" baseline="50000" dirty="0" smtClean="0"/>
              <a:t>5</a:t>
            </a:r>
            <a:endParaRPr lang="fr-FR" sz="1600" baseline="50000" dirty="0"/>
          </a:p>
        </p:txBody>
      </p:sp>
      <p:grpSp>
        <p:nvGrpSpPr>
          <p:cNvPr id="24" name="Group 23"/>
          <p:cNvGrpSpPr>
            <a:grpSpLocks noChangeAspect="1"/>
          </p:cNvGrpSpPr>
          <p:nvPr/>
        </p:nvGrpSpPr>
        <p:grpSpPr>
          <a:xfrm>
            <a:off x="1691680" y="188640"/>
            <a:ext cx="5273557" cy="4536504"/>
            <a:chOff x="-36513" y="0"/>
            <a:chExt cx="7128001" cy="6131748"/>
          </a:xfrm>
        </p:grpSpPr>
        <p:pic>
          <p:nvPicPr>
            <p:cNvPr id="25" name="Picture 6"/>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6513" y="11748"/>
              <a:ext cx="4068000" cy="30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6" name="Picture 7"/>
            <p:cNvPicPr>
              <a:picLocks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36513" y="3071748"/>
              <a:ext cx="4068000" cy="30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7" name="Picture 8"/>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031487" y="0"/>
              <a:ext cx="3060001" cy="3060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3" descr="Woven Metal Tension Systems"/>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031487" y="3071748"/>
              <a:ext cx="3060001" cy="3060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grpSp>
      <p:sp>
        <p:nvSpPr>
          <p:cNvPr id="10" name="Retângulo 9"/>
          <p:cNvSpPr/>
          <p:nvPr/>
        </p:nvSpPr>
        <p:spPr>
          <a:xfrm>
            <a:off x="8927976" y="0"/>
            <a:ext cx="216024" cy="198884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CaixaDeTexto 10"/>
          <p:cNvSpPr txBox="1"/>
          <p:nvPr/>
        </p:nvSpPr>
        <p:spPr>
          <a:xfrm rot="16200000">
            <a:off x="8125613" y="718827"/>
            <a:ext cx="1800199" cy="307777"/>
          </a:xfrm>
          <a:prstGeom prst="rect">
            <a:avLst/>
          </a:prstGeom>
          <a:noFill/>
        </p:spPr>
        <p:txBody>
          <a:bodyPr wrap="square" rtlCol="0">
            <a:spAutoFit/>
          </a:bodyPr>
          <a:lstStyle/>
          <a:p>
            <a:r>
              <a:rPr lang="pt-BR" sz="1400" dirty="0" smtClean="0">
                <a:solidFill>
                  <a:schemeClr val="bg1"/>
                </a:solidFill>
              </a:rPr>
              <a:t>Aplicações - Fachadas</a:t>
            </a:r>
            <a:endParaRPr lang="pt-BR" sz="1400" dirty="0">
              <a:solidFill>
                <a:schemeClr val="bg1"/>
              </a:solidFill>
            </a:endParaRPr>
          </a:p>
        </p:txBody>
      </p:sp>
    </p:spTree>
    <p:extLst>
      <p:ext uri="{BB962C8B-B14F-4D97-AF65-F5344CB8AC3E}">
        <p14:creationId xmlns:p14="http://schemas.microsoft.com/office/powerpoint/2010/main" val="14783265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5" descr="Westfield2---72dpiRGB"/>
          <p:cNvSpPr>
            <a:spLocks noChangeAspect="1" noChangeArrowheads="1"/>
          </p:cNvSpPr>
          <p:nvPr/>
        </p:nvSpPr>
        <p:spPr bwMode="auto">
          <a:xfrm>
            <a:off x="155575" y="-2057400"/>
            <a:ext cx="5715000" cy="4286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Content Placeholder 2"/>
          <p:cNvSpPr txBox="1">
            <a:spLocks/>
          </p:cNvSpPr>
          <p:nvPr/>
        </p:nvSpPr>
        <p:spPr>
          <a:xfrm rot="16200000">
            <a:off x="-2761036" y="3233896"/>
            <a:ext cx="6480722" cy="678242"/>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pt-BR" sz="1800" dirty="0" smtClean="0"/>
              <a:t>Fachada de aço </a:t>
            </a:r>
            <a:r>
              <a:rPr lang="pt-BR" sz="1800" dirty="0"/>
              <a:t>inoxidável </a:t>
            </a:r>
            <a:r>
              <a:rPr lang="pt-BR" sz="1800" dirty="0" smtClean="0"/>
              <a:t>de </a:t>
            </a:r>
            <a:r>
              <a:rPr lang="pt-BR" sz="1800" dirty="0"/>
              <a:t>prédio de apartamentos de 285m de altura, </a:t>
            </a:r>
            <a:r>
              <a:rPr lang="pt-BR" sz="1800" dirty="0" smtClean="0"/>
              <a:t>Nova Iorque, </a:t>
            </a:r>
            <a:r>
              <a:rPr lang="pt-BR" sz="1800" dirty="0"/>
              <a:t>EUA. Arquiteto: Frank Gehry </a:t>
            </a:r>
            <a:r>
              <a:rPr lang="fr-FR" sz="1800" baseline="50000" dirty="0" smtClean="0"/>
              <a:t>7</a:t>
            </a:r>
          </a:p>
        </p:txBody>
      </p:sp>
      <p:sp>
        <p:nvSpPr>
          <p:cNvPr id="2" name="AutoShape 2" descr="http://www.archi-europe.com/pictures/gehrys1.jpg"/>
          <p:cNvSpPr>
            <a:spLocks noChangeAspect="1" noChangeArrowheads="1"/>
          </p:cNvSpPr>
          <p:nvPr/>
        </p:nvSpPr>
        <p:spPr bwMode="auto">
          <a:xfrm>
            <a:off x="155575" y="-2278063"/>
            <a:ext cx="4752975" cy="47529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5123" name="Picture 3"/>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t="3807"/>
          <a:stretch/>
        </p:blipFill>
        <p:spPr bwMode="auto">
          <a:xfrm>
            <a:off x="1187624" y="0"/>
            <a:ext cx="7129463" cy="6858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AutoShape 5" descr="http://www.lemoniteur.fr/media/IMAGE/2010/09/27/378x505xIMAGE_2010_09_27_12174917-380x505.jpg.pagespeed.ic.hCsU1O0L-M.jpg"/>
          <p:cNvSpPr>
            <a:spLocks noChangeAspect="1" noChangeArrowheads="1"/>
          </p:cNvSpPr>
          <p:nvPr/>
        </p:nvSpPr>
        <p:spPr bwMode="auto">
          <a:xfrm>
            <a:off x="155575" y="-2308225"/>
            <a:ext cx="3600450" cy="48101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Slide Number Placeholder 6"/>
          <p:cNvSpPr>
            <a:spLocks noGrp="1"/>
          </p:cNvSpPr>
          <p:nvPr>
            <p:ph type="sldNum" sz="quarter" idx="4"/>
          </p:nvPr>
        </p:nvSpPr>
        <p:spPr/>
        <p:txBody>
          <a:bodyPr/>
          <a:lstStyle/>
          <a:p>
            <a:fld id="{5AF66AA0-E37C-4065-8BE7-D4086C065B53}" type="slidenum">
              <a:rPr lang="fr-BE" smtClean="0"/>
              <a:pPr/>
              <a:t>5</a:t>
            </a:fld>
            <a:endParaRPr lang="fr-BE" dirty="0"/>
          </a:p>
        </p:txBody>
      </p:sp>
      <p:sp>
        <p:nvSpPr>
          <p:cNvPr id="8" name="Retângulo 7"/>
          <p:cNvSpPr/>
          <p:nvPr/>
        </p:nvSpPr>
        <p:spPr>
          <a:xfrm>
            <a:off x="8927976" y="0"/>
            <a:ext cx="216024" cy="198884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CaixaDeTexto 9"/>
          <p:cNvSpPr txBox="1"/>
          <p:nvPr/>
        </p:nvSpPr>
        <p:spPr>
          <a:xfrm rot="16200000">
            <a:off x="8125613" y="718827"/>
            <a:ext cx="1800199" cy="307777"/>
          </a:xfrm>
          <a:prstGeom prst="rect">
            <a:avLst/>
          </a:prstGeom>
          <a:noFill/>
        </p:spPr>
        <p:txBody>
          <a:bodyPr wrap="square" rtlCol="0">
            <a:spAutoFit/>
          </a:bodyPr>
          <a:lstStyle/>
          <a:p>
            <a:r>
              <a:rPr lang="pt-BR" sz="1400" dirty="0" smtClean="0">
                <a:solidFill>
                  <a:schemeClr val="bg1"/>
                </a:solidFill>
              </a:rPr>
              <a:t>Aplicações - Fachadas</a:t>
            </a:r>
            <a:endParaRPr lang="pt-BR" sz="1400" dirty="0">
              <a:solidFill>
                <a:schemeClr val="bg1"/>
              </a:solidFill>
            </a:endParaRPr>
          </a:p>
        </p:txBody>
      </p:sp>
    </p:spTree>
    <p:extLst>
      <p:ext uri="{BB962C8B-B14F-4D97-AF65-F5344CB8AC3E}">
        <p14:creationId xmlns:p14="http://schemas.microsoft.com/office/powerpoint/2010/main" val="19022244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rot="16200000">
            <a:off x="-2027178" y="2971800"/>
            <a:ext cx="6837363" cy="935038"/>
          </a:xfrm>
        </p:spPr>
        <p:txBody>
          <a:bodyPr>
            <a:noAutofit/>
          </a:bodyPr>
          <a:lstStyle/>
          <a:p>
            <a:pPr marL="0" indent="0" algn="just"/>
            <a:r>
              <a:rPr lang="pt-BR" sz="1800" dirty="0"/>
              <a:t>Inserções de aço inoxidável </a:t>
            </a:r>
            <a:r>
              <a:rPr lang="pt-BR" sz="1800" dirty="0" smtClean="0"/>
              <a:t>reflexivo </a:t>
            </a:r>
            <a:r>
              <a:rPr lang="pt-BR" sz="1800" dirty="0"/>
              <a:t>em uma parede de concreto </a:t>
            </a:r>
            <a:r>
              <a:rPr lang="pt-BR" sz="1800" dirty="0" smtClean="0"/>
              <a:t>de um </a:t>
            </a:r>
            <a:r>
              <a:rPr lang="pt-BR" sz="1800" dirty="0"/>
              <a:t>edifício </a:t>
            </a:r>
            <a:r>
              <a:rPr lang="pt-BR" sz="1800" dirty="0" smtClean="0"/>
              <a:t>arquivo</a:t>
            </a:r>
            <a:r>
              <a:rPr lang="pt-BR" sz="1800" dirty="0"/>
              <a:t>, </a:t>
            </a:r>
            <a:r>
              <a:rPr lang="pt-BR" sz="1800" dirty="0" err="1"/>
              <a:t>Bure-Saudron</a:t>
            </a:r>
            <a:r>
              <a:rPr lang="pt-BR" sz="1800" dirty="0"/>
              <a:t> (51), </a:t>
            </a:r>
            <a:r>
              <a:rPr lang="pt-BR" sz="1800" dirty="0" smtClean="0"/>
              <a:t>França</a:t>
            </a:r>
            <a:r>
              <a:rPr lang="fr-FR" sz="1800" baseline="50000" dirty="0" smtClean="0"/>
              <a:t>8</a:t>
            </a:r>
            <a:endParaRPr lang="en-GB" sz="1800" baseline="50000" dirty="0"/>
          </a:p>
        </p:txBody>
      </p:sp>
      <p:pic>
        <p:nvPicPr>
          <p:cNvPr id="3" name="Picture 6"/>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871663" y="-9520"/>
            <a:ext cx="5400675" cy="686752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Slide Number Placeholder 4"/>
          <p:cNvSpPr>
            <a:spLocks noGrp="1"/>
          </p:cNvSpPr>
          <p:nvPr>
            <p:ph type="sldNum" sz="quarter" idx="4"/>
          </p:nvPr>
        </p:nvSpPr>
        <p:spPr/>
        <p:txBody>
          <a:bodyPr/>
          <a:lstStyle/>
          <a:p>
            <a:fld id="{5AF66AA0-E37C-4065-8BE7-D4086C065B53}" type="slidenum">
              <a:rPr lang="fr-BE" smtClean="0"/>
              <a:pPr/>
              <a:t>6</a:t>
            </a:fld>
            <a:endParaRPr lang="fr-BE" dirty="0"/>
          </a:p>
        </p:txBody>
      </p:sp>
      <p:sp>
        <p:nvSpPr>
          <p:cNvPr id="6" name="Retângulo 5"/>
          <p:cNvSpPr/>
          <p:nvPr/>
        </p:nvSpPr>
        <p:spPr>
          <a:xfrm>
            <a:off x="8927976" y="0"/>
            <a:ext cx="216024" cy="198884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CaixaDeTexto 6"/>
          <p:cNvSpPr txBox="1"/>
          <p:nvPr/>
        </p:nvSpPr>
        <p:spPr>
          <a:xfrm rot="16200000">
            <a:off x="8125613" y="718827"/>
            <a:ext cx="1800199" cy="307777"/>
          </a:xfrm>
          <a:prstGeom prst="rect">
            <a:avLst/>
          </a:prstGeom>
          <a:noFill/>
        </p:spPr>
        <p:txBody>
          <a:bodyPr wrap="square" rtlCol="0">
            <a:spAutoFit/>
          </a:bodyPr>
          <a:lstStyle/>
          <a:p>
            <a:r>
              <a:rPr lang="pt-BR" sz="1400" dirty="0" smtClean="0">
                <a:solidFill>
                  <a:schemeClr val="bg1"/>
                </a:solidFill>
              </a:rPr>
              <a:t>Aplicações - Fachadas</a:t>
            </a:r>
            <a:endParaRPr lang="pt-BR" sz="1400" dirty="0">
              <a:solidFill>
                <a:schemeClr val="bg1"/>
              </a:solidFill>
            </a:endParaRPr>
          </a:p>
        </p:txBody>
      </p:sp>
    </p:spTree>
    <p:extLst>
      <p:ext uri="{BB962C8B-B14F-4D97-AF65-F5344CB8AC3E}">
        <p14:creationId xmlns:p14="http://schemas.microsoft.com/office/powerpoint/2010/main" val="28264875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6660" y="4800600"/>
            <a:ext cx="6485700" cy="566738"/>
          </a:xfrm>
        </p:spPr>
        <p:txBody>
          <a:bodyPr>
            <a:normAutofit fontScale="90000"/>
          </a:bodyPr>
          <a:lstStyle/>
          <a:p>
            <a:r>
              <a:rPr lang="fr-FR" dirty="0"/>
              <a:t>Museu de Arte D. R. Weisman, Minneapolis, EUA (1993) - Arquiteto: Frank </a:t>
            </a:r>
            <a:r>
              <a:rPr lang="fr-FR" dirty="0" smtClean="0"/>
              <a:t>Gehry</a:t>
            </a:r>
            <a:r>
              <a:rPr lang="fr-FR" baseline="30000" dirty="0" smtClean="0"/>
              <a:t>9</a:t>
            </a:r>
            <a:endParaRPr lang="fr-FR" baseline="30000" dirty="0"/>
          </a:p>
        </p:txBody>
      </p:sp>
      <p:sp>
        <p:nvSpPr>
          <p:cNvPr id="10" name="Text Placeholder 9"/>
          <p:cNvSpPr>
            <a:spLocks noGrp="1"/>
          </p:cNvSpPr>
          <p:nvPr>
            <p:ph type="body" sz="half" idx="2"/>
          </p:nvPr>
        </p:nvSpPr>
        <p:spPr>
          <a:xfrm>
            <a:off x="1326660" y="5367338"/>
            <a:ext cx="6485700" cy="1302022"/>
          </a:xfrm>
        </p:spPr>
        <p:txBody>
          <a:bodyPr>
            <a:normAutofit/>
          </a:bodyPr>
          <a:lstStyle/>
          <a:p>
            <a:pPr algn="just"/>
            <a:r>
              <a:rPr lang="pt-BR" dirty="0"/>
              <a:t>Gehry: </a:t>
            </a:r>
            <a:r>
              <a:rPr lang="pt-BR" i="1" dirty="0"/>
              <a:t>"Eu sempre senti que a arquitetura era sobre materiais. </a:t>
            </a:r>
            <a:r>
              <a:rPr lang="pt-BR" i="1" dirty="0" smtClean="0"/>
              <a:t>Assistindo </a:t>
            </a:r>
            <a:r>
              <a:rPr lang="pt-BR" i="1" dirty="0"/>
              <a:t>meus amigos artistas </a:t>
            </a:r>
            <a:r>
              <a:rPr lang="pt-BR" i="1" dirty="0" smtClean="0"/>
              <a:t>trabalhando </a:t>
            </a:r>
            <a:r>
              <a:rPr lang="pt-BR" i="1" dirty="0"/>
              <a:t>diretamente com </a:t>
            </a:r>
            <a:r>
              <a:rPr lang="pt-BR" i="1" dirty="0" smtClean="0"/>
              <a:t>materiais -  </a:t>
            </a:r>
            <a:r>
              <a:rPr lang="pt-BR" i="1" dirty="0"/>
              <a:t>o produto certo é </a:t>
            </a:r>
            <a:r>
              <a:rPr lang="pt-BR" i="1" dirty="0" smtClean="0"/>
              <a:t>aquele </a:t>
            </a:r>
            <a:r>
              <a:rPr lang="pt-BR" i="1" dirty="0"/>
              <a:t>que parece certo, real, aceitável e não inventado".</a:t>
            </a:r>
          </a:p>
          <a:p>
            <a:pPr algn="just"/>
            <a:r>
              <a:rPr lang="pt-BR" dirty="0"/>
              <a:t>Para </a:t>
            </a:r>
            <a:r>
              <a:rPr lang="pt-BR" dirty="0" err="1" smtClean="0"/>
              <a:t>Weisman</a:t>
            </a:r>
            <a:r>
              <a:rPr lang="pt-BR" dirty="0"/>
              <a:t>, Gehry escolheu </a:t>
            </a:r>
            <a:r>
              <a:rPr lang="pt-BR" dirty="0" smtClean="0"/>
              <a:t>aço inoxidável. </a:t>
            </a:r>
            <a:r>
              <a:rPr lang="pt-BR" dirty="0"/>
              <a:t>Sua superfície brilhante, </a:t>
            </a:r>
            <a:r>
              <a:rPr lang="pt-BR" dirty="0" smtClean="0"/>
              <a:t>reflexiva </a:t>
            </a:r>
            <a:r>
              <a:rPr lang="pt-BR" dirty="0"/>
              <a:t>mas extremamente durável, deu ao edifício sua identidade única.</a:t>
            </a:r>
            <a:endParaRPr lang="fr-FR" dirty="0"/>
          </a:p>
        </p:txBody>
      </p:sp>
      <p:sp>
        <p:nvSpPr>
          <p:cNvPr id="3" name="AutoShape 2" descr="http://upload.wikimedia.org/wikipedia/commons/1/1e/Frederick_Weisman_Museum_of_Art.jpg"/>
          <p:cNvSpPr>
            <a:spLocks noChangeAspect="1" noChangeArrowheads="1"/>
          </p:cNvSpPr>
          <p:nvPr/>
        </p:nvSpPr>
        <p:spPr bwMode="auto">
          <a:xfrm>
            <a:off x="155575" y="-1804988"/>
            <a:ext cx="5638800" cy="3762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27"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326660" y="404664"/>
            <a:ext cx="6485700" cy="432063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Slide Number Placeholder 3"/>
          <p:cNvSpPr>
            <a:spLocks noGrp="1"/>
          </p:cNvSpPr>
          <p:nvPr>
            <p:ph type="sldNum" sz="quarter" idx="4"/>
          </p:nvPr>
        </p:nvSpPr>
        <p:spPr/>
        <p:txBody>
          <a:bodyPr/>
          <a:lstStyle/>
          <a:p>
            <a:fld id="{5AF66AA0-E37C-4065-8BE7-D4086C065B53}" type="slidenum">
              <a:rPr lang="fr-BE" smtClean="0"/>
              <a:pPr/>
              <a:t>7</a:t>
            </a:fld>
            <a:endParaRPr lang="fr-BE" dirty="0"/>
          </a:p>
        </p:txBody>
      </p:sp>
      <p:sp>
        <p:nvSpPr>
          <p:cNvPr id="7" name="Retângulo 6"/>
          <p:cNvSpPr/>
          <p:nvPr/>
        </p:nvSpPr>
        <p:spPr>
          <a:xfrm>
            <a:off x="8927976" y="0"/>
            <a:ext cx="216024" cy="198884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CaixaDeTexto 7"/>
          <p:cNvSpPr txBox="1"/>
          <p:nvPr/>
        </p:nvSpPr>
        <p:spPr>
          <a:xfrm rot="16200000">
            <a:off x="8125613" y="718827"/>
            <a:ext cx="1800199" cy="307777"/>
          </a:xfrm>
          <a:prstGeom prst="rect">
            <a:avLst/>
          </a:prstGeom>
          <a:noFill/>
        </p:spPr>
        <p:txBody>
          <a:bodyPr wrap="square" rtlCol="0">
            <a:spAutoFit/>
          </a:bodyPr>
          <a:lstStyle/>
          <a:p>
            <a:r>
              <a:rPr lang="pt-BR" sz="1400" dirty="0" smtClean="0">
                <a:solidFill>
                  <a:schemeClr val="bg1"/>
                </a:solidFill>
              </a:rPr>
              <a:t>Aplicações - Fachadas</a:t>
            </a:r>
            <a:endParaRPr lang="pt-BR" sz="1400" dirty="0">
              <a:solidFill>
                <a:schemeClr val="bg1"/>
              </a:solidFill>
            </a:endParaRPr>
          </a:p>
        </p:txBody>
      </p:sp>
    </p:spTree>
    <p:extLst>
      <p:ext uri="{BB962C8B-B14F-4D97-AF65-F5344CB8AC3E}">
        <p14:creationId xmlns:p14="http://schemas.microsoft.com/office/powerpoint/2010/main" val="16291107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6144" y="5081736"/>
            <a:ext cx="6516216" cy="566738"/>
          </a:xfrm>
        </p:spPr>
        <p:txBody>
          <a:bodyPr>
            <a:normAutofit fontScale="90000"/>
          </a:bodyPr>
          <a:lstStyle/>
          <a:p>
            <a:r>
              <a:rPr lang="fr-FR" dirty="0"/>
              <a:t>Centro Kauffman de Artes Cênicas, Kansas City, </a:t>
            </a:r>
            <a:r>
              <a:rPr lang="fr-FR" dirty="0" smtClean="0"/>
              <a:t>EUA </a:t>
            </a:r>
            <a:r>
              <a:rPr lang="fr-FR" dirty="0"/>
              <a:t>(2011) - Arquiteto: Moshe </a:t>
            </a:r>
            <a:r>
              <a:rPr lang="fr-FR" dirty="0" smtClean="0"/>
              <a:t>Safdie </a:t>
            </a:r>
            <a:r>
              <a:rPr lang="fr-FR" dirty="0"/>
              <a:t>Engenharia: </a:t>
            </a:r>
            <a:r>
              <a:rPr lang="fr-FR" dirty="0" smtClean="0"/>
              <a:t>Arup</a:t>
            </a:r>
            <a:r>
              <a:rPr lang="fr-FR" baseline="50000" dirty="0" smtClean="0"/>
              <a:t>10</a:t>
            </a:r>
            <a:endParaRPr lang="fr-FR" baseline="50000" dirty="0"/>
          </a:p>
        </p:txBody>
      </p:sp>
      <p:sp>
        <p:nvSpPr>
          <p:cNvPr id="7" name="Text Placeholder 6"/>
          <p:cNvSpPr>
            <a:spLocks noGrp="1"/>
          </p:cNvSpPr>
          <p:nvPr>
            <p:ph type="body" sz="half" idx="2"/>
          </p:nvPr>
        </p:nvSpPr>
        <p:spPr>
          <a:xfrm>
            <a:off x="1296144" y="5648474"/>
            <a:ext cx="6516216" cy="1164902"/>
          </a:xfrm>
        </p:spPr>
        <p:txBody>
          <a:bodyPr>
            <a:normAutofit fontScale="85000" lnSpcReduction="20000"/>
          </a:bodyPr>
          <a:lstStyle/>
          <a:p>
            <a:pPr algn="just"/>
            <a:r>
              <a:rPr lang="pt-BR" dirty="0"/>
              <a:t>A elevação norte do edifício, em frente ao centro de Kansas City, apresenta uma série de paredes arqueadas revestidas </a:t>
            </a:r>
            <a:r>
              <a:rPr lang="pt-BR" dirty="0" smtClean="0"/>
              <a:t>com </a:t>
            </a:r>
            <a:r>
              <a:rPr lang="pt-BR" dirty="0"/>
              <a:t>aço inoxidável que se elevam do solo como uma onda. </a:t>
            </a:r>
            <a:r>
              <a:rPr lang="pt-BR" dirty="0" smtClean="0"/>
              <a:t>Da </a:t>
            </a:r>
            <a:r>
              <a:rPr lang="pt-BR" dirty="0"/>
              <a:t>sua crista, um teto curvo </a:t>
            </a:r>
            <a:r>
              <a:rPr lang="pt-BR" dirty="0" smtClean="0"/>
              <a:t>de </a:t>
            </a:r>
            <a:r>
              <a:rPr lang="pt-BR" dirty="0"/>
              <a:t>vidro </a:t>
            </a:r>
            <a:r>
              <a:rPr lang="pt-BR" dirty="0" smtClean="0"/>
              <a:t>desce </a:t>
            </a:r>
            <a:r>
              <a:rPr lang="pt-BR" dirty="0"/>
              <a:t>em direção ao bairro de </a:t>
            </a:r>
            <a:r>
              <a:rPr lang="pt-BR" dirty="0" err="1"/>
              <a:t>Crossroads</a:t>
            </a:r>
            <a:r>
              <a:rPr lang="pt-BR" dirty="0"/>
              <a:t>, ao sul, e se transforma em uma parede de vidro de 15 metros de altura, que fornece ao </a:t>
            </a:r>
            <a:r>
              <a:rPr lang="pt-BR" dirty="0" err="1"/>
              <a:t>Brandmeyer</a:t>
            </a:r>
            <a:r>
              <a:rPr lang="pt-BR" dirty="0"/>
              <a:t> </a:t>
            </a:r>
            <a:r>
              <a:rPr lang="pt-BR" dirty="0" err="1"/>
              <a:t>Great</a:t>
            </a:r>
            <a:r>
              <a:rPr lang="pt-BR" dirty="0"/>
              <a:t> </a:t>
            </a:r>
            <a:r>
              <a:rPr lang="pt-BR" dirty="0" smtClean="0"/>
              <a:t>Hall do Centro </a:t>
            </a:r>
            <a:r>
              <a:rPr lang="pt-BR" dirty="0" err="1" smtClean="0"/>
              <a:t>Kauffman</a:t>
            </a:r>
            <a:r>
              <a:rPr lang="pt-BR" dirty="0" smtClean="0"/>
              <a:t>, </a:t>
            </a:r>
            <a:r>
              <a:rPr lang="pt-BR" dirty="0"/>
              <a:t>vistas panorâmicas de Kansas City. Esta dramática fachada e teto de vidro </a:t>
            </a:r>
            <a:r>
              <a:rPr lang="pt-BR" dirty="0" smtClean="0"/>
              <a:t>são </a:t>
            </a:r>
            <a:r>
              <a:rPr lang="pt-BR" dirty="0"/>
              <a:t>ancorados por 27 cabos de aço de alta tensão, lembrando um instrumento de cordas</a:t>
            </a:r>
            <a:r>
              <a:rPr lang="pt-BR" dirty="0" smtClean="0"/>
              <a:t>.</a:t>
            </a:r>
          </a:p>
          <a:p>
            <a:pPr algn="just"/>
            <a:r>
              <a:rPr lang="en-US" dirty="0" smtClean="0"/>
              <a:t>.</a:t>
            </a:r>
            <a:endParaRPr lang="fr-FR" dirty="0"/>
          </a:p>
        </p:txBody>
      </p:sp>
      <p:sp>
        <p:nvSpPr>
          <p:cNvPr id="3" name="AutoShape 2" descr="http://assets.inhabitat.com/wp-content/blogs.dir/1/files/2011/06/Kauffman-Center-Moshe-Safdie-7.jpg"/>
          <p:cNvSpPr>
            <a:spLocks noChangeAspect="1" noChangeArrowheads="1"/>
          </p:cNvSpPr>
          <p:nvPr/>
        </p:nvSpPr>
        <p:spPr bwMode="auto">
          <a:xfrm>
            <a:off x="155575" y="-1957388"/>
            <a:ext cx="5419725" cy="40862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27"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259632" y="85725"/>
            <a:ext cx="6516216" cy="492296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AutoShape 5" descr="kauffman_1.jpg"/>
          <p:cNvSpPr>
            <a:spLocks noChangeAspect="1" noChangeArrowheads="1"/>
          </p:cNvSpPr>
          <p:nvPr/>
        </p:nvSpPr>
        <p:spPr bwMode="auto">
          <a:xfrm>
            <a:off x="155575" y="-1736725"/>
            <a:ext cx="3619500" cy="3619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30" name="Picture 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598170" y="3298047"/>
            <a:ext cx="2177039" cy="170725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Slide Number Placeholder 3"/>
          <p:cNvSpPr>
            <a:spLocks noGrp="1"/>
          </p:cNvSpPr>
          <p:nvPr>
            <p:ph type="sldNum" sz="quarter" idx="4"/>
          </p:nvPr>
        </p:nvSpPr>
        <p:spPr/>
        <p:txBody>
          <a:bodyPr/>
          <a:lstStyle/>
          <a:p>
            <a:fld id="{5AF66AA0-E37C-4065-8BE7-D4086C065B53}" type="slidenum">
              <a:rPr lang="fr-BE" smtClean="0"/>
              <a:pPr/>
              <a:t>8</a:t>
            </a:fld>
            <a:endParaRPr lang="fr-BE" dirty="0"/>
          </a:p>
        </p:txBody>
      </p:sp>
      <p:sp>
        <p:nvSpPr>
          <p:cNvPr id="9" name="Retângulo 8"/>
          <p:cNvSpPr/>
          <p:nvPr/>
        </p:nvSpPr>
        <p:spPr>
          <a:xfrm>
            <a:off x="8927976" y="0"/>
            <a:ext cx="216024" cy="198884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CaixaDeTexto 9"/>
          <p:cNvSpPr txBox="1"/>
          <p:nvPr/>
        </p:nvSpPr>
        <p:spPr>
          <a:xfrm rot="16200000">
            <a:off x="8125613" y="718827"/>
            <a:ext cx="1800199" cy="307777"/>
          </a:xfrm>
          <a:prstGeom prst="rect">
            <a:avLst/>
          </a:prstGeom>
          <a:noFill/>
        </p:spPr>
        <p:txBody>
          <a:bodyPr wrap="square" rtlCol="0">
            <a:spAutoFit/>
          </a:bodyPr>
          <a:lstStyle/>
          <a:p>
            <a:r>
              <a:rPr lang="pt-BR" sz="1400" dirty="0" smtClean="0">
                <a:solidFill>
                  <a:schemeClr val="bg1"/>
                </a:solidFill>
              </a:rPr>
              <a:t>Aplicações - Fachadas</a:t>
            </a:r>
            <a:endParaRPr lang="pt-BR" sz="1400" dirty="0">
              <a:solidFill>
                <a:schemeClr val="bg1"/>
              </a:solidFill>
            </a:endParaRPr>
          </a:p>
        </p:txBody>
      </p:sp>
    </p:spTree>
    <p:extLst>
      <p:ext uri="{BB962C8B-B14F-4D97-AF65-F5344CB8AC3E}">
        <p14:creationId xmlns:p14="http://schemas.microsoft.com/office/powerpoint/2010/main" val="22779976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1" y="5729808"/>
            <a:ext cx="7082943" cy="566738"/>
          </a:xfrm>
        </p:spPr>
        <p:txBody>
          <a:bodyPr>
            <a:normAutofit fontScale="90000"/>
          </a:bodyPr>
          <a:lstStyle/>
          <a:p>
            <a:r>
              <a:rPr lang="fr-FR" dirty="0" smtClean="0"/>
              <a:t>Centro de Len Lye</a:t>
            </a:r>
            <a:r>
              <a:rPr lang="fr-FR" dirty="0"/>
              <a:t>,</a:t>
            </a:r>
            <a:r>
              <a:rPr lang="fr-FR" dirty="0" smtClean="0"/>
              <a:t> New Plymouth, Nova Zelândia</a:t>
            </a:r>
            <a:br>
              <a:rPr lang="fr-FR" dirty="0" smtClean="0"/>
            </a:br>
            <a:r>
              <a:rPr lang="fr-FR" dirty="0" smtClean="0"/>
              <a:t>Arquiteto: A. Patterson</a:t>
            </a:r>
            <a:r>
              <a:rPr lang="fr-FR" baseline="50000" dirty="0" smtClean="0"/>
              <a:t>11</a:t>
            </a:r>
            <a:endParaRPr lang="fr-FR" baseline="50000" dirty="0"/>
          </a:p>
        </p:txBody>
      </p:sp>
      <p:sp>
        <p:nvSpPr>
          <p:cNvPr id="6" name="Text Placeholder 5"/>
          <p:cNvSpPr>
            <a:spLocks noGrp="1"/>
          </p:cNvSpPr>
          <p:nvPr>
            <p:ph type="body" sz="half" idx="2"/>
          </p:nvPr>
        </p:nvSpPr>
        <p:spPr>
          <a:xfrm>
            <a:off x="899591" y="6296546"/>
            <a:ext cx="7082943" cy="300806"/>
          </a:xfrm>
        </p:spPr>
        <p:txBody>
          <a:bodyPr>
            <a:normAutofit lnSpcReduction="10000"/>
          </a:bodyPr>
          <a:lstStyle/>
          <a:p>
            <a:r>
              <a:rPr lang="pt-BR" dirty="0" smtClean="0"/>
              <a:t>Fachada </a:t>
            </a:r>
            <a:r>
              <a:rPr lang="pt-BR" dirty="0"/>
              <a:t>de </a:t>
            </a:r>
            <a:r>
              <a:rPr lang="pt-BR" dirty="0" smtClean="0"/>
              <a:t>14m de altura, </a:t>
            </a:r>
            <a:r>
              <a:rPr lang="pt-BR" dirty="0"/>
              <a:t>feita </a:t>
            </a:r>
            <a:r>
              <a:rPr lang="pt-BR" dirty="0" smtClean="0"/>
              <a:t>com </a:t>
            </a:r>
            <a:r>
              <a:rPr lang="pt-BR" dirty="0"/>
              <a:t>32 toneladas de aço inoxidável </a:t>
            </a:r>
            <a:r>
              <a:rPr lang="pt-BR" dirty="0" smtClean="0"/>
              <a:t>316 </a:t>
            </a:r>
            <a:r>
              <a:rPr lang="pt-BR" dirty="0"/>
              <a:t>altamente </a:t>
            </a:r>
            <a:r>
              <a:rPr lang="pt-BR" dirty="0" smtClean="0"/>
              <a:t>polido</a:t>
            </a:r>
            <a:endParaRPr lang="fr-FR" dirty="0"/>
          </a:p>
        </p:txBody>
      </p:sp>
      <p:sp>
        <p:nvSpPr>
          <p:cNvPr id="3" name="AutoShape 2" descr="http://www.pattersons.com/mobile/images/ipad/projects/len-lye-centre/2.jpg"/>
          <p:cNvSpPr>
            <a:spLocks noChangeAspect="1" noChangeArrowheads="1"/>
          </p:cNvSpPr>
          <p:nvPr/>
        </p:nvSpPr>
        <p:spPr bwMode="auto">
          <a:xfrm>
            <a:off x="155575" y="-2033588"/>
            <a:ext cx="5419725" cy="42386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27"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99592" y="85725"/>
            <a:ext cx="7082943" cy="554461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Slide Number Placeholder 3"/>
          <p:cNvSpPr>
            <a:spLocks noGrp="1"/>
          </p:cNvSpPr>
          <p:nvPr>
            <p:ph type="sldNum" sz="quarter" idx="4"/>
          </p:nvPr>
        </p:nvSpPr>
        <p:spPr/>
        <p:txBody>
          <a:bodyPr/>
          <a:lstStyle/>
          <a:p>
            <a:fld id="{5AF66AA0-E37C-4065-8BE7-D4086C065B53}" type="slidenum">
              <a:rPr lang="fr-BE" smtClean="0"/>
              <a:pPr/>
              <a:t>9</a:t>
            </a:fld>
            <a:endParaRPr lang="fr-BE" dirty="0"/>
          </a:p>
        </p:txBody>
      </p:sp>
      <p:sp>
        <p:nvSpPr>
          <p:cNvPr id="7" name="Retângulo 6"/>
          <p:cNvSpPr/>
          <p:nvPr/>
        </p:nvSpPr>
        <p:spPr>
          <a:xfrm>
            <a:off x="8927976" y="0"/>
            <a:ext cx="216024" cy="198884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CaixaDeTexto 7"/>
          <p:cNvSpPr txBox="1"/>
          <p:nvPr/>
        </p:nvSpPr>
        <p:spPr>
          <a:xfrm rot="16200000">
            <a:off x="8125613" y="718827"/>
            <a:ext cx="1800199" cy="307777"/>
          </a:xfrm>
          <a:prstGeom prst="rect">
            <a:avLst/>
          </a:prstGeom>
          <a:noFill/>
        </p:spPr>
        <p:txBody>
          <a:bodyPr wrap="square" rtlCol="0">
            <a:spAutoFit/>
          </a:bodyPr>
          <a:lstStyle/>
          <a:p>
            <a:r>
              <a:rPr lang="pt-BR" sz="1400" dirty="0" smtClean="0">
                <a:solidFill>
                  <a:schemeClr val="bg1"/>
                </a:solidFill>
              </a:rPr>
              <a:t>Aplicações - Fachadas</a:t>
            </a:r>
            <a:endParaRPr lang="pt-BR" sz="1400" dirty="0">
              <a:solidFill>
                <a:schemeClr val="bg1"/>
              </a:solidFill>
            </a:endParaRPr>
          </a:p>
        </p:txBody>
      </p:sp>
    </p:spTree>
    <p:extLst>
      <p:ext uri="{BB962C8B-B14F-4D97-AF65-F5344CB8AC3E}">
        <p14:creationId xmlns:p14="http://schemas.microsoft.com/office/powerpoint/2010/main" val="3918631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7417" y="5153744"/>
            <a:ext cx="7214983" cy="566738"/>
          </a:xfrm>
        </p:spPr>
        <p:txBody>
          <a:bodyPr>
            <a:normAutofit fontScale="90000"/>
          </a:bodyPr>
          <a:lstStyle/>
          <a:p>
            <a:r>
              <a:rPr lang="fr-FR" dirty="0"/>
              <a:t>Sede da Delhi Metro Rail Corporation, </a:t>
            </a:r>
            <a:r>
              <a:rPr lang="fr-FR" dirty="0" smtClean="0"/>
              <a:t>Índia</a:t>
            </a:r>
            <a:br>
              <a:rPr lang="fr-FR" dirty="0" smtClean="0"/>
            </a:br>
            <a:r>
              <a:rPr lang="fr-FR" dirty="0" smtClean="0"/>
              <a:t>Arquiteto</a:t>
            </a:r>
            <a:r>
              <a:rPr lang="fr-FR" dirty="0"/>
              <a:t>: Raj Rewal &amp; </a:t>
            </a:r>
            <a:r>
              <a:rPr lang="fr-FR" dirty="0" smtClean="0"/>
              <a:t>Associates</a:t>
            </a:r>
            <a:r>
              <a:rPr lang="fr-FR" baseline="50000" dirty="0" smtClean="0"/>
              <a:t>12</a:t>
            </a:r>
            <a:endParaRPr lang="fr-FR" baseline="50000" dirty="0"/>
          </a:p>
        </p:txBody>
      </p:sp>
      <p:sp>
        <p:nvSpPr>
          <p:cNvPr id="5" name="Text Placeholder 4"/>
          <p:cNvSpPr>
            <a:spLocks noGrp="1"/>
          </p:cNvSpPr>
          <p:nvPr>
            <p:ph type="body" sz="half" idx="2"/>
          </p:nvPr>
        </p:nvSpPr>
        <p:spPr>
          <a:xfrm>
            <a:off x="957417" y="5720482"/>
            <a:ext cx="7214983" cy="804862"/>
          </a:xfrm>
        </p:spPr>
        <p:txBody>
          <a:bodyPr>
            <a:normAutofit/>
          </a:bodyPr>
          <a:lstStyle/>
          <a:p>
            <a:pPr algn="just"/>
            <a:r>
              <a:rPr lang="pt-BR" dirty="0" smtClean="0"/>
              <a:t>Os arquitetos da </a:t>
            </a:r>
            <a:r>
              <a:rPr lang="pt-BR" dirty="0" err="1"/>
              <a:t>Raj</a:t>
            </a:r>
            <a:r>
              <a:rPr lang="pt-BR" dirty="0"/>
              <a:t> </a:t>
            </a:r>
            <a:r>
              <a:rPr lang="pt-BR" dirty="0" err="1"/>
              <a:t>Rewal</a:t>
            </a:r>
            <a:r>
              <a:rPr lang="pt-BR" dirty="0"/>
              <a:t> &amp; Associates </a:t>
            </a:r>
            <a:r>
              <a:rPr lang="pt-BR" dirty="0" smtClean="0"/>
              <a:t>projetaram </a:t>
            </a:r>
            <a:r>
              <a:rPr lang="pt-BR" dirty="0"/>
              <a:t>o revestimento de aço inoxidável para o edifício em Nova </a:t>
            </a:r>
            <a:r>
              <a:rPr lang="pt-BR" dirty="0" err="1"/>
              <a:t>Delhi</a:t>
            </a:r>
            <a:r>
              <a:rPr lang="pt-BR" dirty="0"/>
              <a:t>, envolvendo armação tubular de aço inoxidável com painéis de aço inoxidável intercalados com </a:t>
            </a:r>
            <a:r>
              <a:rPr lang="pt-BR" dirty="0" smtClean="0"/>
              <a:t>outros </a:t>
            </a:r>
            <a:r>
              <a:rPr lang="pt-BR" dirty="0"/>
              <a:t>de vidro temperado</a:t>
            </a:r>
            <a:r>
              <a:rPr lang="pt-BR" dirty="0" smtClean="0"/>
              <a:t>.</a:t>
            </a:r>
          </a:p>
        </p:txBody>
      </p:sp>
      <p:sp>
        <p:nvSpPr>
          <p:cNvPr id="3" name="AutoShape 2" descr="http://www.pattersons.com/mobile/images/ipad/projects/len-lye-centre/1.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57418" y="211807"/>
            <a:ext cx="7214983" cy="480136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Slide Number Placeholder 3"/>
          <p:cNvSpPr>
            <a:spLocks noGrp="1"/>
          </p:cNvSpPr>
          <p:nvPr>
            <p:ph type="sldNum" sz="quarter" idx="4"/>
          </p:nvPr>
        </p:nvSpPr>
        <p:spPr/>
        <p:txBody>
          <a:bodyPr/>
          <a:lstStyle/>
          <a:p>
            <a:fld id="{5AF66AA0-E37C-4065-8BE7-D4086C065B53}" type="slidenum">
              <a:rPr lang="fr-BE" smtClean="0"/>
              <a:pPr/>
              <a:t>10</a:t>
            </a:fld>
            <a:endParaRPr lang="fr-BE" dirty="0"/>
          </a:p>
        </p:txBody>
      </p:sp>
      <p:sp>
        <p:nvSpPr>
          <p:cNvPr id="7" name="Retângulo 6"/>
          <p:cNvSpPr/>
          <p:nvPr/>
        </p:nvSpPr>
        <p:spPr>
          <a:xfrm>
            <a:off x="8927976" y="0"/>
            <a:ext cx="216024" cy="198884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CaixaDeTexto 7"/>
          <p:cNvSpPr txBox="1"/>
          <p:nvPr/>
        </p:nvSpPr>
        <p:spPr>
          <a:xfrm rot="16200000">
            <a:off x="8125613" y="718827"/>
            <a:ext cx="1800199" cy="307777"/>
          </a:xfrm>
          <a:prstGeom prst="rect">
            <a:avLst/>
          </a:prstGeom>
          <a:noFill/>
        </p:spPr>
        <p:txBody>
          <a:bodyPr wrap="square" rtlCol="0">
            <a:spAutoFit/>
          </a:bodyPr>
          <a:lstStyle/>
          <a:p>
            <a:r>
              <a:rPr lang="pt-BR" sz="1400" dirty="0" smtClean="0">
                <a:solidFill>
                  <a:schemeClr val="bg1"/>
                </a:solidFill>
              </a:rPr>
              <a:t>Aplicações - Fachadas</a:t>
            </a:r>
            <a:endParaRPr lang="pt-BR" sz="1400" dirty="0">
              <a:solidFill>
                <a:schemeClr val="bg1"/>
              </a:solidFill>
            </a:endParaRPr>
          </a:p>
        </p:txBody>
      </p:sp>
    </p:spTree>
    <p:extLst>
      <p:ext uri="{BB962C8B-B14F-4D97-AF65-F5344CB8AC3E}">
        <p14:creationId xmlns:p14="http://schemas.microsoft.com/office/powerpoint/2010/main" val="5650736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7592" y="4800600"/>
            <a:ext cx="6728816" cy="566738"/>
          </a:xfrm>
        </p:spPr>
        <p:txBody>
          <a:bodyPr>
            <a:normAutofit fontScale="90000"/>
          </a:bodyPr>
          <a:lstStyle/>
          <a:p>
            <a:r>
              <a:rPr lang="pt-BR" dirty="0" smtClean="0"/>
              <a:t>Instalação </a:t>
            </a:r>
            <a:r>
              <a:rPr lang="pt-BR" dirty="0"/>
              <a:t>de aquecimento urbano, Torino, Itália</a:t>
            </a:r>
            <a:r>
              <a:rPr lang="fr-FR" dirty="0" smtClean="0"/>
              <a:t/>
            </a:r>
            <a:br>
              <a:rPr lang="fr-FR" dirty="0" smtClean="0"/>
            </a:br>
            <a:r>
              <a:rPr lang="fr-FR" dirty="0" smtClean="0"/>
              <a:t>Arquiteto: JP Buffi</a:t>
            </a:r>
            <a:r>
              <a:rPr lang="fr-FR" baseline="50000" dirty="0" smtClean="0"/>
              <a:t>13</a:t>
            </a:r>
            <a:endParaRPr lang="fr-FR" baseline="50000" dirty="0"/>
          </a:p>
        </p:txBody>
      </p:sp>
      <p:sp>
        <p:nvSpPr>
          <p:cNvPr id="6" name="Text Placeholder 5"/>
          <p:cNvSpPr>
            <a:spLocks noGrp="1"/>
          </p:cNvSpPr>
          <p:nvPr>
            <p:ph type="body" sz="half" idx="2"/>
          </p:nvPr>
        </p:nvSpPr>
        <p:spPr>
          <a:xfrm>
            <a:off x="1207592" y="5367338"/>
            <a:ext cx="6728816" cy="804862"/>
          </a:xfrm>
        </p:spPr>
        <p:txBody>
          <a:bodyPr/>
          <a:lstStyle/>
          <a:p>
            <a:pPr algn="just"/>
            <a:r>
              <a:rPr lang="pt-BR" dirty="0"/>
              <a:t>A instalação de aquecimento foi </a:t>
            </a:r>
            <a:r>
              <a:rPr lang="pt-BR" dirty="0" smtClean="0"/>
              <a:t>revestida </a:t>
            </a:r>
            <a:r>
              <a:rPr lang="pt-BR" dirty="0"/>
              <a:t>por telas curvas.</a:t>
            </a:r>
          </a:p>
          <a:p>
            <a:pPr algn="just"/>
            <a:r>
              <a:rPr lang="pt-BR" dirty="0"/>
              <a:t>As tiras inoxidáveis cor de cobre estão dispostas de forma a proporcionar espaços vazios </a:t>
            </a:r>
            <a:r>
              <a:rPr lang="pt-BR" dirty="0" smtClean="0"/>
              <a:t>para a entrada de luz na </a:t>
            </a:r>
            <a:r>
              <a:rPr lang="pt-BR" dirty="0"/>
              <a:t>instalação.</a:t>
            </a:r>
            <a:endParaRPr lang="fr-FR" dirty="0"/>
          </a:p>
        </p:txBody>
      </p:sp>
      <p:sp>
        <p:nvSpPr>
          <p:cNvPr id="3" name="Slide Number Placeholder 2"/>
          <p:cNvSpPr>
            <a:spLocks noGrp="1"/>
          </p:cNvSpPr>
          <p:nvPr>
            <p:ph type="sldNum" sz="quarter" idx="4"/>
          </p:nvPr>
        </p:nvSpPr>
        <p:spPr/>
        <p:txBody>
          <a:bodyPr/>
          <a:lstStyle/>
          <a:p>
            <a:fld id="{5AF66AA0-E37C-4065-8BE7-D4086C065B53}" type="slidenum">
              <a:rPr lang="fr-BE" smtClean="0"/>
              <a:pPr/>
              <a:t>11</a:t>
            </a:fld>
            <a:endParaRPr lang="fr-BE"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207592" y="548680"/>
            <a:ext cx="6728816" cy="420228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Retângulo 6"/>
          <p:cNvSpPr/>
          <p:nvPr/>
        </p:nvSpPr>
        <p:spPr>
          <a:xfrm>
            <a:off x="8927976" y="0"/>
            <a:ext cx="216024" cy="198884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CaixaDeTexto 7"/>
          <p:cNvSpPr txBox="1"/>
          <p:nvPr/>
        </p:nvSpPr>
        <p:spPr>
          <a:xfrm rot="16200000">
            <a:off x="8125613" y="718827"/>
            <a:ext cx="1800199" cy="307777"/>
          </a:xfrm>
          <a:prstGeom prst="rect">
            <a:avLst/>
          </a:prstGeom>
          <a:noFill/>
        </p:spPr>
        <p:txBody>
          <a:bodyPr wrap="square" rtlCol="0">
            <a:spAutoFit/>
          </a:bodyPr>
          <a:lstStyle/>
          <a:p>
            <a:r>
              <a:rPr lang="pt-BR" sz="1400" dirty="0" smtClean="0">
                <a:solidFill>
                  <a:schemeClr val="bg1"/>
                </a:solidFill>
              </a:rPr>
              <a:t>Aplicações - Fachadas</a:t>
            </a:r>
            <a:endParaRPr lang="pt-BR" sz="1400" dirty="0">
              <a:solidFill>
                <a:schemeClr val="bg1"/>
              </a:solidFill>
            </a:endParaRPr>
          </a:p>
        </p:txBody>
      </p:sp>
    </p:spTree>
    <p:extLst>
      <p:ext uri="{BB962C8B-B14F-4D97-AF65-F5344CB8AC3E}">
        <p14:creationId xmlns:p14="http://schemas.microsoft.com/office/powerpoint/2010/main" val="892705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44008" y="3425671"/>
            <a:ext cx="4104456" cy="566738"/>
          </a:xfrm>
        </p:spPr>
        <p:txBody>
          <a:bodyPr>
            <a:normAutofit fontScale="90000"/>
          </a:bodyPr>
          <a:lstStyle/>
          <a:p>
            <a:r>
              <a:rPr lang="fr-FR" dirty="0" smtClean="0"/>
              <a:t>Torre Capital </a:t>
            </a:r>
            <a:r>
              <a:rPr lang="fr-FR" dirty="0"/>
              <a:t>gate </a:t>
            </a:r>
            <a:r>
              <a:rPr lang="fr-FR" dirty="0" smtClean="0"/>
              <a:t>(</a:t>
            </a:r>
            <a:r>
              <a:rPr lang="fr-FR" dirty="0"/>
              <a:t>2010), Abu Dhabi</a:t>
            </a:r>
            <a:r>
              <a:rPr lang="fr-FR" dirty="0" smtClean="0"/>
              <a:t/>
            </a:r>
            <a:br>
              <a:rPr lang="fr-FR" dirty="0" smtClean="0"/>
            </a:br>
            <a:r>
              <a:rPr lang="fr-FR" dirty="0" smtClean="0"/>
              <a:t>RMJM, Arquitetos</a:t>
            </a:r>
            <a:r>
              <a:rPr lang="fr-FR" baseline="50000" dirty="0" smtClean="0"/>
              <a:t>14-16</a:t>
            </a:r>
            <a:endParaRPr lang="fr-FR" baseline="50000" dirty="0"/>
          </a:p>
        </p:txBody>
      </p:sp>
      <p:sp>
        <p:nvSpPr>
          <p:cNvPr id="8" name="Text Placeholder 7"/>
          <p:cNvSpPr>
            <a:spLocks noGrp="1"/>
          </p:cNvSpPr>
          <p:nvPr>
            <p:ph type="body" sz="half" idx="2"/>
          </p:nvPr>
        </p:nvSpPr>
        <p:spPr>
          <a:xfrm>
            <a:off x="4644008" y="3992408"/>
            <a:ext cx="4104456" cy="2100887"/>
          </a:xfrm>
        </p:spPr>
        <p:txBody>
          <a:bodyPr>
            <a:normAutofit/>
          </a:bodyPr>
          <a:lstStyle/>
          <a:p>
            <a:pPr algn="just"/>
            <a:r>
              <a:rPr lang="pt-BR" dirty="0"/>
              <a:t>O </a:t>
            </a:r>
            <a:r>
              <a:rPr lang="pt-BR" dirty="0" smtClean="0"/>
              <a:t>‘respingo’ </a:t>
            </a:r>
            <a:r>
              <a:rPr lang="pt-BR" dirty="0"/>
              <a:t>de aço inoxidável que desce do 19º </a:t>
            </a:r>
            <a:r>
              <a:rPr lang="pt-BR" dirty="0" smtClean="0"/>
              <a:t>andar </a:t>
            </a:r>
            <a:r>
              <a:rPr lang="pt-BR" dirty="0"/>
              <a:t>é um elemento de design e um dispositivo de sombreamento que elimina mais de 30% do calor do sol antes de chegar ao edifício Capital Gate. O respingo também gira em torno do prédio em direção ao sul para proteger a torre o máximo possível da luz solar direta.</a:t>
            </a:r>
          </a:p>
          <a:p>
            <a:pPr algn="just"/>
            <a:r>
              <a:rPr lang="pt-BR" dirty="0"/>
              <a:t>O </a:t>
            </a:r>
            <a:r>
              <a:rPr lang="pt-BR" dirty="0" smtClean="0"/>
              <a:t>“respingo" </a:t>
            </a:r>
            <a:r>
              <a:rPr lang="pt-BR" dirty="0"/>
              <a:t>é feito de 580 painéis para um total </a:t>
            </a:r>
            <a:r>
              <a:rPr lang="pt-BR" dirty="0" smtClean="0"/>
              <a:t>aproximado de </a:t>
            </a:r>
            <a:r>
              <a:rPr lang="pt-BR" dirty="0"/>
              <a:t>5000 m2 de malha de aço inoxidável</a:t>
            </a:r>
            <a:endParaRPr lang="fr-FR" dirty="0"/>
          </a:p>
        </p:txBody>
      </p:sp>
      <p:sp>
        <p:nvSpPr>
          <p:cNvPr id="3" name="Espace réservé du numéro de diapositive 2"/>
          <p:cNvSpPr>
            <a:spLocks noGrp="1"/>
          </p:cNvSpPr>
          <p:nvPr>
            <p:ph type="sldNum" sz="quarter" idx="4"/>
          </p:nvPr>
        </p:nvSpPr>
        <p:spPr/>
        <p:txBody>
          <a:bodyPr/>
          <a:lstStyle/>
          <a:p>
            <a:fld id="{5AF66AA0-E37C-4065-8BE7-D4086C065B53}" type="slidenum">
              <a:rPr lang="fr-BE" smtClean="0"/>
              <a:pPr/>
              <a:t>12</a:t>
            </a:fld>
            <a:endParaRPr lang="fr-BE" dirty="0"/>
          </a:p>
        </p:txBody>
      </p:sp>
      <p:pic>
        <p:nvPicPr>
          <p:cNvPr id="4" name="Imag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4582015" cy="6851342"/>
          </a:xfrm>
          <a:prstGeom prst="rect">
            <a:avLst/>
          </a:prstGeom>
          <a:ln>
            <a:solidFill>
              <a:schemeClr val="tx1"/>
            </a:solidFill>
          </a:ln>
        </p:spPr>
      </p:pic>
      <p:sp>
        <p:nvSpPr>
          <p:cNvPr id="6" name="Retângulo 5"/>
          <p:cNvSpPr/>
          <p:nvPr/>
        </p:nvSpPr>
        <p:spPr>
          <a:xfrm>
            <a:off x="8927976" y="0"/>
            <a:ext cx="216024" cy="198884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CaixaDeTexto 6"/>
          <p:cNvSpPr txBox="1"/>
          <p:nvPr/>
        </p:nvSpPr>
        <p:spPr>
          <a:xfrm rot="16200000">
            <a:off x="8125613" y="718827"/>
            <a:ext cx="1800199" cy="307777"/>
          </a:xfrm>
          <a:prstGeom prst="rect">
            <a:avLst/>
          </a:prstGeom>
          <a:noFill/>
        </p:spPr>
        <p:txBody>
          <a:bodyPr wrap="square" rtlCol="0">
            <a:spAutoFit/>
          </a:bodyPr>
          <a:lstStyle/>
          <a:p>
            <a:r>
              <a:rPr lang="pt-BR" sz="1400" dirty="0" smtClean="0">
                <a:solidFill>
                  <a:schemeClr val="bg1"/>
                </a:solidFill>
              </a:rPr>
              <a:t>Aplicações - Fachadas</a:t>
            </a:r>
            <a:endParaRPr lang="pt-BR" sz="1400" dirty="0">
              <a:solidFill>
                <a:schemeClr val="bg1"/>
              </a:solidFill>
            </a:endParaRPr>
          </a:p>
        </p:txBody>
      </p:sp>
    </p:spTree>
    <p:extLst>
      <p:ext uri="{BB962C8B-B14F-4D97-AF65-F5344CB8AC3E}">
        <p14:creationId xmlns:p14="http://schemas.microsoft.com/office/powerpoint/2010/main" val="13764542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3070" y="5454550"/>
            <a:ext cx="6637860" cy="566738"/>
          </a:xfrm>
        </p:spPr>
        <p:txBody>
          <a:bodyPr/>
          <a:lstStyle/>
          <a:p>
            <a:r>
              <a:rPr lang="fr-FR" dirty="0"/>
              <a:t>Fachada de </a:t>
            </a:r>
            <a:r>
              <a:rPr lang="fr-FR" dirty="0" smtClean="0"/>
              <a:t>vidro</a:t>
            </a:r>
            <a:r>
              <a:rPr lang="fr-FR" baseline="50000" dirty="0" smtClean="0"/>
              <a:t>17</a:t>
            </a:r>
            <a:endParaRPr lang="fr-FR" baseline="50000" dirty="0"/>
          </a:p>
        </p:txBody>
      </p:sp>
      <p:sp>
        <p:nvSpPr>
          <p:cNvPr id="11" name="Text Placeholder 10"/>
          <p:cNvSpPr>
            <a:spLocks noGrp="1"/>
          </p:cNvSpPr>
          <p:nvPr>
            <p:ph type="body" sz="half" idx="2"/>
          </p:nvPr>
        </p:nvSpPr>
        <p:spPr>
          <a:xfrm>
            <a:off x="1253070" y="6008514"/>
            <a:ext cx="6637860" cy="804862"/>
          </a:xfrm>
        </p:spPr>
        <p:txBody>
          <a:bodyPr/>
          <a:lstStyle/>
          <a:p>
            <a:pPr algn="just"/>
            <a:r>
              <a:rPr lang="pt-BR" dirty="0"/>
              <a:t>Uma rede de barras de aço inoxidável ligadas por nós mantém a fachada de vidro, maximizando a área de </a:t>
            </a:r>
            <a:r>
              <a:rPr lang="pt-BR" dirty="0" smtClean="0"/>
              <a:t>luz, </a:t>
            </a:r>
            <a:r>
              <a:rPr lang="pt-BR" dirty="0"/>
              <a:t>incluindo </a:t>
            </a:r>
            <a:r>
              <a:rPr lang="pt-BR" dirty="0" smtClean="0"/>
              <a:t>cantos.</a:t>
            </a:r>
            <a:endParaRPr lang="nl-BE" dirty="0"/>
          </a:p>
        </p:txBody>
      </p:sp>
      <p:sp>
        <p:nvSpPr>
          <p:cNvPr id="3" name="Slide Number Placeholder 2"/>
          <p:cNvSpPr>
            <a:spLocks noGrp="1"/>
          </p:cNvSpPr>
          <p:nvPr>
            <p:ph type="sldNum" sz="quarter" idx="4"/>
          </p:nvPr>
        </p:nvSpPr>
        <p:spPr/>
        <p:txBody>
          <a:bodyPr/>
          <a:lstStyle/>
          <a:p>
            <a:fld id="{5AF66AA0-E37C-4065-8BE7-D4086C065B53}" type="slidenum">
              <a:rPr lang="fr-BE" smtClean="0"/>
              <a:pPr/>
              <a:t>13</a:t>
            </a:fld>
            <a:endParaRPr lang="fr-BE" dirty="0"/>
          </a:p>
        </p:txBody>
      </p:sp>
      <p:pic>
        <p:nvPicPr>
          <p:cNvPr id="3074"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253070" y="476672"/>
            <a:ext cx="6637860" cy="496855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3075"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840147" y="3904059"/>
            <a:ext cx="2050783" cy="154116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Retângulo 6"/>
          <p:cNvSpPr/>
          <p:nvPr/>
        </p:nvSpPr>
        <p:spPr>
          <a:xfrm>
            <a:off x="8927976" y="0"/>
            <a:ext cx="216024" cy="198884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CaixaDeTexto 7"/>
          <p:cNvSpPr txBox="1"/>
          <p:nvPr/>
        </p:nvSpPr>
        <p:spPr>
          <a:xfrm rot="16200000">
            <a:off x="8125613" y="718827"/>
            <a:ext cx="1800199" cy="307777"/>
          </a:xfrm>
          <a:prstGeom prst="rect">
            <a:avLst/>
          </a:prstGeom>
          <a:noFill/>
        </p:spPr>
        <p:txBody>
          <a:bodyPr wrap="square" rtlCol="0">
            <a:spAutoFit/>
          </a:bodyPr>
          <a:lstStyle/>
          <a:p>
            <a:r>
              <a:rPr lang="pt-BR" sz="1400" dirty="0" smtClean="0">
                <a:solidFill>
                  <a:schemeClr val="bg1"/>
                </a:solidFill>
              </a:rPr>
              <a:t>Aplicações - Fachadas</a:t>
            </a:r>
            <a:endParaRPr lang="pt-BR" sz="1400" dirty="0">
              <a:solidFill>
                <a:schemeClr val="bg1"/>
              </a:solidFill>
            </a:endParaRPr>
          </a:p>
        </p:txBody>
      </p:sp>
    </p:spTree>
    <p:extLst>
      <p:ext uri="{BB962C8B-B14F-4D97-AF65-F5344CB8AC3E}">
        <p14:creationId xmlns:p14="http://schemas.microsoft.com/office/powerpoint/2010/main" val="19370780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3" y="5229200"/>
            <a:ext cx="6768753" cy="566738"/>
          </a:xfrm>
        </p:spPr>
        <p:txBody>
          <a:bodyPr/>
          <a:lstStyle/>
          <a:p>
            <a:r>
              <a:rPr lang="fr-FR" dirty="0"/>
              <a:t>Fachada de vidro, </a:t>
            </a:r>
            <a:r>
              <a:rPr lang="fr-FR" dirty="0" smtClean="0"/>
              <a:t>Paris </a:t>
            </a:r>
            <a:r>
              <a:rPr lang="fr-FR" baseline="50000" dirty="0" smtClean="0"/>
              <a:t>18</a:t>
            </a:r>
            <a:endParaRPr lang="fr-FR" baseline="50000" dirty="0"/>
          </a:p>
        </p:txBody>
      </p:sp>
      <p:sp>
        <p:nvSpPr>
          <p:cNvPr id="6" name="Text Placeholder 5"/>
          <p:cNvSpPr>
            <a:spLocks noGrp="1"/>
          </p:cNvSpPr>
          <p:nvPr>
            <p:ph type="body" sz="half" idx="2"/>
          </p:nvPr>
        </p:nvSpPr>
        <p:spPr>
          <a:xfrm>
            <a:off x="1187623" y="5795938"/>
            <a:ext cx="6768753" cy="804862"/>
          </a:xfrm>
        </p:spPr>
        <p:txBody>
          <a:bodyPr>
            <a:normAutofit fontScale="92500"/>
          </a:bodyPr>
          <a:lstStyle/>
          <a:p>
            <a:r>
              <a:rPr lang="pt-BR" dirty="0"/>
              <a:t>A fachada de vidro é suportada por uma estrutura de aço inoxidável leve e de alta </a:t>
            </a:r>
            <a:r>
              <a:rPr lang="pt-BR" dirty="0" smtClean="0"/>
              <a:t>resistência.</a:t>
            </a:r>
            <a:endParaRPr lang="pt-BR" dirty="0"/>
          </a:p>
          <a:p>
            <a:r>
              <a:rPr lang="pt-BR" dirty="0"/>
              <a:t>A esfera ao fundo é o «</a:t>
            </a:r>
            <a:r>
              <a:rPr lang="pt-BR" dirty="0" err="1"/>
              <a:t>Geode</a:t>
            </a:r>
            <a:r>
              <a:rPr lang="pt-BR" dirty="0"/>
              <a:t>», um exclusivo cinema de 360 ° revestido em aço inoxidável, parte da «</a:t>
            </a:r>
            <a:r>
              <a:rPr lang="pt-BR" dirty="0" err="1"/>
              <a:t>Cité</a:t>
            </a:r>
            <a:r>
              <a:rPr lang="pt-BR" dirty="0"/>
              <a:t> </a:t>
            </a:r>
            <a:r>
              <a:rPr lang="pt-BR" dirty="0" err="1"/>
              <a:t>des</a:t>
            </a:r>
            <a:r>
              <a:rPr lang="pt-BR" dirty="0"/>
              <a:t> </a:t>
            </a:r>
            <a:r>
              <a:rPr lang="pt-BR" dirty="0" err="1"/>
              <a:t>Sciences</a:t>
            </a:r>
            <a:r>
              <a:rPr lang="pt-BR" dirty="0"/>
              <a:t> et de </a:t>
            </a:r>
            <a:r>
              <a:rPr lang="pt-BR" dirty="0" err="1"/>
              <a:t>l'industrie</a:t>
            </a:r>
            <a:r>
              <a:rPr lang="pt-BR" dirty="0"/>
              <a:t>»</a:t>
            </a:r>
            <a:endParaRPr lang="fr-FR" dirty="0"/>
          </a:p>
        </p:txBody>
      </p:sp>
      <p:sp>
        <p:nvSpPr>
          <p:cNvPr id="3" name="Slide Number Placeholder 2"/>
          <p:cNvSpPr>
            <a:spLocks noGrp="1"/>
          </p:cNvSpPr>
          <p:nvPr>
            <p:ph type="sldNum" sz="quarter" idx="4"/>
          </p:nvPr>
        </p:nvSpPr>
        <p:spPr/>
        <p:txBody>
          <a:bodyPr/>
          <a:lstStyle/>
          <a:p>
            <a:fld id="{5AF66AA0-E37C-4065-8BE7-D4086C065B53}" type="slidenum">
              <a:rPr lang="fr-BE" smtClean="0"/>
              <a:pPr/>
              <a:t>14</a:t>
            </a:fld>
            <a:endParaRPr lang="fr-BE" dirty="0"/>
          </a:p>
        </p:txBody>
      </p:sp>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87624" y="106266"/>
            <a:ext cx="6768753" cy="512931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Retângulo 6"/>
          <p:cNvSpPr/>
          <p:nvPr/>
        </p:nvSpPr>
        <p:spPr>
          <a:xfrm>
            <a:off x="8927976" y="0"/>
            <a:ext cx="216024" cy="198884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CaixaDeTexto 7"/>
          <p:cNvSpPr txBox="1"/>
          <p:nvPr/>
        </p:nvSpPr>
        <p:spPr>
          <a:xfrm rot="16200000">
            <a:off x="8125613" y="718827"/>
            <a:ext cx="1800199" cy="307777"/>
          </a:xfrm>
          <a:prstGeom prst="rect">
            <a:avLst/>
          </a:prstGeom>
          <a:noFill/>
        </p:spPr>
        <p:txBody>
          <a:bodyPr wrap="square" rtlCol="0">
            <a:spAutoFit/>
          </a:bodyPr>
          <a:lstStyle/>
          <a:p>
            <a:r>
              <a:rPr lang="pt-BR" sz="1400" dirty="0" smtClean="0">
                <a:solidFill>
                  <a:schemeClr val="bg1"/>
                </a:solidFill>
              </a:rPr>
              <a:t>Aplicações - Fachadas</a:t>
            </a:r>
            <a:endParaRPr lang="pt-BR" sz="1400" dirty="0">
              <a:solidFill>
                <a:schemeClr val="bg1"/>
              </a:solidFill>
            </a:endParaRPr>
          </a:p>
        </p:txBody>
      </p:sp>
    </p:spTree>
    <p:extLst>
      <p:ext uri="{BB962C8B-B14F-4D97-AF65-F5344CB8AC3E}">
        <p14:creationId xmlns:p14="http://schemas.microsoft.com/office/powerpoint/2010/main" val="23840289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5762599"/>
            <a:ext cx="5486400" cy="566738"/>
          </a:xfrm>
        </p:spPr>
        <p:txBody>
          <a:bodyPr/>
          <a:lstStyle/>
          <a:p>
            <a:r>
              <a:rPr lang="fr-FR" dirty="0" smtClean="0"/>
              <a:t>Fachada de vidro, Paris</a:t>
            </a:r>
            <a:r>
              <a:rPr lang="fr-FR" baseline="50000" dirty="0" smtClean="0"/>
              <a:t>19</a:t>
            </a:r>
            <a:endParaRPr lang="fr-FR" baseline="50000" dirty="0"/>
          </a:p>
        </p:txBody>
      </p:sp>
      <p:sp>
        <p:nvSpPr>
          <p:cNvPr id="3" name="Slide Number Placeholder 2"/>
          <p:cNvSpPr>
            <a:spLocks noGrp="1"/>
          </p:cNvSpPr>
          <p:nvPr>
            <p:ph type="sldNum" sz="quarter" idx="4"/>
          </p:nvPr>
        </p:nvSpPr>
        <p:spPr/>
        <p:txBody>
          <a:bodyPr/>
          <a:lstStyle/>
          <a:p>
            <a:fld id="{5AF66AA0-E37C-4065-8BE7-D4086C065B53}" type="slidenum">
              <a:rPr lang="fr-BE" smtClean="0"/>
              <a:pPr/>
              <a:t>15</a:t>
            </a:fld>
            <a:endParaRPr lang="fr-BE" dirty="0"/>
          </a:p>
        </p:txBody>
      </p:sp>
      <p:pic>
        <p:nvPicPr>
          <p:cNvPr id="2050"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43608" y="476672"/>
            <a:ext cx="7056784" cy="526951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Retângulo 4"/>
          <p:cNvSpPr/>
          <p:nvPr/>
        </p:nvSpPr>
        <p:spPr>
          <a:xfrm>
            <a:off x="8927976" y="0"/>
            <a:ext cx="216024" cy="198884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CaixaDeTexto 5"/>
          <p:cNvSpPr txBox="1"/>
          <p:nvPr/>
        </p:nvSpPr>
        <p:spPr>
          <a:xfrm rot="16200000">
            <a:off x="8125613" y="718827"/>
            <a:ext cx="1800199" cy="307777"/>
          </a:xfrm>
          <a:prstGeom prst="rect">
            <a:avLst/>
          </a:prstGeom>
          <a:noFill/>
        </p:spPr>
        <p:txBody>
          <a:bodyPr wrap="square" rtlCol="0">
            <a:spAutoFit/>
          </a:bodyPr>
          <a:lstStyle/>
          <a:p>
            <a:r>
              <a:rPr lang="pt-BR" sz="1400" dirty="0" smtClean="0">
                <a:solidFill>
                  <a:schemeClr val="bg1"/>
                </a:solidFill>
              </a:rPr>
              <a:t>Aplicações - Fachadas</a:t>
            </a:r>
            <a:endParaRPr lang="pt-BR" sz="1400" dirty="0">
              <a:solidFill>
                <a:schemeClr val="bg1"/>
              </a:solidFill>
            </a:endParaRPr>
          </a:p>
        </p:txBody>
      </p:sp>
    </p:spTree>
    <p:extLst>
      <p:ext uri="{BB962C8B-B14F-4D97-AF65-F5344CB8AC3E}">
        <p14:creationId xmlns:p14="http://schemas.microsoft.com/office/powerpoint/2010/main" val="21248715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92614" y="4662462"/>
            <a:ext cx="6958772" cy="566738"/>
          </a:xfrm>
        </p:spPr>
        <p:txBody>
          <a:bodyPr>
            <a:normAutofit fontScale="90000"/>
          </a:bodyPr>
          <a:lstStyle/>
          <a:p>
            <a:r>
              <a:rPr lang="pt-BR" dirty="0"/>
              <a:t>Fachada de malha de edifício de escritórios, Utrecht, Holanda</a:t>
            </a:r>
            <a:r>
              <a:rPr lang="fr-FR" baseline="50000" dirty="0" smtClean="0"/>
              <a:t>20</a:t>
            </a:r>
            <a:r>
              <a:rPr lang="fr-FR" dirty="0" smtClean="0"/>
              <a:t/>
            </a:r>
            <a:br>
              <a:rPr lang="fr-FR" dirty="0" smtClean="0"/>
            </a:br>
            <a:r>
              <a:rPr lang="fr-FR" dirty="0" smtClean="0"/>
              <a:t>Arquitetos: Cepezed </a:t>
            </a:r>
            <a:endParaRPr lang="fr-FR" dirty="0"/>
          </a:p>
        </p:txBody>
      </p:sp>
      <p:sp>
        <p:nvSpPr>
          <p:cNvPr id="8" name="Text Placeholder 7"/>
          <p:cNvSpPr>
            <a:spLocks noGrp="1"/>
          </p:cNvSpPr>
          <p:nvPr>
            <p:ph type="body" sz="half" idx="2"/>
          </p:nvPr>
        </p:nvSpPr>
        <p:spPr>
          <a:xfrm>
            <a:off x="1092614" y="5216426"/>
            <a:ext cx="6958772" cy="804862"/>
          </a:xfrm>
        </p:spPr>
        <p:txBody>
          <a:bodyPr>
            <a:normAutofit/>
          </a:bodyPr>
          <a:lstStyle/>
          <a:p>
            <a:pPr algn="just"/>
            <a:r>
              <a:rPr lang="pt-BR" dirty="0"/>
              <a:t>Esta fachada de malha de aço inoxidável de 3000 m² </a:t>
            </a:r>
            <a:r>
              <a:rPr lang="pt-BR" dirty="0" smtClean="0"/>
              <a:t>sustenta discos plásticos </a:t>
            </a:r>
            <a:r>
              <a:rPr lang="pt-BR" dirty="0"/>
              <a:t>transparentes.</a:t>
            </a:r>
          </a:p>
          <a:p>
            <a:pPr algn="just"/>
            <a:r>
              <a:rPr lang="pt-BR" dirty="0"/>
              <a:t>O vento faz com que a malha vibre e os discos se movam, resultando em ondulações e efeitos de luz.</a:t>
            </a:r>
            <a:endParaRPr lang="fr-FR" dirty="0"/>
          </a:p>
        </p:txBody>
      </p:sp>
      <p:sp>
        <p:nvSpPr>
          <p:cNvPr id="4" name="Espace réservé du numéro de diapositive 3"/>
          <p:cNvSpPr>
            <a:spLocks noGrp="1"/>
          </p:cNvSpPr>
          <p:nvPr>
            <p:ph type="sldNum" sz="quarter" idx="4"/>
          </p:nvPr>
        </p:nvSpPr>
        <p:spPr/>
        <p:txBody>
          <a:bodyPr/>
          <a:lstStyle/>
          <a:p>
            <a:fld id="{5AF66AA0-E37C-4065-8BE7-D4086C065B53}" type="slidenum">
              <a:rPr lang="fr-BE" smtClean="0"/>
              <a:pPr/>
              <a:t>16</a:t>
            </a:fld>
            <a:endParaRPr lang="fr-BE" dirty="0"/>
          </a:p>
        </p:txBody>
      </p:sp>
      <p:pic>
        <p:nvPicPr>
          <p:cNvPr id="5" name="Imag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92614" y="620688"/>
            <a:ext cx="6958772" cy="3946442"/>
          </a:xfrm>
          <a:prstGeom prst="rect">
            <a:avLst/>
          </a:prstGeom>
          <a:ln>
            <a:solidFill>
              <a:schemeClr val="tx1"/>
            </a:solidFill>
          </a:ln>
        </p:spPr>
      </p:pic>
      <p:sp>
        <p:nvSpPr>
          <p:cNvPr id="6" name="Retângulo 5"/>
          <p:cNvSpPr/>
          <p:nvPr/>
        </p:nvSpPr>
        <p:spPr>
          <a:xfrm>
            <a:off x="8927976" y="0"/>
            <a:ext cx="216024" cy="198884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CaixaDeTexto 6"/>
          <p:cNvSpPr txBox="1"/>
          <p:nvPr/>
        </p:nvSpPr>
        <p:spPr>
          <a:xfrm rot="16200000">
            <a:off x="8125613" y="718827"/>
            <a:ext cx="1800199" cy="307777"/>
          </a:xfrm>
          <a:prstGeom prst="rect">
            <a:avLst/>
          </a:prstGeom>
          <a:noFill/>
        </p:spPr>
        <p:txBody>
          <a:bodyPr wrap="square" rtlCol="0">
            <a:spAutoFit/>
          </a:bodyPr>
          <a:lstStyle/>
          <a:p>
            <a:r>
              <a:rPr lang="pt-BR" sz="1400" dirty="0" smtClean="0">
                <a:solidFill>
                  <a:schemeClr val="bg1"/>
                </a:solidFill>
              </a:rPr>
              <a:t>Aplicações - Fachadas</a:t>
            </a:r>
            <a:endParaRPr lang="pt-BR" sz="1400" dirty="0">
              <a:solidFill>
                <a:schemeClr val="bg1"/>
              </a:solidFill>
            </a:endParaRPr>
          </a:p>
        </p:txBody>
      </p:sp>
    </p:spTree>
    <p:extLst>
      <p:ext uri="{BB962C8B-B14F-4D97-AF65-F5344CB8AC3E}">
        <p14:creationId xmlns:p14="http://schemas.microsoft.com/office/powerpoint/2010/main" val="1020279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58954" y="4941168"/>
            <a:ext cx="7026092" cy="566738"/>
          </a:xfrm>
        </p:spPr>
        <p:txBody>
          <a:bodyPr>
            <a:normAutofit fontScale="90000"/>
          </a:bodyPr>
          <a:lstStyle/>
          <a:p>
            <a:r>
              <a:rPr lang="pt-BR" dirty="0"/>
              <a:t>Edifício de </a:t>
            </a:r>
            <a:r>
              <a:rPr lang="pt-BR" dirty="0" smtClean="0"/>
              <a:t>baixo consumo energético, </a:t>
            </a:r>
            <a:r>
              <a:rPr lang="pt-BR" dirty="0"/>
              <a:t>Nantes, França </a:t>
            </a:r>
            <a:r>
              <a:rPr lang="fr-FR" baseline="50000" dirty="0" smtClean="0"/>
              <a:t>21</a:t>
            </a:r>
            <a:r>
              <a:rPr lang="fr-FR" dirty="0" smtClean="0"/>
              <a:t/>
            </a:r>
            <a:br>
              <a:rPr lang="fr-FR" dirty="0" smtClean="0"/>
            </a:br>
            <a:r>
              <a:rPr lang="fr-FR" dirty="0" smtClean="0"/>
              <a:t>Arquitetos: FORMA 6 &amp; B. </a:t>
            </a:r>
            <a:r>
              <a:rPr lang="fr-FR" dirty="0" err="1" smtClean="0"/>
              <a:t>Dacher</a:t>
            </a:r>
            <a:endParaRPr lang="fr-FR" dirty="0"/>
          </a:p>
        </p:txBody>
      </p:sp>
      <p:sp>
        <p:nvSpPr>
          <p:cNvPr id="11" name="Text Placeholder 10"/>
          <p:cNvSpPr>
            <a:spLocks noGrp="1"/>
          </p:cNvSpPr>
          <p:nvPr>
            <p:ph type="body" sz="half" idx="2"/>
          </p:nvPr>
        </p:nvSpPr>
        <p:spPr>
          <a:xfrm>
            <a:off x="1058954" y="5507906"/>
            <a:ext cx="7026092" cy="804862"/>
          </a:xfrm>
        </p:spPr>
        <p:txBody>
          <a:bodyPr/>
          <a:lstStyle/>
          <a:p>
            <a:pPr algn="just"/>
            <a:r>
              <a:rPr lang="pt-BR" dirty="0"/>
              <a:t>Formas intrincadas de corte a laser da fachada de aço inoxidável dão a este edifício uma aparência notável.</a:t>
            </a:r>
            <a:endParaRPr lang="fr-FR" dirty="0"/>
          </a:p>
        </p:txBody>
      </p:sp>
      <p:sp>
        <p:nvSpPr>
          <p:cNvPr id="4" name="Espace réservé du numéro de diapositive 3"/>
          <p:cNvSpPr>
            <a:spLocks noGrp="1"/>
          </p:cNvSpPr>
          <p:nvPr>
            <p:ph type="sldNum" sz="quarter" idx="4"/>
          </p:nvPr>
        </p:nvSpPr>
        <p:spPr/>
        <p:txBody>
          <a:bodyPr/>
          <a:lstStyle/>
          <a:p>
            <a:fld id="{5AF66AA0-E37C-4065-8BE7-D4086C065B53}" type="slidenum">
              <a:rPr lang="fr-BE" smtClean="0"/>
              <a:pPr/>
              <a:t>17</a:t>
            </a:fld>
            <a:endParaRPr lang="fr-BE" dirty="0"/>
          </a:p>
        </p:txBody>
      </p:sp>
      <p:pic>
        <p:nvPicPr>
          <p:cNvPr id="1026" name="Picture 2" descr="http://p2.storage.canalblog.com/22/04/748536/87563463_o.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058954" y="260648"/>
            <a:ext cx="7026092" cy="460851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6" name="Retângulo 5"/>
          <p:cNvSpPr/>
          <p:nvPr/>
        </p:nvSpPr>
        <p:spPr>
          <a:xfrm>
            <a:off x="8927976" y="0"/>
            <a:ext cx="216024" cy="198884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CaixaDeTexto 6"/>
          <p:cNvSpPr txBox="1"/>
          <p:nvPr/>
        </p:nvSpPr>
        <p:spPr>
          <a:xfrm rot="16200000">
            <a:off x="8125613" y="718827"/>
            <a:ext cx="1800199" cy="307777"/>
          </a:xfrm>
          <a:prstGeom prst="rect">
            <a:avLst/>
          </a:prstGeom>
          <a:noFill/>
        </p:spPr>
        <p:txBody>
          <a:bodyPr wrap="square" rtlCol="0">
            <a:spAutoFit/>
          </a:bodyPr>
          <a:lstStyle/>
          <a:p>
            <a:r>
              <a:rPr lang="pt-BR" sz="1400" dirty="0" smtClean="0">
                <a:solidFill>
                  <a:schemeClr val="bg1"/>
                </a:solidFill>
              </a:rPr>
              <a:t>Aplicações - Fachadas</a:t>
            </a:r>
            <a:endParaRPr lang="pt-BR" sz="1400" dirty="0">
              <a:solidFill>
                <a:schemeClr val="bg1"/>
              </a:solidFill>
            </a:endParaRPr>
          </a:p>
        </p:txBody>
      </p:sp>
    </p:spTree>
    <p:extLst>
      <p:ext uri="{BB962C8B-B14F-4D97-AF65-F5344CB8AC3E}">
        <p14:creationId xmlns:p14="http://schemas.microsoft.com/office/powerpoint/2010/main" val="11875677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6016" y="2492896"/>
            <a:ext cx="4176464" cy="927104"/>
          </a:xfrm>
        </p:spPr>
        <p:txBody>
          <a:bodyPr>
            <a:normAutofit fontScale="90000"/>
          </a:bodyPr>
          <a:lstStyle/>
          <a:p>
            <a:r>
              <a:rPr lang="fr-FR" altLang="fr-FR" dirty="0"/>
              <a:t>Centro Acadêmico McGowan, Washington, DC, EUA</a:t>
            </a:r>
            <a:r>
              <a:rPr lang="fr-FR" altLang="fr-FR" dirty="0" smtClean="0"/>
              <a:t/>
            </a:r>
            <a:br>
              <a:rPr lang="fr-FR" altLang="fr-FR" dirty="0" smtClean="0"/>
            </a:br>
            <a:r>
              <a:rPr lang="fr-FR" altLang="fr-FR" dirty="0"/>
              <a:t>Malha de guarda-sol</a:t>
            </a:r>
            <a:r>
              <a:rPr lang="fr-FR" altLang="fr-FR" baseline="50000" dirty="0" smtClean="0"/>
              <a:t>6</a:t>
            </a:r>
            <a:endParaRPr lang="nl-BE" baseline="50000" dirty="0"/>
          </a:p>
        </p:txBody>
      </p:sp>
      <p:sp>
        <p:nvSpPr>
          <p:cNvPr id="4" name="Text Placeholder 3"/>
          <p:cNvSpPr>
            <a:spLocks noGrp="1"/>
          </p:cNvSpPr>
          <p:nvPr>
            <p:ph type="body" sz="half" idx="2"/>
          </p:nvPr>
        </p:nvSpPr>
        <p:spPr>
          <a:xfrm>
            <a:off x="4716016" y="3429000"/>
            <a:ext cx="4176464" cy="2952328"/>
          </a:xfrm>
        </p:spPr>
        <p:txBody>
          <a:bodyPr>
            <a:noAutofit/>
          </a:bodyPr>
          <a:lstStyle/>
          <a:p>
            <a:pPr algn="just"/>
            <a:r>
              <a:rPr lang="pt-BR" altLang="fr-FR" dirty="0" smtClean="0"/>
              <a:t>O centro acadêmico </a:t>
            </a:r>
            <a:r>
              <a:rPr lang="pt-BR" altLang="fr-FR" dirty="0" err="1" smtClean="0"/>
              <a:t>McGowan</a:t>
            </a:r>
            <a:r>
              <a:rPr lang="pt-BR" altLang="fr-FR" dirty="0" smtClean="0"/>
              <a:t> é um prédio em </a:t>
            </a:r>
            <a:r>
              <a:rPr lang="pt-BR" altLang="fr-FR" dirty="0"/>
              <a:t>uma faculdade </a:t>
            </a:r>
            <a:r>
              <a:rPr lang="pt-BR" altLang="fr-FR" dirty="0" smtClean="0"/>
              <a:t>comunitária.</a:t>
            </a:r>
            <a:endParaRPr lang="pt-BR" altLang="fr-FR" dirty="0"/>
          </a:p>
          <a:p>
            <a:pPr algn="just"/>
            <a:r>
              <a:rPr lang="pt-BR" altLang="fr-FR" dirty="0"/>
              <a:t>O </a:t>
            </a:r>
            <a:r>
              <a:rPr lang="pt-BR" altLang="fr-FR" dirty="0" smtClean="0"/>
              <a:t>edifício é composto por um átrio integrado </a:t>
            </a:r>
            <a:r>
              <a:rPr lang="pt-BR" altLang="fr-FR" dirty="0"/>
              <a:t>a uma fachada exterior </a:t>
            </a:r>
            <a:r>
              <a:rPr lang="pt-BR" altLang="fr-FR" dirty="0" smtClean="0"/>
              <a:t>ventilada, localizada no </a:t>
            </a:r>
            <a:r>
              <a:rPr lang="pt-BR" altLang="fr-FR" dirty="0"/>
              <a:t>centro do </a:t>
            </a:r>
            <a:r>
              <a:rPr lang="pt-BR" altLang="fr-FR" dirty="0" smtClean="0"/>
              <a:t>prédio, virada diretamente </a:t>
            </a:r>
            <a:r>
              <a:rPr lang="pt-BR" altLang="fr-FR" dirty="0"/>
              <a:t>para o leste nas primeiras horas da manhã.</a:t>
            </a:r>
          </a:p>
          <a:p>
            <a:pPr algn="just"/>
            <a:r>
              <a:rPr lang="pt-BR" altLang="fr-FR" dirty="0"/>
              <a:t>O </a:t>
            </a:r>
            <a:r>
              <a:rPr lang="pt-BR" altLang="fr-FR" dirty="0" smtClean="0"/>
              <a:t>guarda-sol de aço </a:t>
            </a:r>
            <a:r>
              <a:rPr lang="pt-BR" altLang="fr-FR" dirty="0"/>
              <a:t>inoxidável reduz o brilho </a:t>
            </a:r>
            <a:r>
              <a:rPr lang="pt-BR" altLang="fr-FR" dirty="0" smtClean="0"/>
              <a:t>durante o dia assim como </a:t>
            </a:r>
            <a:r>
              <a:rPr lang="pt-BR" altLang="fr-FR" dirty="0"/>
              <a:t>a quantidade de ar condicionado necessária para arrefecer o espaço nos meses de verão. </a:t>
            </a:r>
            <a:r>
              <a:rPr lang="pt-BR" altLang="fr-FR" dirty="0" smtClean="0"/>
              <a:t>Os guarda-sóis </a:t>
            </a:r>
            <a:r>
              <a:rPr lang="pt-BR" altLang="fr-FR" dirty="0"/>
              <a:t>de </a:t>
            </a:r>
            <a:r>
              <a:rPr lang="pt-BR" altLang="fr-FR" dirty="0" smtClean="0"/>
              <a:t>metal convencionais </a:t>
            </a:r>
            <a:r>
              <a:rPr lang="pt-BR" altLang="fr-FR" dirty="0"/>
              <a:t>não puderam ser usados para esta aplicação, pois a visibilidade era crucial. Eles simplesmente não ofereciam área aberta suficiente.</a:t>
            </a:r>
            <a:endParaRPr lang="fr-FR" altLang="fr-FR" dirty="0" smtClean="0"/>
          </a:p>
        </p:txBody>
      </p:sp>
      <p:sp>
        <p:nvSpPr>
          <p:cNvPr id="8" name="Slide Number Placeholder 5"/>
          <p:cNvSpPr>
            <a:spLocks noGrp="1"/>
          </p:cNvSpPr>
          <p:nvPr>
            <p:ph type="sldNum" sz="quarter" idx="4"/>
          </p:nvPr>
        </p:nvSpPr>
        <p:spPr/>
        <p:txBody>
          <a:bodyPr/>
          <a:lstStyle/>
          <a:p>
            <a:fld id="{9CE76CE0-34EF-4A44-A6F0-B2A2A71394BA}" type="slidenum">
              <a:rPr lang="fr-FR" altLang="fr-FR" smtClean="0"/>
              <a:pPr/>
              <a:t>18</a:t>
            </a:fld>
            <a:endParaRPr lang="fr-FR" altLang="fr-FR"/>
          </a:p>
        </p:txBody>
      </p:sp>
      <p:pic>
        <p:nvPicPr>
          <p:cNvPr id="35843" name="Picture 3"/>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0" y="0"/>
            <a:ext cx="4572000" cy="6858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tângulo 5"/>
          <p:cNvSpPr/>
          <p:nvPr/>
        </p:nvSpPr>
        <p:spPr>
          <a:xfrm>
            <a:off x="8927976" y="0"/>
            <a:ext cx="216024" cy="198884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CaixaDeTexto 6"/>
          <p:cNvSpPr txBox="1"/>
          <p:nvPr/>
        </p:nvSpPr>
        <p:spPr>
          <a:xfrm rot="16200000">
            <a:off x="8125613" y="718827"/>
            <a:ext cx="1800199" cy="307777"/>
          </a:xfrm>
          <a:prstGeom prst="rect">
            <a:avLst/>
          </a:prstGeom>
          <a:noFill/>
        </p:spPr>
        <p:txBody>
          <a:bodyPr wrap="square" rtlCol="0">
            <a:spAutoFit/>
          </a:bodyPr>
          <a:lstStyle/>
          <a:p>
            <a:r>
              <a:rPr lang="pt-BR" sz="1400" dirty="0" smtClean="0">
                <a:solidFill>
                  <a:schemeClr val="bg1"/>
                </a:solidFill>
              </a:rPr>
              <a:t>Aplicações - Fachadas</a:t>
            </a:r>
            <a:endParaRPr lang="pt-BR" sz="1400" dirty="0">
              <a:solidFill>
                <a:schemeClr val="bg1"/>
              </a:solidFill>
            </a:endParaRPr>
          </a:p>
        </p:txBody>
      </p:sp>
    </p:spTree>
    <p:extLst>
      <p:ext uri="{BB962C8B-B14F-4D97-AF65-F5344CB8AC3E}">
        <p14:creationId xmlns:p14="http://schemas.microsoft.com/office/powerpoint/2010/main" val="29128391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5635"/>
            <a:ext cx="8229600" cy="640135"/>
          </a:xfrm>
        </p:spPr>
        <p:txBody>
          <a:bodyPr>
            <a:normAutofit/>
          </a:bodyPr>
          <a:lstStyle/>
          <a:p>
            <a:r>
              <a:rPr lang="fr-FR" sz="2800" dirty="0"/>
              <a:t>Rehab of Château de Rentilly, França</a:t>
            </a:r>
            <a:r>
              <a:rPr lang="fr-FR" sz="2000" b="1" baseline="50000" dirty="0" smtClean="0"/>
              <a:t>22</a:t>
            </a:r>
            <a:r>
              <a:rPr lang="fr-FR" sz="2000" b="1" baseline="50000" dirty="0"/>
              <a:t>-23</a:t>
            </a:r>
          </a:p>
        </p:txBody>
      </p:sp>
      <p:sp>
        <p:nvSpPr>
          <p:cNvPr id="3" name="Espace réservé du numéro de diapositive 2"/>
          <p:cNvSpPr>
            <a:spLocks noGrp="1"/>
          </p:cNvSpPr>
          <p:nvPr>
            <p:ph type="sldNum" sz="quarter" idx="4"/>
          </p:nvPr>
        </p:nvSpPr>
        <p:spPr/>
        <p:txBody>
          <a:bodyPr/>
          <a:lstStyle/>
          <a:p>
            <a:fld id="{5AF66AA0-E37C-4065-8BE7-D4086C065B53}" type="slidenum">
              <a:rPr lang="fr-BE" smtClean="0"/>
              <a:pPr/>
              <a:t>19</a:t>
            </a:fld>
            <a:endParaRPr lang="fr-BE" dirty="0"/>
          </a:p>
        </p:txBody>
      </p:sp>
      <p:sp>
        <p:nvSpPr>
          <p:cNvPr id="4" name="ZoneTexte 3"/>
          <p:cNvSpPr txBox="1"/>
          <p:nvPr/>
        </p:nvSpPr>
        <p:spPr>
          <a:xfrm>
            <a:off x="3712456" y="634500"/>
            <a:ext cx="5144064" cy="2031325"/>
          </a:xfrm>
          <a:prstGeom prst="rect">
            <a:avLst/>
          </a:prstGeom>
          <a:noFill/>
        </p:spPr>
        <p:txBody>
          <a:bodyPr wrap="square" rtlCol="0">
            <a:spAutoFit/>
          </a:bodyPr>
          <a:lstStyle/>
          <a:p>
            <a:r>
              <a:rPr lang="fr-FR" dirty="0" smtClean="0"/>
              <a:t>Esquerda: Antes</a:t>
            </a:r>
          </a:p>
          <a:p>
            <a:r>
              <a:rPr lang="fr-FR" dirty="0" smtClean="0"/>
              <a:t>Abaixo: Depois</a:t>
            </a:r>
          </a:p>
          <a:p>
            <a:endParaRPr lang="fr-FR" dirty="0" smtClean="0"/>
          </a:p>
          <a:p>
            <a:r>
              <a:rPr lang="pt-BR" dirty="0"/>
              <a:t>Um edifício </a:t>
            </a:r>
            <a:r>
              <a:rPr lang="pt-BR" dirty="0" smtClean="0"/>
              <a:t>de </a:t>
            </a:r>
            <a:r>
              <a:rPr lang="pt-BR" dirty="0"/>
              <a:t>arte contemporânea no parque de um </a:t>
            </a:r>
            <a:r>
              <a:rPr lang="pt-BR" dirty="0" err="1"/>
              <a:t>château</a:t>
            </a:r>
            <a:r>
              <a:rPr lang="pt-BR" dirty="0"/>
              <a:t>.</a:t>
            </a:r>
          </a:p>
          <a:p>
            <a:r>
              <a:rPr lang="pt-BR" dirty="0"/>
              <a:t>A fachada foi revestida com chapas de aço inoxidável com acabamento espelhado</a:t>
            </a:r>
            <a:endParaRPr lang="fr-FR" dirty="0"/>
          </a:p>
        </p:txBody>
      </p:sp>
      <p:pic>
        <p:nvPicPr>
          <p:cNvPr id="5" name="Picture 2" descr="Hier, un château à faible valeur architectural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634500"/>
            <a:ext cx="3563888" cy="267291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26" name="Picture 2" descr="http://www.marneetgondoire.fr/typo3temp/pics/p_7bca398176.jp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2916380" y="2852936"/>
            <a:ext cx="6007596" cy="400506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7" name="ZoneTexte 6"/>
          <p:cNvSpPr txBox="1"/>
          <p:nvPr/>
        </p:nvSpPr>
        <p:spPr>
          <a:xfrm>
            <a:off x="162046" y="3978305"/>
            <a:ext cx="2592288" cy="1754326"/>
          </a:xfrm>
          <a:prstGeom prst="rect">
            <a:avLst/>
          </a:prstGeom>
          <a:noFill/>
        </p:spPr>
        <p:txBody>
          <a:bodyPr wrap="square" rtlCol="0">
            <a:spAutoFit/>
          </a:bodyPr>
          <a:lstStyle/>
          <a:p>
            <a:r>
              <a:rPr lang="pt-BR" dirty="0"/>
              <a:t>Xavier </a:t>
            </a:r>
            <a:r>
              <a:rPr lang="pt-BR" dirty="0" err="1"/>
              <a:t>Veilhan</a:t>
            </a:r>
            <a:r>
              <a:rPr lang="pt-BR" dirty="0"/>
              <a:t>, arquiteto:</a:t>
            </a:r>
          </a:p>
          <a:p>
            <a:r>
              <a:rPr lang="pt-BR" dirty="0"/>
              <a:t>«… O edifício era uma sombra do que era…</a:t>
            </a:r>
          </a:p>
          <a:p>
            <a:r>
              <a:rPr lang="pt-BR" dirty="0"/>
              <a:t>  Eu queria paredes que refletissem o parque ao redor ... »</a:t>
            </a:r>
            <a:endParaRPr lang="fr-FR" i="1" dirty="0"/>
          </a:p>
        </p:txBody>
      </p:sp>
      <p:sp>
        <p:nvSpPr>
          <p:cNvPr id="8" name="Retângulo 7"/>
          <p:cNvSpPr/>
          <p:nvPr/>
        </p:nvSpPr>
        <p:spPr>
          <a:xfrm>
            <a:off x="8927976" y="0"/>
            <a:ext cx="216024" cy="198884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CaixaDeTexto 8"/>
          <p:cNvSpPr txBox="1"/>
          <p:nvPr/>
        </p:nvSpPr>
        <p:spPr>
          <a:xfrm rot="16200000">
            <a:off x="8125613" y="718827"/>
            <a:ext cx="1800199" cy="307777"/>
          </a:xfrm>
          <a:prstGeom prst="rect">
            <a:avLst/>
          </a:prstGeom>
          <a:noFill/>
        </p:spPr>
        <p:txBody>
          <a:bodyPr wrap="square" rtlCol="0">
            <a:spAutoFit/>
          </a:bodyPr>
          <a:lstStyle/>
          <a:p>
            <a:r>
              <a:rPr lang="pt-BR" sz="1400" dirty="0" smtClean="0">
                <a:solidFill>
                  <a:schemeClr val="bg1"/>
                </a:solidFill>
              </a:rPr>
              <a:t>Aplicações - Fachadas</a:t>
            </a:r>
            <a:endParaRPr lang="pt-BR" sz="1400" dirty="0">
              <a:solidFill>
                <a:schemeClr val="bg1"/>
              </a:solidFill>
            </a:endParaRPr>
          </a:p>
        </p:txBody>
      </p:sp>
    </p:spTree>
    <p:extLst>
      <p:ext uri="{BB962C8B-B14F-4D97-AF65-F5344CB8AC3E}">
        <p14:creationId xmlns:p14="http://schemas.microsoft.com/office/powerpoint/2010/main" val="23232384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1481" y="5297760"/>
            <a:ext cx="6132097" cy="566738"/>
          </a:xfrm>
        </p:spPr>
        <p:txBody>
          <a:bodyPr>
            <a:normAutofit fontScale="90000"/>
          </a:bodyPr>
          <a:lstStyle/>
          <a:p>
            <a:r>
              <a:rPr lang="fr-FR" dirty="0"/>
              <a:t>Hospital St Guy</a:t>
            </a:r>
            <a:r>
              <a:rPr lang="fr-FR" dirty="0" smtClean="0"/>
              <a:t>, </a:t>
            </a:r>
            <a:r>
              <a:rPr lang="fr-FR" dirty="0"/>
              <a:t>Londres</a:t>
            </a:r>
            <a:r>
              <a:rPr lang="fr-FR" baseline="50000" dirty="0" smtClean="0"/>
              <a:t>24</a:t>
            </a:r>
            <a:r>
              <a:rPr lang="fr-FR" dirty="0" smtClean="0"/>
              <a:t/>
            </a:r>
            <a:br>
              <a:rPr lang="fr-FR" dirty="0" smtClean="0"/>
            </a:br>
            <a:r>
              <a:rPr lang="fr-FR" dirty="0" smtClean="0"/>
              <a:t>Arquiteto: T. </a:t>
            </a:r>
            <a:r>
              <a:rPr lang="fr-FR" dirty="0" err="1" smtClean="0"/>
              <a:t>Heartherwick</a:t>
            </a:r>
            <a:endParaRPr lang="fr-FR" dirty="0"/>
          </a:p>
        </p:txBody>
      </p:sp>
      <p:sp>
        <p:nvSpPr>
          <p:cNvPr id="7" name="Text Placeholder 6"/>
          <p:cNvSpPr>
            <a:spLocks noGrp="1"/>
          </p:cNvSpPr>
          <p:nvPr>
            <p:ph type="body" sz="half" idx="2"/>
          </p:nvPr>
        </p:nvSpPr>
        <p:spPr>
          <a:xfrm>
            <a:off x="1561481" y="5864498"/>
            <a:ext cx="6132097" cy="804862"/>
          </a:xfrm>
        </p:spPr>
        <p:txBody>
          <a:bodyPr>
            <a:normAutofit fontScale="92500" lnSpcReduction="10000"/>
          </a:bodyPr>
          <a:lstStyle/>
          <a:p>
            <a:pPr algn="just"/>
            <a:r>
              <a:rPr lang="pt-BR" dirty="0"/>
              <a:t>The Boiler </a:t>
            </a:r>
            <a:r>
              <a:rPr lang="pt-BR" dirty="0" err="1"/>
              <a:t>Suit</a:t>
            </a:r>
            <a:r>
              <a:rPr lang="pt-BR" dirty="0"/>
              <a:t>, uma fachada exclusiva projetada para envolver </a:t>
            </a:r>
            <a:r>
              <a:rPr lang="pt-BR" dirty="0" smtClean="0"/>
              <a:t>o edifício da </a:t>
            </a:r>
            <a:r>
              <a:rPr lang="pt-BR" dirty="0"/>
              <a:t>caldeira </a:t>
            </a:r>
            <a:r>
              <a:rPr lang="pt-BR" dirty="0" smtClean="0"/>
              <a:t>que fornece energia ao Hospital</a:t>
            </a:r>
            <a:r>
              <a:rPr lang="pt-BR" dirty="0"/>
              <a:t>. É composto de 108 </a:t>
            </a:r>
            <a:r>
              <a:rPr lang="pt-BR" dirty="0" smtClean="0"/>
              <a:t>azulejos ondulados </a:t>
            </a:r>
            <a:r>
              <a:rPr lang="pt-BR" dirty="0"/>
              <a:t>de </a:t>
            </a:r>
            <a:r>
              <a:rPr lang="pt-BR" dirty="0" smtClean="0"/>
              <a:t>aço </a:t>
            </a:r>
            <a:r>
              <a:rPr lang="pt-BR" dirty="0"/>
              <a:t>inoxidável </a:t>
            </a:r>
            <a:r>
              <a:rPr lang="pt-BR" dirty="0" smtClean="0"/>
              <a:t>que </a:t>
            </a:r>
            <a:r>
              <a:rPr lang="pt-BR" dirty="0"/>
              <a:t>é iluminado à noite para fornecer </a:t>
            </a:r>
            <a:r>
              <a:rPr lang="pt-BR" dirty="0" smtClean="0"/>
              <a:t>uma especial boas-vindas aos </a:t>
            </a:r>
            <a:r>
              <a:rPr lang="pt-BR" dirty="0"/>
              <a:t>funcionários e visitantes que chegam ao hospital </a:t>
            </a:r>
            <a:r>
              <a:rPr lang="pt-BR" dirty="0" smtClean="0"/>
              <a:t>à noite.</a:t>
            </a:r>
            <a:endParaRPr lang="fr-FR" dirty="0"/>
          </a:p>
        </p:txBody>
      </p:sp>
      <p:sp>
        <p:nvSpPr>
          <p:cNvPr id="4" name="Slide Number Placeholder 3"/>
          <p:cNvSpPr>
            <a:spLocks noGrp="1"/>
          </p:cNvSpPr>
          <p:nvPr>
            <p:ph type="sldNum" sz="quarter" idx="4"/>
          </p:nvPr>
        </p:nvSpPr>
        <p:spPr/>
        <p:txBody>
          <a:bodyPr/>
          <a:lstStyle/>
          <a:p>
            <a:fld id="{5AF66AA0-E37C-4065-8BE7-D4086C065B53}" type="slidenum">
              <a:rPr lang="fr-BE" smtClean="0"/>
              <a:pPr/>
              <a:t>20</a:t>
            </a:fld>
            <a:endParaRPr lang="fr-BE" dirty="0"/>
          </a:p>
        </p:txBody>
      </p:sp>
      <p:pic>
        <p:nvPicPr>
          <p:cNvPr id="4098"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61481" y="517322"/>
            <a:ext cx="6146835" cy="461926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Retângulo 5"/>
          <p:cNvSpPr/>
          <p:nvPr/>
        </p:nvSpPr>
        <p:spPr>
          <a:xfrm>
            <a:off x="8927976" y="0"/>
            <a:ext cx="216024" cy="198884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CaixaDeTexto 7"/>
          <p:cNvSpPr txBox="1"/>
          <p:nvPr/>
        </p:nvSpPr>
        <p:spPr>
          <a:xfrm rot="16200000">
            <a:off x="8125613" y="718827"/>
            <a:ext cx="1800199" cy="307777"/>
          </a:xfrm>
          <a:prstGeom prst="rect">
            <a:avLst/>
          </a:prstGeom>
          <a:noFill/>
        </p:spPr>
        <p:txBody>
          <a:bodyPr wrap="square" rtlCol="0">
            <a:spAutoFit/>
          </a:bodyPr>
          <a:lstStyle/>
          <a:p>
            <a:r>
              <a:rPr lang="pt-BR" sz="1400" dirty="0" smtClean="0">
                <a:solidFill>
                  <a:schemeClr val="bg1"/>
                </a:solidFill>
              </a:rPr>
              <a:t>Aplicações - Fachadas</a:t>
            </a:r>
            <a:endParaRPr lang="pt-BR" sz="1400" dirty="0">
              <a:solidFill>
                <a:schemeClr val="bg1"/>
              </a:solidFill>
            </a:endParaRPr>
          </a:p>
        </p:txBody>
      </p:sp>
    </p:spTree>
    <p:extLst>
      <p:ext uri="{BB962C8B-B14F-4D97-AF65-F5344CB8AC3E}">
        <p14:creationId xmlns:p14="http://schemas.microsoft.com/office/powerpoint/2010/main" val="6884553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5AF66AA0-E37C-4065-8BE7-D4086C065B53}" type="slidenum">
              <a:rPr lang="fr-BE" smtClean="0"/>
              <a:pPr/>
              <a:t>21</a:t>
            </a:fld>
            <a:endParaRPr lang="fr-BE" dirty="0"/>
          </a:p>
        </p:txBody>
      </p:sp>
      <p:sp>
        <p:nvSpPr>
          <p:cNvPr id="6" name="Retângulo 5"/>
          <p:cNvSpPr/>
          <p:nvPr/>
        </p:nvSpPr>
        <p:spPr>
          <a:xfrm>
            <a:off x="8927976" y="0"/>
            <a:ext cx="216024" cy="198884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CaixaDeTexto 7"/>
          <p:cNvSpPr txBox="1"/>
          <p:nvPr/>
        </p:nvSpPr>
        <p:spPr>
          <a:xfrm rot="16200000">
            <a:off x="8125613" y="718827"/>
            <a:ext cx="1800199" cy="307777"/>
          </a:xfrm>
          <a:prstGeom prst="rect">
            <a:avLst/>
          </a:prstGeom>
          <a:noFill/>
        </p:spPr>
        <p:txBody>
          <a:bodyPr wrap="square" rtlCol="0">
            <a:spAutoFit/>
          </a:bodyPr>
          <a:lstStyle/>
          <a:p>
            <a:r>
              <a:rPr lang="pt-BR" sz="1400" dirty="0" smtClean="0">
                <a:solidFill>
                  <a:schemeClr val="bg1"/>
                </a:solidFill>
              </a:rPr>
              <a:t>Aplicações - Fachadas</a:t>
            </a:r>
            <a:endParaRPr lang="pt-BR" sz="1400" dirty="0">
              <a:solidFill>
                <a:schemeClr val="bg1"/>
              </a:solidFill>
            </a:endParaRPr>
          </a:p>
        </p:txBody>
      </p:sp>
      <p:pic>
        <p:nvPicPr>
          <p:cNvPr id="10" name="Image 5">
            <a:extLst>
              <a:ext uri="{FF2B5EF4-FFF2-40B4-BE49-F238E27FC236}">
                <a16:creationId xmlns:a16="http://schemas.microsoft.com/office/drawing/2014/main" xmlns="" id="{080D701D-6E6C-4FCD-AF98-42C554078EFC}"/>
              </a:ext>
            </a:extLst>
          </p:cNvPr>
          <p:cNvPicPr>
            <a:picLocks noGrp="1" noChangeAspect="1"/>
          </p:cNvPicPr>
          <p:nvPr>
            <p:ph type="pic" idx="1"/>
          </p:nvPr>
        </p:nvPicPr>
        <p:blipFill rotWithShape="1">
          <a:blip r:embed="rId3"/>
          <a:srcRect t="200" r="1229" b="200"/>
          <a:stretch/>
        </p:blipFill>
        <p:spPr>
          <a:xfrm>
            <a:off x="1664436" y="260648"/>
            <a:ext cx="5787884" cy="4394919"/>
          </a:xfrm>
          <a:ln>
            <a:solidFill>
              <a:schemeClr val="tx1"/>
            </a:solidFill>
          </a:ln>
        </p:spPr>
      </p:pic>
      <p:sp>
        <p:nvSpPr>
          <p:cNvPr id="12" name="Title 1">
            <a:extLst>
              <a:ext uri="{FF2B5EF4-FFF2-40B4-BE49-F238E27FC236}">
                <a16:creationId xmlns:a16="http://schemas.microsoft.com/office/drawing/2014/main" xmlns="" id="{AD9990BC-17EE-4183-934D-BA1115750B35}"/>
              </a:ext>
            </a:extLst>
          </p:cNvPr>
          <p:cNvSpPr>
            <a:spLocks noGrp="1"/>
          </p:cNvSpPr>
          <p:nvPr>
            <p:ph type="title"/>
          </p:nvPr>
        </p:nvSpPr>
        <p:spPr>
          <a:xfrm>
            <a:off x="1792288" y="4800600"/>
            <a:ext cx="5486400" cy="566738"/>
          </a:xfrm>
        </p:spPr>
        <p:txBody>
          <a:bodyPr>
            <a:normAutofit/>
          </a:bodyPr>
          <a:lstStyle/>
          <a:p>
            <a:r>
              <a:rPr lang="fr-FR" dirty="0" smtClean="0"/>
              <a:t>Arena American </a:t>
            </a:r>
            <a:r>
              <a:rPr lang="fr-FR" dirty="0"/>
              <a:t>Airlines, Miami, USA</a:t>
            </a:r>
            <a:endParaRPr lang="en-GB" dirty="0"/>
          </a:p>
        </p:txBody>
      </p:sp>
      <p:sp>
        <p:nvSpPr>
          <p:cNvPr id="13" name="Text Placeholder 3">
            <a:extLst>
              <a:ext uri="{FF2B5EF4-FFF2-40B4-BE49-F238E27FC236}">
                <a16:creationId xmlns:a16="http://schemas.microsoft.com/office/drawing/2014/main" xmlns="" id="{BB1EC49A-7136-4C64-908C-30FD704E6D0B}"/>
              </a:ext>
            </a:extLst>
          </p:cNvPr>
          <p:cNvSpPr>
            <a:spLocks noGrp="1"/>
          </p:cNvSpPr>
          <p:nvPr>
            <p:ph type="body" sz="half" idx="2"/>
          </p:nvPr>
        </p:nvSpPr>
        <p:spPr>
          <a:xfrm>
            <a:off x="1792288" y="5367337"/>
            <a:ext cx="5486400" cy="1334334"/>
          </a:xfrm>
        </p:spPr>
        <p:txBody>
          <a:bodyPr>
            <a:normAutofit/>
          </a:bodyPr>
          <a:lstStyle/>
          <a:p>
            <a:r>
              <a:rPr lang="pt-BR" sz="1200" dirty="0" smtClean="0"/>
              <a:t>Fabricado com 315,87 m2 de tela metálica arquitetônica de aço inoxidável com perfis LED entrelaçados, a tela </a:t>
            </a:r>
            <a:r>
              <a:rPr lang="pt-BR" sz="1200" dirty="0" err="1" smtClean="0"/>
              <a:t>Mediamesh</a:t>
            </a:r>
            <a:r>
              <a:rPr lang="pt-BR" sz="1200" dirty="0" smtClean="0"/>
              <a:t>® de Miami proporciona aos visitantes da Arena uma visão desobstruída do interior e do conteúdo digital atraente no exterior</a:t>
            </a:r>
            <a:r>
              <a:rPr lang="pt-BR" sz="1200" dirty="0"/>
              <a:t>. Com três andares de altura </a:t>
            </a:r>
            <a:r>
              <a:rPr lang="pt-BR" sz="1200" dirty="0" smtClean="0"/>
              <a:t>(</a:t>
            </a:r>
            <a:r>
              <a:rPr lang="pt-BR" sz="1200" dirty="0"/>
              <a:t>12,8 m de </a:t>
            </a:r>
            <a:r>
              <a:rPr lang="pt-BR" sz="1200" dirty="0" smtClean="0"/>
              <a:t>altura e 243,8 </a:t>
            </a:r>
            <a:r>
              <a:rPr lang="pt-BR" sz="1200" dirty="0"/>
              <a:t>m </a:t>
            </a:r>
            <a:r>
              <a:rPr lang="pt-BR" sz="1200" dirty="0" smtClean="0"/>
              <a:t>de largura), </a:t>
            </a:r>
            <a:r>
              <a:rPr lang="pt-BR" sz="1200" dirty="0"/>
              <a:t>a fachada </a:t>
            </a:r>
            <a:r>
              <a:rPr lang="pt-BR" sz="1200" dirty="0" err="1"/>
              <a:t>Mediamesh</a:t>
            </a:r>
            <a:r>
              <a:rPr lang="pt-BR" sz="1200" dirty="0"/>
              <a:t> de Miami tem quatro vezes o tamanho de um outdoor </a:t>
            </a:r>
            <a:r>
              <a:rPr lang="pt-BR" sz="1200" dirty="0" smtClean="0"/>
              <a:t>padrão</a:t>
            </a:r>
            <a:r>
              <a:rPr lang="pt-BR" sz="1200" dirty="0"/>
              <a:t>. A arena </a:t>
            </a:r>
            <a:r>
              <a:rPr lang="pt-BR" sz="1200" dirty="0" smtClean="0"/>
              <a:t>recebe </a:t>
            </a:r>
            <a:r>
              <a:rPr lang="pt-BR" sz="1200" dirty="0"/>
              <a:t>mais de 1,3 milhão de visitantes por ano para shows, eventos familiares e esportivos</a:t>
            </a:r>
            <a:r>
              <a:rPr lang="pt-BR" sz="1200" dirty="0" smtClean="0"/>
              <a:t>.</a:t>
            </a:r>
            <a:endParaRPr lang="pt-BR" sz="1200" dirty="0"/>
          </a:p>
        </p:txBody>
      </p:sp>
    </p:spTree>
    <p:extLst>
      <p:ext uri="{BB962C8B-B14F-4D97-AF65-F5344CB8AC3E}">
        <p14:creationId xmlns:p14="http://schemas.microsoft.com/office/powerpoint/2010/main" val="13728316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5AF66AA0-E37C-4065-8BE7-D4086C065B53}" type="slidenum">
              <a:rPr lang="fr-BE" smtClean="0"/>
              <a:pPr/>
              <a:t>22</a:t>
            </a:fld>
            <a:endParaRPr lang="fr-BE" dirty="0"/>
          </a:p>
        </p:txBody>
      </p:sp>
      <p:sp>
        <p:nvSpPr>
          <p:cNvPr id="6" name="Retângulo 5"/>
          <p:cNvSpPr/>
          <p:nvPr/>
        </p:nvSpPr>
        <p:spPr>
          <a:xfrm>
            <a:off x="8927976" y="0"/>
            <a:ext cx="216024" cy="198884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CaixaDeTexto 7"/>
          <p:cNvSpPr txBox="1"/>
          <p:nvPr/>
        </p:nvSpPr>
        <p:spPr>
          <a:xfrm rot="16200000">
            <a:off x="8125613" y="718827"/>
            <a:ext cx="1800199" cy="307777"/>
          </a:xfrm>
          <a:prstGeom prst="rect">
            <a:avLst/>
          </a:prstGeom>
          <a:noFill/>
        </p:spPr>
        <p:txBody>
          <a:bodyPr wrap="square" rtlCol="0">
            <a:spAutoFit/>
          </a:bodyPr>
          <a:lstStyle/>
          <a:p>
            <a:r>
              <a:rPr lang="pt-BR" sz="1400" dirty="0" smtClean="0">
                <a:solidFill>
                  <a:schemeClr val="bg1"/>
                </a:solidFill>
              </a:rPr>
              <a:t>Aplicações - Fachadas</a:t>
            </a:r>
            <a:endParaRPr lang="pt-BR" sz="1400" dirty="0">
              <a:solidFill>
                <a:schemeClr val="bg1"/>
              </a:solidFill>
            </a:endParaRPr>
          </a:p>
        </p:txBody>
      </p:sp>
      <p:sp>
        <p:nvSpPr>
          <p:cNvPr id="15" name="Title 1"/>
          <p:cNvSpPr>
            <a:spLocks noGrp="1"/>
          </p:cNvSpPr>
          <p:nvPr>
            <p:ph type="title"/>
          </p:nvPr>
        </p:nvSpPr>
        <p:spPr>
          <a:xfrm>
            <a:off x="457200" y="274638"/>
            <a:ext cx="8229600" cy="1143000"/>
          </a:xfrm>
        </p:spPr>
        <p:txBody>
          <a:bodyPr/>
          <a:lstStyle/>
          <a:p>
            <a:r>
              <a:rPr lang="fr-FR" dirty="0" smtClean="0"/>
              <a:t>Fachadas – Referências (</a:t>
            </a:r>
            <a:r>
              <a:rPr lang="fr-FR" dirty="0"/>
              <a:t>1/2):</a:t>
            </a:r>
          </a:p>
        </p:txBody>
      </p:sp>
      <p:sp>
        <p:nvSpPr>
          <p:cNvPr id="16" name="Content Placeholder 2"/>
          <p:cNvSpPr txBox="1">
            <a:spLocks/>
          </p:cNvSpPr>
          <p:nvPr/>
        </p:nvSpPr>
        <p:spPr>
          <a:xfrm>
            <a:off x="457200" y="1600200"/>
            <a:ext cx="8229600" cy="4997152"/>
          </a:xfrm>
          <a:prstGeom prst="rect">
            <a:avLst/>
          </a:prstGeom>
        </p:spPr>
        <p:txBody>
          <a:bodyPr vert="horz" lIns="91440" tIns="45720" rIns="91440" bIns="45720" rtlCol="0">
            <a:normAutofit fontScale="55000" lnSpcReduction="20000"/>
          </a:bodyPr>
          <a:lstStyle>
            <a:lvl1pPr marL="0" indent="0" algn="l" defTabSz="914400" rtl="0" eaLnBrk="1" latinLnBrk="0" hangingPunct="1">
              <a:spcBef>
                <a:spcPct val="20000"/>
              </a:spcBef>
              <a:buClr>
                <a:srgbClr val="C00000"/>
              </a:buClr>
              <a:buFont typeface="Wingdings" panose="05000000000000000000" pitchFamily="2" charset="2"/>
              <a:buNone/>
              <a:defRPr sz="3200" kern="1200">
                <a:solidFill>
                  <a:schemeClr val="tx1"/>
                </a:solidFill>
                <a:latin typeface="+mn-lt"/>
                <a:ea typeface="+mn-ea"/>
                <a:cs typeface="+mn-cs"/>
              </a:defRPr>
            </a:lvl1pPr>
            <a:lvl2pPr marL="457200" indent="0" algn="l" defTabSz="914400" rtl="0" eaLnBrk="1" latinLnBrk="0" hangingPunct="1">
              <a:spcBef>
                <a:spcPct val="20000"/>
              </a:spcBef>
              <a:buClr>
                <a:srgbClr val="C00000"/>
              </a:buClr>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spcBef>
                <a:spcPct val="20000"/>
              </a:spcBef>
              <a:buClr>
                <a:srgbClr val="C00000"/>
              </a:buClr>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9pPr>
          </a:lstStyle>
          <a:p>
            <a:pPr marL="514350" indent="-514350">
              <a:buFont typeface="+mj-lt"/>
              <a:buAutoNum type="arabicPeriod"/>
            </a:pPr>
            <a:r>
              <a:rPr lang="fr-FR" smtClean="0">
                <a:hlinkClick r:id="rId3"/>
              </a:rPr>
              <a:t>http://www.worldstainless.org/news/show/1850</a:t>
            </a:r>
            <a:endParaRPr lang="fr-FR" b="1" smtClean="0">
              <a:solidFill>
                <a:srgbClr val="FF0000"/>
              </a:solidFill>
            </a:endParaRPr>
          </a:p>
          <a:p>
            <a:pPr marL="514350" indent="-514350">
              <a:buFont typeface="+mj-lt"/>
              <a:buAutoNum type="arabicPeriod"/>
            </a:pPr>
            <a:r>
              <a:rPr lang="fr-FR" smtClean="0">
                <a:hlinkClick r:id="rId4"/>
              </a:rPr>
              <a:t>http://www.worldstainless.org/news/show/1851</a:t>
            </a:r>
            <a:r>
              <a:rPr lang="fr-FR" smtClean="0"/>
              <a:t> </a:t>
            </a:r>
          </a:p>
          <a:p>
            <a:pPr marL="514350" indent="-514350">
              <a:buFont typeface="+mj-lt"/>
              <a:buAutoNum type="arabicPeriod"/>
            </a:pPr>
            <a:r>
              <a:rPr lang="fr-FR" smtClean="0">
                <a:hlinkClick r:id="rId5"/>
              </a:rPr>
              <a:t>http://www.archiexpo.com/architecture-design-manufacturer/stainless-steel-facade-cladding-2964.html</a:t>
            </a:r>
            <a:endParaRPr lang="fr-FR" smtClean="0"/>
          </a:p>
          <a:p>
            <a:pPr marL="514350" indent="-514350">
              <a:buFont typeface="+mj-lt"/>
              <a:buAutoNum type="arabicPeriod"/>
            </a:pPr>
            <a:r>
              <a:rPr lang="fr-FR" smtClean="0">
                <a:hlinkClick r:id="rId6"/>
              </a:rPr>
              <a:t>http://www.steelcolor.com.au/westfield-doncaster/</a:t>
            </a:r>
            <a:r>
              <a:rPr lang="fr-FR" smtClean="0"/>
              <a:t> </a:t>
            </a:r>
          </a:p>
          <a:p>
            <a:pPr marL="514350" indent="-514350">
              <a:buFont typeface="+mj-lt"/>
              <a:buAutoNum type="arabicPeriod"/>
            </a:pPr>
            <a:r>
              <a:rPr lang="fr-FR" smtClean="0">
                <a:hlinkClick r:id="rId7"/>
              </a:rPr>
              <a:t>http://wikimapia.org/7695594/Cleveland-Clinic-Lou-Ruvo-Center-for-Brain-Health#/photo/3116187</a:t>
            </a:r>
            <a:r>
              <a:rPr lang="fr-FR" smtClean="0">
                <a:solidFill>
                  <a:srgbClr val="FF0000"/>
                </a:solidFill>
              </a:rPr>
              <a:t> </a:t>
            </a:r>
          </a:p>
          <a:p>
            <a:pPr marL="514350" indent="-514350">
              <a:buFont typeface="+mj-lt"/>
              <a:buAutoNum type="arabicPeriod"/>
            </a:pPr>
            <a:r>
              <a:rPr lang="fr-FR" altLang="fr-FR" smtClean="0">
                <a:hlinkClick r:id="rId8"/>
              </a:rPr>
              <a:t>http://cambridgearchitectural.com/</a:t>
            </a:r>
            <a:endParaRPr lang="fr-FR" smtClean="0">
              <a:hlinkClick r:id="rId9"/>
            </a:endParaRPr>
          </a:p>
          <a:p>
            <a:pPr marL="514350" indent="-514350">
              <a:buFont typeface="+mj-lt"/>
              <a:buAutoNum type="arabicPeriod"/>
            </a:pPr>
            <a:r>
              <a:rPr lang="fr-FR" smtClean="0">
                <a:hlinkClick r:id="rId10"/>
              </a:rPr>
              <a:t>http://news.newyorkbygehry.com/</a:t>
            </a:r>
            <a:r>
              <a:rPr lang="fr-FR" smtClean="0"/>
              <a:t> </a:t>
            </a:r>
          </a:p>
          <a:p>
            <a:pPr marL="514350" indent="-514350">
              <a:buFont typeface="+mj-lt"/>
              <a:buAutoNum type="arabicPeriod"/>
            </a:pPr>
            <a:r>
              <a:rPr lang="fr-FR" smtClean="0">
                <a:hlinkClick r:id="rId11"/>
              </a:rPr>
              <a:t>http://archinect.com/firms/project/39353/edf-archives-center/9174600</a:t>
            </a:r>
            <a:endParaRPr lang="fr-FR" smtClean="0"/>
          </a:p>
          <a:p>
            <a:pPr marL="514350" indent="-514350">
              <a:buFont typeface="+mj-lt"/>
              <a:buAutoNum type="arabicPeriod"/>
            </a:pPr>
            <a:r>
              <a:rPr lang="fr-FR" smtClean="0">
                <a:hlinkClick r:id="rId12"/>
              </a:rPr>
              <a:t>http://greatbuildings.com/buildings/Weisman_Art_Museum.html</a:t>
            </a:r>
            <a:r>
              <a:rPr lang="fr-FR" smtClean="0"/>
              <a:t> </a:t>
            </a:r>
            <a:endParaRPr lang="fr-FR" smtClean="0">
              <a:hlinkClick r:id="rId13"/>
            </a:endParaRPr>
          </a:p>
          <a:p>
            <a:pPr marL="514350" indent="-514350">
              <a:buFont typeface="+mj-lt"/>
              <a:buAutoNum type="arabicPeriod"/>
            </a:pPr>
            <a:r>
              <a:rPr lang="en-US" smtClean="0">
                <a:hlinkClick r:id="rId14"/>
              </a:rPr>
              <a:t>http://www.arcspace.com/features/moshe-safdie-/kauffman-center-for-the-performing-arts/</a:t>
            </a:r>
            <a:r>
              <a:rPr lang="en-US" smtClean="0"/>
              <a:t>   </a:t>
            </a:r>
            <a:endParaRPr lang="fr-FR" smtClean="0">
              <a:hlinkClick r:id="rId13"/>
            </a:endParaRPr>
          </a:p>
          <a:p>
            <a:pPr marL="514350" indent="-514350">
              <a:buFont typeface="+mj-lt"/>
              <a:buAutoNum type="arabicPeriod"/>
            </a:pPr>
            <a:r>
              <a:rPr lang="fr-FR" smtClean="0">
                <a:hlinkClick r:id="rId15"/>
              </a:rPr>
              <a:t>http://pattersons.com/civic/len-lye-contemporary-art-museum/</a:t>
            </a:r>
            <a:r>
              <a:rPr lang="fr-FR" smtClean="0"/>
              <a:t> </a:t>
            </a:r>
          </a:p>
          <a:p>
            <a:pPr marL="514350" indent="-514350">
              <a:buFont typeface="+mj-lt"/>
              <a:buAutoNum type="arabicPeriod"/>
            </a:pPr>
            <a:r>
              <a:rPr lang="fr-FR" smtClean="0">
                <a:hlinkClick r:id="rId13"/>
              </a:rPr>
              <a:t>http://www.stainlessindia.org/UploadPdf/SI_Mar08.pdf</a:t>
            </a:r>
            <a:r>
              <a:rPr lang="fr-FR" smtClean="0"/>
              <a:t> </a:t>
            </a:r>
          </a:p>
          <a:p>
            <a:pPr marL="514350" indent="-514350">
              <a:buFont typeface="+mj-lt"/>
              <a:buAutoNum type="arabicPeriod"/>
            </a:pPr>
            <a:r>
              <a:rPr lang="fr-FR" smtClean="0">
                <a:hlinkClick r:id="rId16"/>
              </a:rPr>
              <a:t>http://www.archilovers.com/projects/30432/centrale-termica-teleriscaldamento-iride-energia.html</a:t>
            </a:r>
            <a:endParaRPr lang="fr-FR" smtClean="0"/>
          </a:p>
          <a:p>
            <a:pPr marL="514350" indent="-514350">
              <a:buFont typeface="+mj-lt"/>
              <a:buAutoNum type="arabicPeriod"/>
            </a:pPr>
            <a:r>
              <a:rPr lang="fr-FR" smtClean="0">
                <a:hlinkClick r:id="rId17"/>
              </a:rPr>
              <a:t>http://ctbuh.org/LinkClick.aspx?fileticket=o5avvVa6Ll8%3D&amp;tabid=749&amp;language=en-US</a:t>
            </a:r>
            <a:endParaRPr lang="fr-FR" dirty="0"/>
          </a:p>
        </p:txBody>
      </p:sp>
    </p:spTree>
    <p:extLst>
      <p:ext uri="{BB962C8B-B14F-4D97-AF65-F5344CB8AC3E}">
        <p14:creationId xmlns:p14="http://schemas.microsoft.com/office/powerpoint/2010/main" val="90550270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5AF66AA0-E37C-4065-8BE7-D4086C065B53}" type="slidenum">
              <a:rPr lang="fr-BE" smtClean="0"/>
              <a:pPr/>
              <a:t>23</a:t>
            </a:fld>
            <a:endParaRPr lang="fr-BE" dirty="0"/>
          </a:p>
        </p:txBody>
      </p:sp>
      <p:sp>
        <p:nvSpPr>
          <p:cNvPr id="6" name="Retângulo 5"/>
          <p:cNvSpPr/>
          <p:nvPr/>
        </p:nvSpPr>
        <p:spPr>
          <a:xfrm>
            <a:off x="8927976" y="0"/>
            <a:ext cx="216024" cy="198884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CaixaDeTexto 7"/>
          <p:cNvSpPr txBox="1"/>
          <p:nvPr/>
        </p:nvSpPr>
        <p:spPr>
          <a:xfrm rot="16200000">
            <a:off x="8125613" y="718827"/>
            <a:ext cx="1800199" cy="307777"/>
          </a:xfrm>
          <a:prstGeom prst="rect">
            <a:avLst/>
          </a:prstGeom>
          <a:noFill/>
        </p:spPr>
        <p:txBody>
          <a:bodyPr wrap="square" rtlCol="0">
            <a:spAutoFit/>
          </a:bodyPr>
          <a:lstStyle/>
          <a:p>
            <a:r>
              <a:rPr lang="pt-BR" sz="1400" dirty="0" smtClean="0">
                <a:solidFill>
                  <a:schemeClr val="bg1"/>
                </a:solidFill>
              </a:rPr>
              <a:t>Aplicações - Fachadas</a:t>
            </a:r>
            <a:endParaRPr lang="pt-BR" sz="1400" dirty="0">
              <a:solidFill>
                <a:schemeClr val="bg1"/>
              </a:solidFill>
            </a:endParaRPr>
          </a:p>
        </p:txBody>
      </p:sp>
      <p:sp>
        <p:nvSpPr>
          <p:cNvPr id="9" name="Title 6"/>
          <p:cNvSpPr>
            <a:spLocks noGrp="1"/>
          </p:cNvSpPr>
          <p:nvPr>
            <p:ph type="title"/>
          </p:nvPr>
        </p:nvSpPr>
        <p:spPr>
          <a:xfrm>
            <a:off x="457200" y="274638"/>
            <a:ext cx="8229600" cy="1143000"/>
          </a:xfrm>
        </p:spPr>
        <p:txBody>
          <a:bodyPr/>
          <a:lstStyle/>
          <a:p>
            <a:r>
              <a:rPr lang="fr-FR" dirty="0"/>
              <a:t>Fachadas </a:t>
            </a:r>
            <a:r>
              <a:rPr lang="fr-FR" dirty="0" smtClean="0"/>
              <a:t>– Referências (</a:t>
            </a:r>
            <a:r>
              <a:rPr lang="fr-FR" dirty="0"/>
              <a:t>2/2):</a:t>
            </a:r>
            <a:endParaRPr lang="nl-BE" dirty="0"/>
          </a:p>
        </p:txBody>
      </p:sp>
      <p:sp>
        <p:nvSpPr>
          <p:cNvPr id="11" name="Content Placeholder 2"/>
          <p:cNvSpPr txBox="1">
            <a:spLocks/>
          </p:cNvSpPr>
          <p:nvPr/>
        </p:nvSpPr>
        <p:spPr>
          <a:xfrm>
            <a:off x="457200" y="1600200"/>
            <a:ext cx="8229600" cy="4997152"/>
          </a:xfrm>
          <a:prstGeom prst="rect">
            <a:avLst/>
          </a:prstGeom>
        </p:spPr>
        <p:txBody>
          <a:bodyPr vert="horz" lIns="91440" tIns="45720" rIns="91440" bIns="45720" rtlCol="0">
            <a:normAutofit fontScale="55000" lnSpcReduction="20000"/>
          </a:bodyPr>
          <a:lstStyle>
            <a:lvl1pPr marL="0" indent="0" algn="l" defTabSz="914400" rtl="0" eaLnBrk="1" latinLnBrk="0" hangingPunct="1">
              <a:spcBef>
                <a:spcPct val="20000"/>
              </a:spcBef>
              <a:buClr>
                <a:srgbClr val="C00000"/>
              </a:buClr>
              <a:buFont typeface="Wingdings" panose="05000000000000000000" pitchFamily="2" charset="2"/>
              <a:buNone/>
              <a:defRPr sz="3200" kern="1200">
                <a:solidFill>
                  <a:schemeClr val="tx1"/>
                </a:solidFill>
                <a:latin typeface="+mn-lt"/>
                <a:ea typeface="+mn-ea"/>
                <a:cs typeface="+mn-cs"/>
              </a:defRPr>
            </a:lvl1pPr>
            <a:lvl2pPr marL="457200" indent="0" algn="l" defTabSz="914400" rtl="0" eaLnBrk="1" latinLnBrk="0" hangingPunct="1">
              <a:spcBef>
                <a:spcPct val="20000"/>
              </a:spcBef>
              <a:buClr>
                <a:srgbClr val="C00000"/>
              </a:buClr>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spcBef>
                <a:spcPct val="20000"/>
              </a:spcBef>
              <a:buClr>
                <a:srgbClr val="C00000"/>
              </a:buClr>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9pPr>
          </a:lstStyle>
          <a:p>
            <a:pPr marL="514350" indent="-514350">
              <a:buFont typeface="+mj-lt"/>
              <a:buAutoNum type="arabicPeriod" startAt="15"/>
            </a:pPr>
            <a:r>
              <a:rPr lang="fr-FR" smtClean="0">
                <a:hlinkClick r:id="rId3"/>
              </a:rPr>
              <a:t>http://www.dailymail.co.uk/travel/article-1284591/Abu-Dhabi-Capital-Gate-skyscraper-leans-times-Tower-Pisa.html</a:t>
            </a:r>
            <a:endParaRPr lang="fr-FR" smtClean="0">
              <a:hlinkClick r:id="rId4"/>
            </a:endParaRPr>
          </a:p>
          <a:p>
            <a:pPr marL="514350" indent="-514350">
              <a:buFont typeface="+mj-lt"/>
              <a:buAutoNum type="arabicPeriod" startAt="15"/>
            </a:pPr>
            <a:r>
              <a:rPr lang="fr-FR" smtClean="0">
                <a:hlinkClick r:id="rId4"/>
              </a:rPr>
              <a:t>http://www.e-architect.co.uk/dubai/capital-gate-abu-dhabi</a:t>
            </a:r>
            <a:endParaRPr lang="fr-FR" smtClean="0"/>
          </a:p>
          <a:p>
            <a:pPr marL="514350" indent="-514350">
              <a:buFont typeface="+mj-lt"/>
              <a:buAutoNum type="arabicPeriod" startAt="15"/>
            </a:pPr>
            <a:r>
              <a:rPr lang="fr-FR" smtClean="0">
                <a:hlinkClick r:id="rId5"/>
              </a:rPr>
              <a:t>http://hda-paris.com/</a:t>
            </a:r>
            <a:r>
              <a:rPr lang="fr-FR" smtClean="0"/>
              <a:t> </a:t>
            </a:r>
          </a:p>
          <a:p>
            <a:pPr marL="514350" indent="-514350">
              <a:buFont typeface="+mj-lt"/>
              <a:buAutoNum type="arabicPeriod" startAt="15"/>
            </a:pPr>
            <a:r>
              <a:rPr lang="fr-FR" smtClean="0">
                <a:hlinkClick r:id="rId6"/>
              </a:rPr>
              <a:t>http://www.lageode.fr/la-geode/</a:t>
            </a:r>
            <a:r>
              <a:rPr lang="fr-FR" smtClean="0"/>
              <a:t>     </a:t>
            </a:r>
          </a:p>
          <a:p>
            <a:pPr marL="514350" indent="-514350">
              <a:buFont typeface="+mj-lt"/>
              <a:buAutoNum type="arabicPeriod" startAt="15"/>
            </a:pPr>
            <a:r>
              <a:rPr lang="fr-FR" smtClean="0">
                <a:hlinkClick r:id="rId7"/>
              </a:rPr>
              <a:t>http://issuu.com/hda_paris/docs/hda_2011_references_web_issu</a:t>
            </a:r>
            <a:endParaRPr lang="fr-FR" smtClean="0">
              <a:hlinkClick r:id="rId8"/>
            </a:endParaRPr>
          </a:p>
          <a:p>
            <a:pPr marL="514350" indent="-514350">
              <a:buFont typeface="+mj-lt"/>
              <a:buAutoNum type="arabicPeriod" startAt="15"/>
            </a:pPr>
            <a:r>
              <a:rPr lang="fr-FR" smtClean="0">
                <a:hlinkClick r:id="rId8"/>
              </a:rPr>
              <a:t>http://5osa.tistory.com/entry/Cepezed-and-Ned-Kahn-Studios-Vertical-Canal-fa%C3%A7ade-Utrecht-Netherlands</a:t>
            </a:r>
            <a:r>
              <a:rPr lang="fr-FR" smtClean="0"/>
              <a:t> </a:t>
            </a:r>
          </a:p>
          <a:p>
            <a:pPr marL="514350" indent="-514350">
              <a:buFont typeface="+mj-lt"/>
              <a:buAutoNum type="arabicPeriod" startAt="15"/>
            </a:pPr>
            <a:r>
              <a:rPr lang="fr-FR" smtClean="0">
                <a:hlinkClick r:id="rId9"/>
              </a:rPr>
              <a:t>http://www.reseaux-artistes.fr/dossiers/beatrice-dacher/architecture-sully-2006-2010</a:t>
            </a:r>
            <a:r>
              <a:rPr lang="fr-FR" smtClean="0"/>
              <a:t> </a:t>
            </a:r>
          </a:p>
          <a:p>
            <a:pPr marL="514350" indent="-514350">
              <a:buFont typeface="+mj-lt"/>
              <a:buAutoNum type="arabicPeriod" startAt="15"/>
            </a:pPr>
            <a:r>
              <a:rPr lang="fr-FR" smtClean="0">
                <a:hlinkClick r:id="rId10"/>
              </a:rPr>
              <a:t>http://www.marneetgondoire.fr/les-albums-photos/album-photos-490/le-chateau-de-rentilly-renaissance-en-2013-230.html?cHash=d2d475c49fe75ee015495efb35c04460</a:t>
            </a:r>
            <a:endParaRPr lang="fr-FR" smtClean="0"/>
          </a:p>
          <a:p>
            <a:pPr marL="514350" indent="-514350">
              <a:buFont typeface="+mj-lt"/>
              <a:buAutoNum type="arabicPeriod" startAt="15"/>
            </a:pPr>
            <a:r>
              <a:rPr lang="fr-FR" smtClean="0">
                <a:hlinkClick r:id="rId11"/>
              </a:rPr>
              <a:t>http://www.marneetgondoire.fr/parc-culturel-de-rentilly/le-chateau-rehabilite-un-nouvel-espace-d-art-contemporain-859.html</a:t>
            </a:r>
            <a:r>
              <a:rPr lang="fr-FR" smtClean="0"/>
              <a:t>  </a:t>
            </a:r>
          </a:p>
          <a:p>
            <a:pPr marL="514350" indent="-514350">
              <a:buFont typeface="+mj-lt"/>
              <a:buAutoNum type="arabicPeriod" startAt="15"/>
            </a:pPr>
            <a:r>
              <a:rPr lang="fr-FR" smtClean="0">
                <a:hlinkClick r:id="rId12"/>
              </a:rPr>
              <a:t>http://www.dezeen.com/2007/08/20/boiler-suit-by-thomas-heatherwick</a:t>
            </a:r>
            <a:endParaRPr lang="fr-FR" smtClean="0"/>
          </a:p>
          <a:p>
            <a:pPr marL="514350" indent="-514350">
              <a:buFont typeface="+mj-lt"/>
              <a:buAutoNum type="arabicPeriod" startAt="15"/>
            </a:pPr>
            <a:r>
              <a:rPr lang="fr-FR" smtClean="0">
                <a:hlinkClick r:id="rId13"/>
              </a:rPr>
              <a:t>http://www.gkdmediamesh.com/blog/the_role_of_metallic_mesh_in_transforming_stadium_architecture.html</a:t>
            </a:r>
            <a:endParaRPr lang="fr-FR" dirty="0"/>
          </a:p>
        </p:txBody>
      </p:sp>
    </p:spTree>
    <p:extLst>
      <p:ext uri="{BB962C8B-B14F-4D97-AF65-F5344CB8AC3E}">
        <p14:creationId xmlns:p14="http://schemas.microsoft.com/office/powerpoint/2010/main" val="6055414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nl-BE" dirty="0" smtClean="0"/>
              <a:t>2. </a:t>
            </a:r>
            <a:r>
              <a:rPr lang="pt-BR" dirty="0" smtClean="0"/>
              <a:t>Jardins </a:t>
            </a:r>
            <a:r>
              <a:rPr lang="pt-BR" dirty="0"/>
              <a:t>Verticais </a:t>
            </a:r>
            <a:endParaRPr lang="nl-BE" dirty="0"/>
          </a:p>
        </p:txBody>
      </p:sp>
      <p:sp>
        <p:nvSpPr>
          <p:cNvPr id="4" name="Slide Number Placeholder 3"/>
          <p:cNvSpPr>
            <a:spLocks noGrp="1"/>
          </p:cNvSpPr>
          <p:nvPr>
            <p:ph type="sldNum" sz="quarter" idx="4"/>
          </p:nvPr>
        </p:nvSpPr>
        <p:spPr/>
        <p:txBody>
          <a:bodyPr/>
          <a:lstStyle/>
          <a:p>
            <a:fld id="{5AF66AA0-E37C-4065-8BE7-D4086C065B53}" type="slidenum">
              <a:rPr lang="fr-BE" smtClean="0"/>
              <a:pPr/>
              <a:t>24</a:t>
            </a:fld>
            <a:endParaRPr lang="fr-BE" dirty="0"/>
          </a:p>
        </p:txBody>
      </p:sp>
      <p:sp>
        <p:nvSpPr>
          <p:cNvPr id="6" name="Retângulo 5"/>
          <p:cNvSpPr/>
          <p:nvPr/>
        </p:nvSpPr>
        <p:spPr>
          <a:xfrm>
            <a:off x="8927976" y="0"/>
            <a:ext cx="216024" cy="23488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CaixaDeTexto 6"/>
          <p:cNvSpPr txBox="1"/>
          <p:nvPr/>
        </p:nvSpPr>
        <p:spPr>
          <a:xfrm rot="16200000">
            <a:off x="7919864" y="834021"/>
            <a:ext cx="2232247" cy="307777"/>
          </a:xfrm>
          <a:prstGeom prst="rect">
            <a:avLst/>
          </a:prstGeom>
          <a:noFill/>
        </p:spPr>
        <p:txBody>
          <a:bodyPr wrap="square" rtlCol="0">
            <a:spAutoFit/>
          </a:bodyPr>
          <a:lstStyle/>
          <a:p>
            <a:r>
              <a:rPr lang="pt-BR" sz="1400" dirty="0" smtClean="0">
                <a:solidFill>
                  <a:schemeClr val="bg1"/>
                </a:solidFill>
              </a:rPr>
              <a:t>Aplicações – Muros Verdes</a:t>
            </a:r>
            <a:endParaRPr lang="pt-BR" sz="1400" dirty="0">
              <a:solidFill>
                <a:schemeClr val="bg1"/>
              </a:solidFill>
            </a:endParaRPr>
          </a:p>
        </p:txBody>
      </p:sp>
    </p:spTree>
    <p:extLst>
      <p:ext uri="{BB962C8B-B14F-4D97-AF65-F5344CB8AC3E}">
        <p14:creationId xmlns:p14="http://schemas.microsoft.com/office/powerpoint/2010/main" val="96234955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fr-BE" dirty="0" smtClean="0"/>
              <a:t>Sobre Jardins Verticais</a:t>
            </a:r>
            <a:endParaRPr lang="en-GB" dirty="0"/>
          </a:p>
        </p:txBody>
      </p:sp>
      <p:sp>
        <p:nvSpPr>
          <p:cNvPr id="3" name="Content Placeholder 2"/>
          <p:cNvSpPr>
            <a:spLocks noGrp="1"/>
          </p:cNvSpPr>
          <p:nvPr>
            <p:ph idx="1"/>
          </p:nvPr>
        </p:nvSpPr>
        <p:spPr>
          <a:xfrm>
            <a:off x="457200" y="1412776"/>
            <a:ext cx="8229600" cy="4997152"/>
          </a:xfrm>
        </p:spPr>
        <p:txBody>
          <a:bodyPr>
            <a:noAutofit/>
          </a:bodyPr>
          <a:lstStyle/>
          <a:p>
            <a:pPr marL="0" indent="0" algn="just">
              <a:buNone/>
            </a:pPr>
            <a:r>
              <a:rPr lang="pt-BR" sz="2800" dirty="0" smtClean="0"/>
              <a:t>Os jardins verticais </a:t>
            </a:r>
            <a:r>
              <a:rPr lang="pt-BR" sz="2800" dirty="0"/>
              <a:t>são um elemento arquitetônico emergente, proporcionando uma enorme quantidade de benefícios a um </a:t>
            </a:r>
            <a:r>
              <a:rPr lang="pt-BR" sz="2800" dirty="0" smtClean="0"/>
              <a:t>edifício</a:t>
            </a:r>
            <a:r>
              <a:rPr lang="pt-BR" sz="2800" dirty="0"/>
              <a:t>, </a:t>
            </a:r>
            <a:r>
              <a:rPr lang="pt-BR" sz="2800" dirty="0" smtClean="0"/>
              <a:t>tornando-o </a:t>
            </a:r>
            <a:r>
              <a:rPr lang="pt-BR" sz="2800" dirty="0"/>
              <a:t>mais agradável </a:t>
            </a:r>
            <a:r>
              <a:rPr lang="pt-BR" sz="2800" dirty="0" smtClean="0"/>
              <a:t>e habitável</a:t>
            </a:r>
            <a:r>
              <a:rPr lang="pt-BR" sz="2800" dirty="0"/>
              <a:t>, ao mesmo tempo que realiza um controle térmico </a:t>
            </a:r>
            <a:r>
              <a:rPr lang="pt-BR" sz="2800" dirty="0" smtClean="0"/>
              <a:t>e melhora </a:t>
            </a:r>
            <a:r>
              <a:rPr lang="pt-BR" sz="2800" dirty="0"/>
              <a:t>a qualidade do </a:t>
            </a:r>
            <a:r>
              <a:rPr lang="pt-BR" sz="2800" dirty="0" smtClean="0"/>
              <a:t>ar.</a:t>
            </a:r>
          </a:p>
          <a:p>
            <a:pPr marL="0" indent="0" algn="just">
              <a:buNone/>
            </a:pPr>
            <a:endParaRPr lang="pt-BR" sz="1800" dirty="0"/>
          </a:p>
          <a:p>
            <a:pPr marL="0" indent="0" algn="just">
              <a:buNone/>
            </a:pPr>
            <a:r>
              <a:rPr lang="pt-BR" sz="2800" dirty="0" smtClean="0"/>
              <a:t>A </a:t>
            </a:r>
            <a:r>
              <a:rPr lang="pt-BR" sz="2800" dirty="0"/>
              <a:t>utilização de cabos de aço inoxidável, hastes e malhas para </a:t>
            </a:r>
            <a:r>
              <a:rPr lang="pt-BR" sz="2800" dirty="0" smtClean="0"/>
              <a:t>que </a:t>
            </a:r>
            <a:r>
              <a:rPr lang="pt-BR" sz="2800" dirty="0"/>
              <a:t>as plantas </a:t>
            </a:r>
            <a:r>
              <a:rPr lang="pt-BR" sz="2800" dirty="0" smtClean="0"/>
              <a:t>escalem a </a:t>
            </a:r>
            <a:r>
              <a:rPr lang="pt-BR" sz="2800" dirty="0"/>
              <a:t>fachada de um edifício é uma alternativa </a:t>
            </a:r>
            <a:r>
              <a:rPr lang="pt-BR" sz="2800" dirty="0" smtClean="0"/>
              <a:t>ao sistema tradicional.</a:t>
            </a:r>
            <a:endParaRPr lang="pt-BR" sz="2800" dirty="0"/>
          </a:p>
          <a:p>
            <a:pPr marL="0" indent="0" algn="just">
              <a:buNone/>
            </a:pPr>
            <a:endParaRPr lang="pt-BR" sz="1200" dirty="0"/>
          </a:p>
          <a:p>
            <a:pPr marL="0" indent="0" algn="just">
              <a:buNone/>
            </a:pPr>
            <a:r>
              <a:rPr lang="pt-BR" sz="2800" dirty="0"/>
              <a:t>A aplicação deste sistema nas fachadas existentes é fácil e simples.</a:t>
            </a:r>
            <a:endParaRPr lang="fr-FR" sz="2800" dirty="0"/>
          </a:p>
        </p:txBody>
      </p:sp>
      <p:sp>
        <p:nvSpPr>
          <p:cNvPr id="4" name="Slide Number Placeholder 3"/>
          <p:cNvSpPr>
            <a:spLocks noGrp="1"/>
          </p:cNvSpPr>
          <p:nvPr>
            <p:ph type="sldNum" sz="quarter" idx="4"/>
          </p:nvPr>
        </p:nvSpPr>
        <p:spPr/>
        <p:txBody>
          <a:bodyPr/>
          <a:lstStyle/>
          <a:p>
            <a:fld id="{5AF66AA0-E37C-4065-8BE7-D4086C065B53}" type="slidenum">
              <a:rPr lang="fr-BE" smtClean="0"/>
              <a:pPr/>
              <a:t>25</a:t>
            </a:fld>
            <a:endParaRPr lang="fr-BE" dirty="0"/>
          </a:p>
        </p:txBody>
      </p:sp>
      <p:sp>
        <p:nvSpPr>
          <p:cNvPr id="6" name="Retângulo 5"/>
          <p:cNvSpPr/>
          <p:nvPr/>
        </p:nvSpPr>
        <p:spPr>
          <a:xfrm>
            <a:off x="8927976" y="0"/>
            <a:ext cx="216024" cy="23488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CaixaDeTexto 6"/>
          <p:cNvSpPr txBox="1"/>
          <p:nvPr/>
        </p:nvSpPr>
        <p:spPr>
          <a:xfrm rot="16200000">
            <a:off x="7919864" y="834021"/>
            <a:ext cx="2232247" cy="307777"/>
          </a:xfrm>
          <a:prstGeom prst="rect">
            <a:avLst/>
          </a:prstGeom>
          <a:noFill/>
        </p:spPr>
        <p:txBody>
          <a:bodyPr wrap="square" rtlCol="0">
            <a:spAutoFit/>
          </a:bodyPr>
          <a:lstStyle/>
          <a:p>
            <a:r>
              <a:rPr lang="pt-BR" sz="1400" dirty="0" smtClean="0">
                <a:solidFill>
                  <a:schemeClr val="bg1"/>
                </a:solidFill>
              </a:rPr>
              <a:t>Aplicações – Muros Verdes</a:t>
            </a:r>
            <a:endParaRPr lang="pt-BR" sz="1400" dirty="0">
              <a:solidFill>
                <a:schemeClr val="bg1"/>
              </a:solidFill>
            </a:endParaRPr>
          </a:p>
        </p:txBody>
      </p:sp>
    </p:spTree>
    <p:extLst>
      <p:ext uri="{BB962C8B-B14F-4D97-AF65-F5344CB8AC3E}">
        <p14:creationId xmlns:p14="http://schemas.microsoft.com/office/powerpoint/2010/main" val="267374615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Fachada Verde</a:t>
            </a:r>
            <a:r>
              <a:rPr lang="fr-FR" baseline="50000" dirty="0" smtClean="0"/>
              <a:t>1</a:t>
            </a:r>
            <a:endParaRPr lang="fr-FR" baseline="50000" dirty="0"/>
          </a:p>
        </p:txBody>
      </p:sp>
      <p:sp>
        <p:nvSpPr>
          <p:cNvPr id="6" name="Picture Placeholder 5"/>
          <p:cNvSpPr>
            <a:spLocks noGrp="1"/>
          </p:cNvSpPr>
          <p:nvPr>
            <p:ph type="pic" idx="1"/>
          </p:nvPr>
        </p:nvSpPr>
        <p:spPr/>
      </p:sp>
      <p:sp>
        <p:nvSpPr>
          <p:cNvPr id="8" name="Text Placeholder 7"/>
          <p:cNvSpPr>
            <a:spLocks noGrp="1"/>
          </p:cNvSpPr>
          <p:nvPr>
            <p:ph type="body" sz="half" idx="2"/>
          </p:nvPr>
        </p:nvSpPr>
        <p:spPr/>
        <p:txBody>
          <a:bodyPr/>
          <a:lstStyle/>
          <a:p>
            <a:r>
              <a:rPr lang="pt-BR" dirty="0"/>
              <a:t>Edifício </a:t>
            </a:r>
            <a:r>
              <a:rPr lang="pt-BR" dirty="0" smtClean="0"/>
              <a:t>com transformadores elétricos, </a:t>
            </a:r>
            <a:r>
              <a:rPr lang="pt-BR" dirty="0"/>
              <a:t>Barcelona. Fixadores e cabos de aço inoxidável suportam as plantas.</a:t>
            </a:r>
            <a:endParaRPr lang="fr-FR" dirty="0"/>
          </a:p>
        </p:txBody>
      </p:sp>
      <p:sp>
        <p:nvSpPr>
          <p:cNvPr id="5" name="Slide Number Placeholder 4"/>
          <p:cNvSpPr>
            <a:spLocks noGrp="1"/>
          </p:cNvSpPr>
          <p:nvPr>
            <p:ph type="sldNum" sz="quarter" idx="4"/>
          </p:nvPr>
        </p:nvSpPr>
        <p:spPr/>
        <p:txBody>
          <a:bodyPr/>
          <a:lstStyle/>
          <a:p>
            <a:fld id="{3C79E971-B6D8-4449-BD44-0CAE9D9A68DB}" type="slidenum">
              <a:rPr lang="fr-FR" smtClean="0"/>
              <a:pPr/>
              <a:t>26</a:t>
            </a:fld>
            <a:endParaRPr lang="fr-FR"/>
          </a:p>
        </p:txBody>
      </p:sp>
      <p:pic>
        <p:nvPicPr>
          <p:cNvPr id="1026"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r="3299"/>
          <a:stretch/>
        </p:blipFill>
        <p:spPr bwMode="auto">
          <a:xfrm>
            <a:off x="0" y="0"/>
            <a:ext cx="8842342" cy="493964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91612" y="0"/>
            <a:ext cx="1750730" cy="199918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9" name="Retângulo 8"/>
          <p:cNvSpPr/>
          <p:nvPr/>
        </p:nvSpPr>
        <p:spPr>
          <a:xfrm>
            <a:off x="8927976" y="0"/>
            <a:ext cx="216024" cy="23488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CaixaDeTexto 9"/>
          <p:cNvSpPr txBox="1"/>
          <p:nvPr/>
        </p:nvSpPr>
        <p:spPr>
          <a:xfrm rot="16200000">
            <a:off x="7919864" y="834021"/>
            <a:ext cx="2232247" cy="307777"/>
          </a:xfrm>
          <a:prstGeom prst="rect">
            <a:avLst/>
          </a:prstGeom>
          <a:noFill/>
        </p:spPr>
        <p:txBody>
          <a:bodyPr wrap="square" rtlCol="0">
            <a:spAutoFit/>
          </a:bodyPr>
          <a:lstStyle/>
          <a:p>
            <a:r>
              <a:rPr lang="pt-BR" sz="1400" dirty="0" smtClean="0">
                <a:solidFill>
                  <a:schemeClr val="bg1"/>
                </a:solidFill>
              </a:rPr>
              <a:t>Aplicações – Muros Verdes</a:t>
            </a:r>
            <a:endParaRPr lang="pt-BR" sz="1400" dirty="0">
              <a:solidFill>
                <a:schemeClr val="bg1"/>
              </a:solidFill>
            </a:endParaRPr>
          </a:p>
        </p:txBody>
      </p:sp>
    </p:spTree>
    <p:extLst>
      <p:ext uri="{BB962C8B-B14F-4D97-AF65-F5344CB8AC3E}">
        <p14:creationId xmlns:p14="http://schemas.microsoft.com/office/powerpoint/2010/main" val="314507355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Green </a:t>
            </a:r>
            <a:r>
              <a:rPr lang="fr-FR" dirty="0" err="1" smtClean="0"/>
              <a:t>facade</a:t>
            </a:r>
            <a:r>
              <a:rPr lang="fr-FR" dirty="0" smtClean="0"/>
              <a:t> </a:t>
            </a:r>
            <a:r>
              <a:rPr lang="fr-FR" baseline="50000" dirty="0" smtClean="0"/>
              <a:t>2</a:t>
            </a:r>
            <a:endParaRPr lang="fr-FR" baseline="50000" dirty="0"/>
          </a:p>
        </p:txBody>
      </p:sp>
      <p:sp>
        <p:nvSpPr>
          <p:cNvPr id="3" name="Picture Placeholder 2"/>
          <p:cNvSpPr>
            <a:spLocks noGrp="1"/>
          </p:cNvSpPr>
          <p:nvPr>
            <p:ph type="pic" idx="1"/>
          </p:nvPr>
        </p:nvSpPr>
        <p:spPr/>
      </p:sp>
      <p:sp>
        <p:nvSpPr>
          <p:cNvPr id="7" name="Text Placeholder 6"/>
          <p:cNvSpPr>
            <a:spLocks noGrp="1"/>
          </p:cNvSpPr>
          <p:nvPr>
            <p:ph type="body" sz="half" idx="2"/>
          </p:nvPr>
        </p:nvSpPr>
        <p:spPr/>
        <p:txBody>
          <a:bodyPr/>
          <a:lstStyle/>
          <a:p>
            <a:r>
              <a:rPr lang="fr-FR" dirty="0" smtClean="0"/>
              <a:t>A few </a:t>
            </a:r>
            <a:r>
              <a:rPr lang="fr-FR" dirty="0" err="1" smtClean="0"/>
              <a:t>years</a:t>
            </a:r>
            <a:r>
              <a:rPr lang="fr-FR" dirty="0" smtClean="0"/>
              <a:t> </a:t>
            </a:r>
            <a:r>
              <a:rPr lang="fr-FR" dirty="0" err="1" smtClean="0"/>
              <a:t>later</a:t>
            </a:r>
            <a:r>
              <a:rPr lang="fr-FR" dirty="0" smtClean="0"/>
              <a:t>. </a:t>
            </a:r>
            <a:r>
              <a:rPr lang="fr-FR" dirty="0" err="1" smtClean="0"/>
              <a:t>Improved</a:t>
            </a:r>
            <a:r>
              <a:rPr lang="fr-FR" dirty="0" smtClean="0"/>
              <a:t> </a:t>
            </a:r>
            <a:r>
              <a:rPr lang="fr-FR" dirty="0" err="1" smtClean="0"/>
              <a:t>aesthetics</a:t>
            </a:r>
            <a:r>
              <a:rPr lang="fr-FR" dirty="0" smtClean="0"/>
              <a:t>.</a:t>
            </a:r>
            <a:endParaRPr lang="fr-FR" dirty="0"/>
          </a:p>
        </p:txBody>
      </p:sp>
      <p:sp>
        <p:nvSpPr>
          <p:cNvPr id="4" name="Slide Number Placeholder 3"/>
          <p:cNvSpPr>
            <a:spLocks noGrp="1"/>
          </p:cNvSpPr>
          <p:nvPr>
            <p:ph type="sldNum" sz="quarter" idx="4"/>
          </p:nvPr>
        </p:nvSpPr>
        <p:spPr/>
        <p:txBody>
          <a:bodyPr/>
          <a:lstStyle/>
          <a:p>
            <a:fld id="{3C79E971-B6D8-4449-BD44-0CAE9D9A68DB}" type="slidenum">
              <a:rPr lang="fr-FR" smtClean="0"/>
              <a:pPr/>
              <a:t>27</a:t>
            </a:fld>
            <a:endParaRPr lang="fr-FR"/>
          </a:p>
        </p:txBody>
      </p:sp>
      <p:pic>
        <p:nvPicPr>
          <p:cNvPr id="4098"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112465" y="44624"/>
            <a:ext cx="6915919" cy="600149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Retângulo 7"/>
          <p:cNvSpPr/>
          <p:nvPr/>
        </p:nvSpPr>
        <p:spPr>
          <a:xfrm>
            <a:off x="8927976" y="0"/>
            <a:ext cx="216024" cy="23488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CaixaDeTexto 8"/>
          <p:cNvSpPr txBox="1"/>
          <p:nvPr/>
        </p:nvSpPr>
        <p:spPr>
          <a:xfrm rot="16200000">
            <a:off x="7919864" y="834021"/>
            <a:ext cx="2232247" cy="307777"/>
          </a:xfrm>
          <a:prstGeom prst="rect">
            <a:avLst/>
          </a:prstGeom>
          <a:noFill/>
        </p:spPr>
        <p:txBody>
          <a:bodyPr wrap="square" rtlCol="0">
            <a:spAutoFit/>
          </a:bodyPr>
          <a:lstStyle/>
          <a:p>
            <a:r>
              <a:rPr lang="pt-BR" sz="1400" dirty="0" smtClean="0">
                <a:solidFill>
                  <a:schemeClr val="bg1"/>
                </a:solidFill>
              </a:rPr>
              <a:t>Aplicações – Muros Verdes</a:t>
            </a:r>
            <a:endParaRPr lang="pt-BR" sz="1400" dirty="0">
              <a:solidFill>
                <a:schemeClr val="bg1"/>
              </a:solidFill>
            </a:endParaRPr>
          </a:p>
        </p:txBody>
      </p:sp>
    </p:spTree>
    <p:extLst>
      <p:ext uri="{BB962C8B-B14F-4D97-AF65-F5344CB8AC3E}">
        <p14:creationId xmlns:p14="http://schemas.microsoft.com/office/powerpoint/2010/main" val="216532913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696"/>
            <a:ext cx="5486400" cy="566738"/>
          </a:xfrm>
        </p:spPr>
        <p:txBody>
          <a:bodyPr>
            <a:noAutofit/>
          </a:bodyPr>
          <a:lstStyle/>
          <a:p>
            <a:r>
              <a:rPr lang="pt-BR" dirty="0"/>
              <a:t>Paredes verdes para prédios </a:t>
            </a:r>
            <a:r>
              <a:rPr lang="pt-BR" dirty="0" smtClean="0"/>
              <a:t>residenciais</a:t>
            </a:r>
            <a:r>
              <a:rPr lang="fr-FR" baseline="50000" dirty="0" smtClean="0"/>
              <a:t>2</a:t>
            </a:r>
            <a:r>
              <a:rPr lang="fr-FR" dirty="0" smtClean="0"/>
              <a:t/>
            </a:r>
            <a:br>
              <a:rPr lang="fr-FR" dirty="0" smtClean="0"/>
            </a:br>
            <a:r>
              <a:rPr lang="fr-FR" dirty="0" smtClean="0"/>
              <a:t>(</a:t>
            </a:r>
            <a:r>
              <a:rPr lang="pt-BR" dirty="0"/>
              <a:t>acessível em todos os lugares</a:t>
            </a:r>
            <a:r>
              <a:rPr lang="fr-FR" dirty="0" smtClean="0"/>
              <a:t>!)</a:t>
            </a:r>
            <a:endParaRPr lang="fr-FR" dirty="0"/>
          </a:p>
        </p:txBody>
      </p:sp>
      <p:sp>
        <p:nvSpPr>
          <p:cNvPr id="8" name="Text Placeholder 7"/>
          <p:cNvSpPr>
            <a:spLocks noGrp="1"/>
          </p:cNvSpPr>
          <p:nvPr>
            <p:ph type="body" sz="half" idx="2"/>
          </p:nvPr>
        </p:nvSpPr>
        <p:spPr>
          <a:xfrm>
            <a:off x="6398365" y="1445550"/>
            <a:ext cx="2422107" cy="5223810"/>
          </a:xfrm>
        </p:spPr>
        <p:txBody>
          <a:bodyPr>
            <a:normAutofit/>
          </a:bodyPr>
          <a:lstStyle/>
          <a:p>
            <a:pPr algn="just"/>
            <a:r>
              <a:rPr lang="fr-FR" dirty="0" smtClean="0"/>
              <a:t>Vantagens: </a:t>
            </a:r>
          </a:p>
          <a:p>
            <a:pPr marL="285750" indent="-285750" algn="just">
              <a:buFont typeface="Arial" panose="020B0604020202020204" pitchFamily="34" charset="0"/>
              <a:buChar char="•"/>
            </a:pPr>
            <a:r>
              <a:rPr lang="fr-FR" dirty="0" smtClean="0"/>
              <a:t>Melhora o isolamento</a:t>
            </a:r>
          </a:p>
          <a:p>
            <a:pPr marL="285750" indent="-285750" algn="just">
              <a:buFont typeface="Arial" panose="020B0604020202020204" pitchFamily="34" charset="0"/>
              <a:buChar char="•"/>
            </a:pPr>
            <a:r>
              <a:rPr lang="fr-FR" dirty="0" smtClean="0"/>
              <a:t>Reduz o ruído</a:t>
            </a:r>
          </a:p>
          <a:p>
            <a:pPr marL="285750" indent="-285750" algn="just">
              <a:buFont typeface="Arial" panose="020B0604020202020204" pitchFamily="34" charset="0"/>
              <a:buChar char="•"/>
            </a:pPr>
            <a:r>
              <a:rPr lang="fr-FR" dirty="0"/>
              <a:t>Micro-clima mais </a:t>
            </a:r>
            <a:r>
              <a:rPr lang="fr-FR" dirty="0" smtClean="0"/>
              <a:t>frio</a:t>
            </a:r>
          </a:p>
          <a:p>
            <a:pPr marL="285750" indent="-285750" algn="just">
              <a:buFont typeface="Arial" panose="020B0604020202020204" pitchFamily="34" charset="0"/>
              <a:buChar char="•"/>
            </a:pPr>
            <a:r>
              <a:rPr lang="fr-FR" dirty="0"/>
              <a:t>Biodiversidade </a:t>
            </a:r>
            <a:r>
              <a:rPr lang="fr-FR" dirty="0" smtClean="0"/>
              <a:t>aprimorada</a:t>
            </a:r>
          </a:p>
          <a:p>
            <a:pPr marL="285750" indent="-285750" algn="just">
              <a:buFont typeface="Arial" panose="020B0604020202020204" pitchFamily="34" charset="0"/>
              <a:buChar char="•"/>
            </a:pPr>
            <a:r>
              <a:rPr lang="pt-BR" dirty="0" smtClean="0"/>
              <a:t>Melhora a </a:t>
            </a:r>
            <a:r>
              <a:rPr lang="pt-BR" dirty="0"/>
              <a:t>qualidade do ar (filtragem de poluentes</a:t>
            </a:r>
            <a:r>
              <a:rPr lang="pt-BR" dirty="0" smtClean="0"/>
              <a:t>)</a:t>
            </a:r>
          </a:p>
          <a:p>
            <a:pPr marL="285750" indent="-285750" algn="just">
              <a:buFont typeface="Arial" panose="020B0604020202020204" pitchFamily="34" charset="0"/>
              <a:buChar char="•"/>
            </a:pPr>
            <a:r>
              <a:rPr lang="fr-FR" dirty="0" smtClean="0"/>
              <a:t>Estética</a:t>
            </a:r>
          </a:p>
          <a:p>
            <a:pPr marL="285750" indent="-285750" algn="just">
              <a:buFont typeface="Arial" panose="020B0604020202020204" pitchFamily="34" charset="0"/>
              <a:buChar char="•"/>
            </a:pPr>
            <a:r>
              <a:rPr lang="fr-FR" dirty="0"/>
              <a:t>Bem-estar </a:t>
            </a:r>
            <a:r>
              <a:rPr lang="fr-FR" dirty="0" smtClean="0"/>
              <a:t>psicológico</a:t>
            </a:r>
          </a:p>
          <a:p>
            <a:pPr marL="285750" indent="-285750" algn="just">
              <a:buFont typeface="Arial" panose="020B0604020202020204" pitchFamily="34" charset="0"/>
              <a:buChar char="•"/>
            </a:pPr>
            <a:r>
              <a:rPr lang="pt-BR" dirty="0"/>
              <a:t>Resultado social e econômico </a:t>
            </a:r>
            <a:r>
              <a:rPr lang="pt-BR" dirty="0" smtClean="0"/>
              <a:t>positivo</a:t>
            </a:r>
          </a:p>
          <a:p>
            <a:pPr algn="just"/>
            <a:r>
              <a:rPr lang="pt-BR" dirty="0"/>
              <a:t>Cabos e âncoras de aço inoxidável</a:t>
            </a:r>
            <a:endParaRPr lang="fr-FR" dirty="0"/>
          </a:p>
        </p:txBody>
      </p:sp>
      <p:sp>
        <p:nvSpPr>
          <p:cNvPr id="3" name="Slide Number Placeholder 2"/>
          <p:cNvSpPr>
            <a:spLocks noGrp="1"/>
          </p:cNvSpPr>
          <p:nvPr>
            <p:ph type="sldNum" sz="quarter" idx="4"/>
          </p:nvPr>
        </p:nvSpPr>
        <p:spPr/>
        <p:txBody>
          <a:bodyPr/>
          <a:lstStyle/>
          <a:p>
            <a:fld id="{3C79E971-B6D8-4449-BD44-0CAE9D9A68DB}" type="slidenum">
              <a:rPr lang="fr-FR" smtClean="0"/>
              <a:pPr/>
              <a:t>28</a:t>
            </a:fld>
            <a:endParaRPr lang="fr-F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1442710"/>
            <a:ext cx="6294525" cy="541529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Retângulo 5"/>
          <p:cNvSpPr/>
          <p:nvPr/>
        </p:nvSpPr>
        <p:spPr>
          <a:xfrm>
            <a:off x="8927976" y="0"/>
            <a:ext cx="216024" cy="23488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CaixaDeTexto 6"/>
          <p:cNvSpPr txBox="1"/>
          <p:nvPr/>
        </p:nvSpPr>
        <p:spPr>
          <a:xfrm rot="16200000">
            <a:off x="7919864" y="834021"/>
            <a:ext cx="2232247" cy="307777"/>
          </a:xfrm>
          <a:prstGeom prst="rect">
            <a:avLst/>
          </a:prstGeom>
          <a:noFill/>
        </p:spPr>
        <p:txBody>
          <a:bodyPr wrap="square" rtlCol="0">
            <a:spAutoFit/>
          </a:bodyPr>
          <a:lstStyle/>
          <a:p>
            <a:r>
              <a:rPr lang="pt-BR" sz="1400" dirty="0" smtClean="0">
                <a:solidFill>
                  <a:schemeClr val="bg1"/>
                </a:solidFill>
              </a:rPr>
              <a:t>Aplicações – Muros Verdes</a:t>
            </a:r>
            <a:endParaRPr lang="pt-BR" sz="1400" dirty="0">
              <a:solidFill>
                <a:schemeClr val="bg1"/>
              </a:solidFill>
            </a:endParaRPr>
          </a:p>
        </p:txBody>
      </p:sp>
    </p:spTree>
    <p:extLst>
      <p:ext uri="{BB962C8B-B14F-4D97-AF65-F5344CB8AC3E}">
        <p14:creationId xmlns:p14="http://schemas.microsoft.com/office/powerpoint/2010/main" val="311716116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t-BR" dirty="0"/>
              <a:t>Paredes verdes para prédios </a:t>
            </a:r>
            <a:r>
              <a:rPr lang="pt-BR" dirty="0" smtClean="0"/>
              <a:t>residenciais</a:t>
            </a:r>
            <a:r>
              <a:rPr lang="fr-FR" baseline="50000" dirty="0" smtClean="0"/>
              <a:t>2</a:t>
            </a:r>
            <a:endParaRPr lang="nl-BE" baseline="50000" dirty="0"/>
          </a:p>
        </p:txBody>
      </p:sp>
      <p:pic>
        <p:nvPicPr>
          <p:cNvPr id="9" name="Picture Placeholder 8"/>
          <p:cNvPicPr>
            <a:picLocks noGrp="1" noChangeAspect="1" noChangeArrowheads="1"/>
          </p:cNvPicPr>
          <p:nvPr>
            <p:ph type="pic" idx="1"/>
          </p:nvPr>
        </p:nvPicPr>
        <p:blipFill>
          <a:blip r:embed="rId3" cstate="email">
            <a:extLst>
              <a:ext uri="{28A0092B-C50C-407E-A947-70E740481C1C}">
                <a14:useLocalDpi xmlns:a14="http://schemas.microsoft.com/office/drawing/2010/main"/>
              </a:ext>
            </a:extLst>
          </a:blip>
          <a:srcRect l="100" r="100"/>
          <a:stretch>
            <a:fillRect/>
          </a:stretch>
        </p:blipFill>
        <p:spPr>
          <a:ln>
            <a:solidFill>
              <a:schemeClr val="tx1"/>
            </a:solidFill>
          </a:ln>
        </p:spPr>
      </p:pic>
      <p:sp>
        <p:nvSpPr>
          <p:cNvPr id="3" name="Text Placeholder 2"/>
          <p:cNvSpPr>
            <a:spLocks noGrp="1"/>
          </p:cNvSpPr>
          <p:nvPr>
            <p:ph type="body" sz="half" idx="2"/>
          </p:nvPr>
        </p:nvSpPr>
        <p:spPr>
          <a:xfrm>
            <a:off x="1792288" y="5367338"/>
            <a:ext cx="5486400" cy="1022300"/>
          </a:xfrm>
        </p:spPr>
        <p:txBody>
          <a:bodyPr>
            <a:noAutofit/>
          </a:bodyPr>
          <a:lstStyle/>
          <a:p>
            <a:r>
              <a:rPr lang="pt-BR" altLang="fr-FR" dirty="0"/>
              <a:t>Os benefícios da reintrodução da Mãe Natureza </a:t>
            </a:r>
            <a:r>
              <a:rPr lang="pt-BR" altLang="fr-FR" dirty="0" smtClean="0"/>
              <a:t>em </a:t>
            </a:r>
            <a:r>
              <a:rPr lang="pt-BR" altLang="fr-FR" dirty="0"/>
              <a:t>um ambiente cada vez mais antinatural são tão evidentes que o governo australiano </a:t>
            </a:r>
            <a:r>
              <a:rPr lang="pt-BR" altLang="fr-FR" dirty="0" smtClean="0"/>
              <a:t>criou o </a:t>
            </a:r>
            <a:r>
              <a:rPr lang="pt-BR" altLang="fr-FR" dirty="0"/>
              <a:t>Green </a:t>
            </a:r>
            <a:r>
              <a:rPr lang="pt-BR" altLang="fr-FR" dirty="0" err="1"/>
              <a:t>Building</a:t>
            </a:r>
            <a:r>
              <a:rPr lang="pt-BR" altLang="fr-FR" dirty="0"/>
              <a:t> </a:t>
            </a:r>
            <a:r>
              <a:rPr lang="pt-BR" altLang="fr-FR" dirty="0" err="1"/>
              <a:t>Council</a:t>
            </a:r>
            <a:r>
              <a:rPr lang="pt-BR" altLang="fr-FR" dirty="0"/>
              <a:t> </a:t>
            </a:r>
            <a:r>
              <a:rPr lang="pt-BR" altLang="fr-FR" dirty="0" err="1"/>
              <a:t>of</a:t>
            </a:r>
            <a:r>
              <a:rPr lang="pt-BR" altLang="fr-FR" dirty="0"/>
              <a:t> </a:t>
            </a:r>
            <a:r>
              <a:rPr lang="pt-BR" altLang="fr-FR" dirty="0" err="1"/>
              <a:t>Australia</a:t>
            </a:r>
            <a:r>
              <a:rPr lang="pt-BR" altLang="fr-FR" dirty="0"/>
              <a:t> (GBA) </a:t>
            </a:r>
            <a:r>
              <a:rPr lang="pt-BR" altLang="fr-FR" dirty="0" smtClean="0"/>
              <a:t>com o objetivo de </a:t>
            </a:r>
            <a:r>
              <a:rPr lang="pt-BR" altLang="fr-FR" dirty="0"/>
              <a:t>defender </a:t>
            </a:r>
            <a:r>
              <a:rPr lang="pt-BR" altLang="fr-FR" dirty="0" smtClean="0"/>
              <a:t>um </a:t>
            </a:r>
            <a:r>
              <a:rPr lang="pt-BR" altLang="fr-FR" dirty="0"/>
              <a:t>desenvolvimento sustentável </a:t>
            </a:r>
            <a:r>
              <a:rPr lang="pt-BR" altLang="fr-FR" dirty="0" smtClean="0"/>
              <a:t>adequado.</a:t>
            </a:r>
            <a:endParaRPr lang="fr-FR" altLang="fr-FR" dirty="0"/>
          </a:p>
        </p:txBody>
      </p:sp>
      <p:sp>
        <p:nvSpPr>
          <p:cNvPr id="4" name="Slide Number Placeholder 3"/>
          <p:cNvSpPr>
            <a:spLocks noGrp="1"/>
          </p:cNvSpPr>
          <p:nvPr>
            <p:ph type="sldNum" sz="quarter" idx="4"/>
          </p:nvPr>
        </p:nvSpPr>
        <p:spPr/>
        <p:txBody>
          <a:bodyPr/>
          <a:lstStyle/>
          <a:p>
            <a:fld id="{5AF66AA0-E37C-4065-8BE7-D4086C065B53}" type="slidenum">
              <a:rPr lang="fr-BE" smtClean="0"/>
              <a:pPr/>
              <a:t>29</a:t>
            </a:fld>
            <a:endParaRPr lang="fr-BE" dirty="0"/>
          </a:p>
        </p:txBody>
      </p:sp>
      <p:sp>
        <p:nvSpPr>
          <p:cNvPr id="6" name="Retângulo 5"/>
          <p:cNvSpPr/>
          <p:nvPr/>
        </p:nvSpPr>
        <p:spPr>
          <a:xfrm>
            <a:off x="8927976" y="0"/>
            <a:ext cx="216024" cy="23488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CaixaDeTexto 6"/>
          <p:cNvSpPr txBox="1"/>
          <p:nvPr/>
        </p:nvSpPr>
        <p:spPr>
          <a:xfrm rot="16200000">
            <a:off x="7919864" y="834021"/>
            <a:ext cx="2232247" cy="307777"/>
          </a:xfrm>
          <a:prstGeom prst="rect">
            <a:avLst/>
          </a:prstGeom>
          <a:noFill/>
        </p:spPr>
        <p:txBody>
          <a:bodyPr wrap="square" rtlCol="0">
            <a:spAutoFit/>
          </a:bodyPr>
          <a:lstStyle/>
          <a:p>
            <a:r>
              <a:rPr lang="pt-BR" sz="1400" dirty="0" smtClean="0">
                <a:solidFill>
                  <a:schemeClr val="bg1"/>
                </a:solidFill>
              </a:rPr>
              <a:t>Aplicações – Muros Verdes</a:t>
            </a:r>
            <a:endParaRPr lang="pt-BR" sz="1400" dirty="0">
              <a:solidFill>
                <a:schemeClr val="bg1"/>
              </a:solidFill>
            </a:endParaRPr>
          </a:p>
        </p:txBody>
      </p:sp>
    </p:spTree>
    <p:extLst>
      <p:ext uri="{BB962C8B-B14F-4D97-AF65-F5344CB8AC3E}">
        <p14:creationId xmlns:p14="http://schemas.microsoft.com/office/powerpoint/2010/main" val="138866830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186000" y="534134"/>
            <a:ext cx="4701648" cy="566738"/>
          </a:xfrm>
        </p:spPr>
        <p:txBody>
          <a:bodyPr/>
          <a:lstStyle/>
          <a:p>
            <a:r>
              <a:rPr lang="fr-FR" altLang="fr-FR" dirty="0"/>
              <a:t>Paisagismo Vertical</a:t>
            </a:r>
          </a:p>
        </p:txBody>
      </p:sp>
      <p:sp>
        <p:nvSpPr>
          <p:cNvPr id="5" name="Text Placeholder 4"/>
          <p:cNvSpPr>
            <a:spLocks noGrp="1"/>
          </p:cNvSpPr>
          <p:nvPr>
            <p:ph type="body" sz="half" idx="2"/>
          </p:nvPr>
        </p:nvSpPr>
        <p:spPr>
          <a:xfrm>
            <a:off x="4186000" y="1100871"/>
            <a:ext cx="4701648" cy="1003161"/>
          </a:xfrm>
        </p:spPr>
        <p:txBody>
          <a:bodyPr>
            <a:noAutofit/>
          </a:bodyPr>
          <a:lstStyle/>
          <a:p>
            <a:pPr algn="just"/>
            <a:r>
              <a:rPr lang="pt-BR" altLang="fr-FR" dirty="0" smtClean="0"/>
              <a:t>Câmara </a:t>
            </a:r>
            <a:r>
              <a:rPr lang="pt-BR" altLang="fr-FR" dirty="0"/>
              <a:t>Municipal de Melbourne: Os sistemas e componentes de treliça de aço inoxidável </a:t>
            </a:r>
            <a:r>
              <a:rPr lang="pt-BR" altLang="fr-FR" dirty="0" smtClean="0"/>
              <a:t>constituem uma </a:t>
            </a:r>
            <a:r>
              <a:rPr lang="pt-BR" altLang="fr-FR" dirty="0"/>
              <a:t>estrutura de escalada essencial para a vida da planta e transformam </a:t>
            </a:r>
            <a:r>
              <a:rPr lang="pt-BR" altLang="fr-FR" dirty="0" smtClean="0"/>
              <a:t>uma superfície acumuladora </a:t>
            </a:r>
            <a:r>
              <a:rPr lang="pt-BR" altLang="fr-FR" dirty="0"/>
              <a:t>de calor </a:t>
            </a:r>
            <a:r>
              <a:rPr lang="pt-BR" altLang="fr-FR" dirty="0" smtClean="0"/>
              <a:t>em vibrantes </a:t>
            </a:r>
            <a:r>
              <a:rPr lang="pt-BR" altLang="fr-FR" dirty="0"/>
              <a:t>jardins </a:t>
            </a:r>
            <a:r>
              <a:rPr lang="pt-BR" altLang="fr-FR" dirty="0" smtClean="0"/>
              <a:t>verticais</a:t>
            </a:r>
            <a:r>
              <a:rPr lang="fr-FR" altLang="fr-FR" dirty="0" smtClean="0"/>
              <a:t>.</a:t>
            </a:r>
            <a:endParaRPr lang="nl-BE" dirty="0"/>
          </a:p>
        </p:txBody>
      </p:sp>
      <p:sp>
        <p:nvSpPr>
          <p:cNvPr id="2" name="Slide Number Placeholder 1"/>
          <p:cNvSpPr>
            <a:spLocks noGrp="1"/>
          </p:cNvSpPr>
          <p:nvPr>
            <p:ph type="sldNum" sz="quarter" idx="4"/>
          </p:nvPr>
        </p:nvSpPr>
        <p:spPr/>
        <p:txBody>
          <a:bodyPr/>
          <a:lstStyle/>
          <a:p>
            <a:fld id="{5AF66AA0-E37C-4065-8BE7-D4086C065B53}" type="slidenum">
              <a:rPr lang="fr-BE" smtClean="0"/>
              <a:pPr/>
              <a:t>30</a:t>
            </a:fld>
            <a:endParaRPr lang="fr-BE" dirty="0"/>
          </a:p>
        </p:txBody>
      </p:sp>
      <p:grpSp>
        <p:nvGrpSpPr>
          <p:cNvPr id="6" name="Group 5"/>
          <p:cNvGrpSpPr/>
          <p:nvPr/>
        </p:nvGrpSpPr>
        <p:grpSpPr>
          <a:xfrm>
            <a:off x="0" y="534134"/>
            <a:ext cx="8887648" cy="6351250"/>
            <a:chOff x="89074" y="530172"/>
            <a:chExt cx="8887648" cy="6351250"/>
          </a:xfrm>
        </p:grpSpPr>
        <p:pic>
          <p:nvPicPr>
            <p:cNvPr id="48137" name="Picture 9" descr="Council Hous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287162" y="4688724"/>
              <a:ext cx="5689560" cy="219269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8134" name="Picture 6"/>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89074" y="530172"/>
              <a:ext cx="4162876" cy="634770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8135" name="Rectangle 7"/>
          <p:cNvSpPr>
            <a:spLocks noChangeArrowheads="1"/>
          </p:cNvSpPr>
          <p:nvPr/>
        </p:nvSpPr>
        <p:spPr bwMode="auto">
          <a:xfrm>
            <a:off x="4684546" y="908720"/>
            <a:ext cx="3739378" cy="2689140"/>
          </a:xfrm>
          <a:prstGeom prst="rect">
            <a:avLst/>
          </a:prstGeom>
          <a:noFill/>
          <a:ln w="9525">
            <a:no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Arial" charset="0"/>
                <a:cs typeface="Arial" charset="0"/>
              </a:defRPr>
            </a:lvl1pPr>
            <a:lvl2pPr algn="ctr">
              <a:defRPr sz="4400">
                <a:solidFill>
                  <a:schemeClr val="tx2"/>
                </a:solidFill>
                <a:latin typeface="Arial" charset="0"/>
                <a:cs typeface="Arial" charset="0"/>
              </a:defRPr>
            </a:lvl2pPr>
            <a:lvl3pPr algn="ctr">
              <a:defRPr sz="4400">
                <a:solidFill>
                  <a:schemeClr val="tx2"/>
                </a:solidFill>
                <a:latin typeface="Arial" charset="0"/>
                <a:cs typeface="Arial" charset="0"/>
              </a:defRPr>
            </a:lvl3pPr>
            <a:lvl4pPr algn="ctr">
              <a:defRPr sz="4400">
                <a:solidFill>
                  <a:schemeClr val="tx2"/>
                </a:solidFill>
                <a:latin typeface="Arial" charset="0"/>
                <a:cs typeface="Arial" charset="0"/>
              </a:defRPr>
            </a:lvl4pPr>
            <a:lvl5pPr algn="ctr">
              <a:defRPr sz="4400">
                <a:solidFill>
                  <a:schemeClr val="tx2"/>
                </a:solidFill>
                <a:latin typeface="Arial" charset="0"/>
                <a:cs typeface="Arial" charset="0"/>
              </a:defRPr>
            </a:lvl5pPr>
            <a:lvl6pPr marL="457200" algn="ctr" fontAlgn="base">
              <a:spcBef>
                <a:spcPct val="0"/>
              </a:spcBef>
              <a:spcAft>
                <a:spcPct val="0"/>
              </a:spcAft>
              <a:defRPr sz="4400">
                <a:solidFill>
                  <a:schemeClr val="tx2"/>
                </a:solidFill>
                <a:latin typeface="Arial" charset="0"/>
                <a:cs typeface="Arial" charset="0"/>
              </a:defRPr>
            </a:lvl6pPr>
            <a:lvl7pPr marL="914400" algn="ctr" fontAlgn="base">
              <a:spcBef>
                <a:spcPct val="0"/>
              </a:spcBef>
              <a:spcAft>
                <a:spcPct val="0"/>
              </a:spcAft>
              <a:defRPr sz="4400">
                <a:solidFill>
                  <a:schemeClr val="tx2"/>
                </a:solidFill>
                <a:latin typeface="Arial" charset="0"/>
                <a:cs typeface="Arial" charset="0"/>
              </a:defRPr>
            </a:lvl7pPr>
            <a:lvl8pPr marL="1371600" algn="ctr" fontAlgn="base">
              <a:spcBef>
                <a:spcPct val="0"/>
              </a:spcBef>
              <a:spcAft>
                <a:spcPct val="0"/>
              </a:spcAft>
              <a:defRPr sz="4400">
                <a:solidFill>
                  <a:schemeClr val="tx2"/>
                </a:solidFill>
                <a:latin typeface="Arial" charset="0"/>
                <a:cs typeface="Arial" charset="0"/>
              </a:defRPr>
            </a:lvl8pPr>
            <a:lvl9pPr marL="1828800" algn="ctr" fontAlgn="base">
              <a:spcBef>
                <a:spcPct val="0"/>
              </a:spcBef>
              <a:spcAft>
                <a:spcPct val="0"/>
              </a:spcAft>
              <a:defRPr sz="4400">
                <a:solidFill>
                  <a:schemeClr val="tx2"/>
                </a:solidFill>
                <a:latin typeface="Arial" charset="0"/>
                <a:cs typeface="Arial" charset="0"/>
              </a:defRPr>
            </a:lvl9pPr>
          </a:lstStyle>
          <a:p>
            <a:pPr algn="just"/>
            <a:endParaRPr lang="fr-FR" altLang="fr-FR" sz="2000" dirty="0">
              <a:solidFill>
                <a:schemeClr val="accent1"/>
              </a:solidFill>
              <a:latin typeface="+mn-lt"/>
            </a:endParaRPr>
          </a:p>
        </p:txBody>
      </p:sp>
      <p:sp>
        <p:nvSpPr>
          <p:cNvPr id="9" name="Retângulo 8"/>
          <p:cNvSpPr/>
          <p:nvPr/>
        </p:nvSpPr>
        <p:spPr>
          <a:xfrm>
            <a:off x="8927976" y="0"/>
            <a:ext cx="216024" cy="23488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CaixaDeTexto 9"/>
          <p:cNvSpPr txBox="1"/>
          <p:nvPr/>
        </p:nvSpPr>
        <p:spPr>
          <a:xfrm rot="16200000">
            <a:off x="7919864" y="834021"/>
            <a:ext cx="2232247" cy="307777"/>
          </a:xfrm>
          <a:prstGeom prst="rect">
            <a:avLst/>
          </a:prstGeom>
          <a:noFill/>
        </p:spPr>
        <p:txBody>
          <a:bodyPr wrap="square" rtlCol="0">
            <a:spAutoFit/>
          </a:bodyPr>
          <a:lstStyle/>
          <a:p>
            <a:r>
              <a:rPr lang="pt-BR" sz="1400" dirty="0" smtClean="0">
                <a:solidFill>
                  <a:schemeClr val="bg1"/>
                </a:solidFill>
              </a:rPr>
              <a:t>Aplicações – Muros Verdes</a:t>
            </a:r>
            <a:endParaRPr lang="pt-BR" sz="1400" dirty="0">
              <a:solidFill>
                <a:schemeClr val="bg1"/>
              </a:solidFill>
            </a:endParaRPr>
          </a:p>
        </p:txBody>
      </p:sp>
    </p:spTree>
    <p:extLst>
      <p:ext uri="{BB962C8B-B14F-4D97-AF65-F5344CB8AC3E}">
        <p14:creationId xmlns:p14="http://schemas.microsoft.com/office/powerpoint/2010/main" val="405740585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38812" y="5891935"/>
            <a:ext cx="5486400" cy="566738"/>
          </a:xfrm>
        </p:spPr>
        <p:txBody>
          <a:bodyPr/>
          <a:lstStyle/>
          <a:p>
            <a:r>
              <a:rPr lang="fr-FR" dirty="0" smtClean="0"/>
              <a:t>Jardim Vertical</a:t>
            </a:r>
            <a:r>
              <a:rPr lang="fr-FR" baseline="50000" dirty="0" smtClean="0"/>
              <a:t>3</a:t>
            </a:r>
            <a:endParaRPr lang="fr-FR" baseline="50000" dirty="0"/>
          </a:p>
        </p:txBody>
      </p:sp>
      <p:sp>
        <p:nvSpPr>
          <p:cNvPr id="2" name="Espace réservé du numéro de diapositive 1"/>
          <p:cNvSpPr>
            <a:spLocks noGrp="1"/>
          </p:cNvSpPr>
          <p:nvPr>
            <p:ph type="sldNum" sz="quarter" idx="4"/>
          </p:nvPr>
        </p:nvSpPr>
        <p:spPr/>
        <p:txBody>
          <a:bodyPr/>
          <a:lstStyle/>
          <a:p>
            <a:fld id="{5AF66AA0-E37C-4065-8BE7-D4086C065B53}" type="slidenum">
              <a:rPr lang="fr-BE" smtClean="0"/>
              <a:pPr/>
              <a:t>31</a:t>
            </a:fld>
            <a:endParaRPr lang="fr-BE" dirty="0"/>
          </a:p>
        </p:txBody>
      </p:sp>
      <p:pic>
        <p:nvPicPr>
          <p:cNvPr id="4" name="Image 3"/>
          <p:cNvPicPr>
            <a:picLocks noChangeAspect="1"/>
          </p:cNvPicPr>
          <p:nvPr/>
        </p:nvPicPr>
        <p:blipFill>
          <a:blip r:embed="rId3"/>
          <a:stretch>
            <a:fillRect/>
          </a:stretch>
        </p:blipFill>
        <p:spPr>
          <a:xfrm>
            <a:off x="38812" y="23935"/>
            <a:ext cx="8825843" cy="5868000"/>
          </a:xfrm>
          <a:prstGeom prst="rect">
            <a:avLst/>
          </a:prstGeom>
          <a:ln>
            <a:solidFill>
              <a:schemeClr val="tx1"/>
            </a:solidFill>
          </a:ln>
        </p:spPr>
      </p:pic>
      <p:sp>
        <p:nvSpPr>
          <p:cNvPr id="6" name="Retângulo 5"/>
          <p:cNvSpPr/>
          <p:nvPr/>
        </p:nvSpPr>
        <p:spPr>
          <a:xfrm>
            <a:off x="8927976" y="0"/>
            <a:ext cx="216024" cy="23488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CaixaDeTexto 6"/>
          <p:cNvSpPr txBox="1"/>
          <p:nvPr/>
        </p:nvSpPr>
        <p:spPr>
          <a:xfrm rot="16200000">
            <a:off x="7919864" y="834021"/>
            <a:ext cx="2232247" cy="307777"/>
          </a:xfrm>
          <a:prstGeom prst="rect">
            <a:avLst/>
          </a:prstGeom>
          <a:noFill/>
        </p:spPr>
        <p:txBody>
          <a:bodyPr wrap="square" rtlCol="0">
            <a:spAutoFit/>
          </a:bodyPr>
          <a:lstStyle/>
          <a:p>
            <a:r>
              <a:rPr lang="pt-BR" sz="1400" dirty="0" smtClean="0">
                <a:solidFill>
                  <a:schemeClr val="bg1"/>
                </a:solidFill>
              </a:rPr>
              <a:t>Aplicações – Muros Verdes</a:t>
            </a:r>
            <a:endParaRPr lang="pt-BR" sz="1400" dirty="0">
              <a:solidFill>
                <a:schemeClr val="bg1"/>
              </a:solidFill>
            </a:endParaRPr>
          </a:p>
        </p:txBody>
      </p:sp>
    </p:spTree>
    <p:extLst>
      <p:ext uri="{BB962C8B-B14F-4D97-AF65-F5344CB8AC3E}">
        <p14:creationId xmlns:p14="http://schemas.microsoft.com/office/powerpoint/2010/main" val="67257728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endParaRPr lang="nl-BE"/>
          </a:p>
        </p:txBody>
      </p:sp>
      <p:sp>
        <p:nvSpPr>
          <p:cNvPr id="4" name="Text Placeholder 3"/>
          <p:cNvSpPr>
            <a:spLocks noGrp="1"/>
          </p:cNvSpPr>
          <p:nvPr>
            <p:ph type="body" sz="half" idx="2"/>
          </p:nvPr>
        </p:nvSpPr>
        <p:spPr>
          <a:xfrm>
            <a:off x="529208" y="27000"/>
            <a:ext cx="2530624" cy="4691063"/>
          </a:xfrm>
        </p:spPr>
        <p:txBody>
          <a:bodyPr/>
          <a:lstStyle/>
          <a:p>
            <a:pPr algn="r"/>
            <a:r>
              <a:rPr lang="pt-BR" dirty="0"/>
              <a:t>Fotografia infravermelha demonstrando temperaturas da superfície do edifício</a:t>
            </a:r>
            <a:r>
              <a:rPr lang="fr-BE" dirty="0" smtClean="0"/>
              <a:t>, Tampa, AZ.    °F, na ref. 4.</a:t>
            </a:r>
            <a:endParaRPr lang="en-GB" dirty="0"/>
          </a:p>
        </p:txBody>
      </p:sp>
      <p:sp>
        <p:nvSpPr>
          <p:cNvPr id="3" name="Slide Number Placeholder 2"/>
          <p:cNvSpPr>
            <a:spLocks noGrp="1"/>
          </p:cNvSpPr>
          <p:nvPr>
            <p:ph type="sldNum" sz="quarter" idx="4"/>
          </p:nvPr>
        </p:nvSpPr>
        <p:spPr/>
        <p:txBody>
          <a:bodyPr/>
          <a:lstStyle/>
          <a:p>
            <a:fld id="{5AF66AA0-E37C-4065-8BE7-D4086C065B53}" type="slidenum">
              <a:rPr lang="fr-BE" smtClean="0"/>
              <a:pPr/>
              <a:t>32</a:t>
            </a:fld>
            <a:endParaRPr lang="fr-BE" dirty="0"/>
          </a:p>
        </p:txBody>
      </p:sp>
      <p:pic>
        <p:nvPicPr>
          <p:cNvPr id="6"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3059832" y="27000"/>
            <a:ext cx="5804594" cy="680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Retângulo 6"/>
          <p:cNvSpPr/>
          <p:nvPr/>
        </p:nvSpPr>
        <p:spPr>
          <a:xfrm>
            <a:off x="8927976" y="0"/>
            <a:ext cx="216024" cy="23488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CaixaDeTexto 7"/>
          <p:cNvSpPr txBox="1"/>
          <p:nvPr/>
        </p:nvSpPr>
        <p:spPr>
          <a:xfrm rot="16200000">
            <a:off x="7919864" y="834021"/>
            <a:ext cx="2232247" cy="307777"/>
          </a:xfrm>
          <a:prstGeom prst="rect">
            <a:avLst/>
          </a:prstGeom>
          <a:noFill/>
        </p:spPr>
        <p:txBody>
          <a:bodyPr wrap="square" rtlCol="0">
            <a:spAutoFit/>
          </a:bodyPr>
          <a:lstStyle/>
          <a:p>
            <a:r>
              <a:rPr lang="pt-BR" sz="1400" dirty="0" smtClean="0">
                <a:solidFill>
                  <a:schemeClr val="bg1"/>
                </a:solidFill>
              </a:rPr>
              <a:t>Aplicações – Muros Verdes</a:t>
            </a:r>
            <a:endParaRPr lang="pt-BR" sz="1400" dirty="0">
              <a:solidFill>
                <a:schemeClr val="bg1"/>
              </a:solidFill>
            </a:endParaRPr>
          </a:p>
        </p:txBody>
      </p:sp>
    </p:spTree>
    <p:extLst>
      <p:ext uri="{BB962C8B-B14F-4D97-AF65-F5344CB8AC3E}">
        <p14:creationId xmlns:p14="http://schemas.microsoft.com/office/powerpoint/2010/main" val="25452241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p:txBody>
          <a:bodyPr/>
          <a:lstStyle/>
          <a:p>
            <a:r>
              <a:rPr lang="fr-FR" dirty="0"/>
              <a:t>Âncoras e cabos</a:t>
            </a:r>
          </a:p>
        </p:txBody>
      </p:sp>
      <p:pic>
        <p:nvPicPr>
          <p:cNvPr id="9" name="Image 6"/>
          <p:cNvPicPr>
            <a:picLocks noGrp="1" noChangeAspect="1"/>
          </p:cNvPicPr>
          <p:nvPr>
            <p:ph type="pic" idx="1"/>
          </p:nvPr>
        </p:nvPicPr>
        <p:blipFill>
          <a:blip r:embed="rId3" cstate="email">
            <a:extLst>
              <a:ext uri="{28A0092B-C50C-407E-A947-70E740481C1C}">
                <a14:useLocalDpi xmlns:a14="http://schemas.microsoft.com/office/drawing/2010/main"/>
              </a:ext>
            </a:extLst>
          </a:blip>
          <a:srcRect l="12991" r="12991"/>
          <a:stretch>
            <a:fillRect/>
          </a:stretch>
        </p:blipFill>
        <p:spPr>
          <a:ln>
            <a:solidFill>
              <a:schemeClr val="tx1"/>
            </a:solidFill>
          </a:ln>
        </p:spPr>
      </p:pic>
      <p:sp>
        <p:nvSpPr>
          <p:cNvPr id="4" name="Text Placeholder 3"/>
          <p:cNvSpPr>
            <a:spLocks noGrp="1"/>
          </p:cNvSpPr>
          <p:nvPr>
            <p:ph type="body" sz="half" idx="2"/>
          </p:nvPr>
        </p:nvSpPr>
        <p:spPr/>
        <p:txBody>
          <a:bodyPr/>
          <a:lstStyle/>
          <a:p>
            <a:r>
              <a:rPr lang="pt-BR" dirty="0"/>
              <a:t>Sistemas de aço inoxidável são fáceis de instalar</a:t>
            </a:r>
            <a:endParaRPr lang="fr-FR" dirty="0"/>
          </a:p>
        </p:txBody>
      </p:sp>
      <p:sp>
        <p:nvSpPr>
          <p:cNvPr id="5" name="Espace réservé du numéro de diapositive 4"/>
          <p:cNvSpPr>
            <a:spLocks noGrp="1"/>
          </p:cNvSpPr>
          <p:nvPr>
            <p:ph type="sldNum" sz="quarter" idx="4"/>
          </p:nvPr>
        </p:nvSpPr>
        <p:spPr/>
        <p:txBody>
          <a:bodyPr/>
          <a:lstStyle/>
          <a:p>
            <a:fld id="{5AF66AA0-E37C-4065-8BE7-D4086C065B53}" type="slidenum">
              <a:rPr lang="fr-BE" smtClean="0"/>
              <a:pPr/>
              <a:t>33</a:t>
            </a:fld>
            <a:endParaRPr lang="fr-BE" dirty="0"/>
          </a:p>
        </p:txBody>
      </p:sp>
      <p:sp>
        <p:nvSpPr>
          <p:cNvPr id="7" name="Retângulo 6"/>
          <p:cNvSpPr/>
          <p:nvPr/>
        </p:nvSpPr>
        <p:spPr>
          <a:xfrm>
            <a:off x="8927976" y="0"/>
            <a:ext cx="216024" cy="23488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CaixaDeTexto 7"/>
          <p:cNvSpPr txBox="1"/>
          <p:nvPr/>
        </p:nvSpPr>
        <p:spPr>
          <a:xfrm rot="16200000">
            <a:off x="7919864" y="834021"/>
            <a:ext cx="2232247" cy="307777"/>
          </a:xfrm>
          <a:prstGeom prst="rect">
            <a:avLst/>
          </a:prstGeom>
          <a:noFill/>
        </p:spPr>
        <p:txBody>
          <a:bodyPr wrap="square" rtlCol="0">
            <a:spAutoFit/>
          </a:bodyPr>
          <a:lstStyle/>
          <a:p>
            <a:r>
              <a:rPr lang="pt-BR" sz="1400" dirty="0" smtClean="0">
                <a:solidFill>
                  <a:schemeClr val="bg1"/>
                </a:solidFill>
              </a:rPr>
              <a:t>Aplicações – Muros Verdes</a:t>
            </a:r>
            <a:endParaRPr lang="pt-BR" sz="1400" dirty="0">
              <a:solidFill>
                <a:schemeClr val="bg1"/>
              </a:solidFill>
            </a:endParaRPr>
          </a:p>
        </p:txBody>
      </p:sp>
    </p:spTree>
    <p:extLst>
      <p:ext uri="{BB962C8B-B14F-4D97-AF65-F5344CB8AC3E}">
        <p14:creationId xmlns:p14="http://schemas.microsoft.com/office/powerpoint/2010/main" val="144454415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dirty="0" smtClean="0"/>
              <a:t>Muros Verdes - Referências</a:t>
            </a:r>
            <a:endParaRPr lang="fr-FR"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fr-FR" sz="2000" dirty="0">
                <a:hlinkClick r:id="rId3"/>
              </a:rPr>
              <a:t>http://</a:t>
            </a:r>
            <a:r>
              <a:rPr lang="fr-FR" sz="2000" dirty="0" smtClean="0">
                <a:hlinkClick r:id="rId3"/>
              </a:rPr>
              <a:t>www.worldstainless.org/news/show/1852</a:t>
            </a:r>
            <a:endParaRPr lang="fr-FR" sz="2000" b="1" dirty="0" smtClean="0">
              <a:solidFill>
                <a:srgbClr val="FF0000"/>
              </a:solidFill>
            </a:endParaRPr>
          </a:p>
          <a:p>
            <a:pPr marL="514350" indent="-514350">
              <a:buFont typeface="+mj-lt"/>
              <a:buAutoNum type="arabicPeriod"/>
            </a:pPr>
            <a:r>
              <a:rPr lang="fr-FR" altLang="fr-FR" sz="2000" dirty="0">
                <a:hlinkClick r:id="rId4"/>
              </a:rPr>
              <a:t>http://www.ronstantensilearch.com/melbourne-city-council-chambers-northern-green-facade</a:t>
            </a:r>
            <a:r>
              <a:rPr lang="fr-FR" altLang="fr-FR" sz="2000" dirty="0" smtClean="0">
                <a:hlinkClick r:id="rId4"/>
              </a:rPr>
              <a:t>/</a:t>
            </a:r>
            <a:endParaRPr lang="fr-FR" altLang="fr-FR" sz="2000" b="1" dirty="0" smtClean="0">
              <a:solidFill>
                <a:srgbClr val="FF0000"/>
              </a:solidFill>
            </a:endParaRPr>
          </a:p>
          <a:p>
            <a:pPr marL="514350" indent="-514350">
              <a:buFont typeface="+mj-lt"/>
              <a:buAutoNum type="arabicPeriod"/>
            </a:pPr>
            <a:r>
              <a:rPr lang="fr-FR" sz="2000" dirty="0" smtClean="0">
                <a:hlinkClick r:id="rId5"/>
              </a:rPr>
              <a:t>http://www.jakob.co.uk/information/image-galleries/greenwall-systems-gallery/large-scale-greenwall-systems.html</a:t>
            </a:r>
            <a:r>
              <a:rPr lang="fr-FR" sz="2000" dirty="0" smtClean="0"/>
              <a:t> </a:t>
            </a:r>
            <a:endParaRPr lang="fr-FR" altLang="fr-FR" sz="2000" dirty="0" smtClean="0"/>
          </a:p>
          <a:p>
            <a:pPr marL="514350" indent="-514350">
              <a:buFont typeface="+mj-lt"/>
              <a:buAutoNum type="arabicPeriod"/>
            </a:pPr>
            <a:r>
              <a:rPr lang="fr-FR" sz="2000" dirty="0" smtClean="0">
                <a:hlinkClick r:id="rId6"/>
              </a:rPr>
              <a:t>http://drum.lib.umd.edu/bitstream/1903/11291/1/Price_umd_0117N_11876.pdf</a:t>
            </a:r>
            <a:endParaRPr lang="fr-FR" sz="2000" dirty="0" smtClean="0"/>
          </a:p>
          <a:p>
            <a:pPr marL="514350" indent="-514350">
              <a:buFont typeface="+mj-lt"/>
              <a:buAutoNum type="arabicPeriod"/>
            </a:pPr>
            <a:r>
              <a:rPr lang="fr-FR" sz="2000" dirty="0" smtClean="0">
                <a:hlinkClick r:id="rId7"/>
              </a:rPr>
              <a:t>http://www.architectureartdesigns.com/30-incredible-green-walls/</a:t>
            </a:r>
            <a:endParaRPr lang="fr-FR" sz="2000" dirty="0" smtClean="0"/>
          </a:p>
        </p:txBody>
      </p:sp>
      <p:sp>
        <p:nvSpPr>
          <p:cNvPr id="5" name="Slide Number Placeholder 4"/>
          <p:cNvSpPr>
            <a:spLocks noGrp="1"/>
          </p:cNvSpPr>
          <p:nvPr>
            <p:ph type="sldNum" sz="quarter" idx="4"/>
          </p:nvPr>
        </p:nvSpPr>
        <p:spPr/>
        <p:txBody>
          <a:bodyPr/>
          <a:lstStyle/>
          <a:p>
            <a:fld id="{5AF66AA0-E37C-4065-8BE7-D4086C065B53}" type="slidenum">
              <a:rPr lang="fr-BE" smtClean="0"/>
              <a:pPr/>
              <a:t>34</a:t>
            </a:fld>
            <a:endParaRPr lang="fr-BE" dirty="0"/>
          </a:p>
        </p:txBody>
      </p:sp>
      <p:sp>
        <p:nvSpPr>
          <p:cNvPr id="6" name="Retângulo 5"/>
          <p:cNvSpPr/>
          <p:nvPr/>
        </p:nvSpPr>
        <p:spPr>
          <a:xfrm>
            <a:off x="8927976" y="0"/>
            <a:ext cx="216024" cy="23488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CaixaDeTexto 6"/>
          <p:cNvSpPr txBox="1"/>
          <p:nvPr/>
        </p:nvSpPr>
        <p:spPr>
          <a:xfrm rot="16200000">
            <a:off x="7919864" y="834021"/>
            <a:ext cx="2232247" cy="307777"/>
          </a:xfrm>
          <a:prstGeom prst="rect">
            <a:avLst/>
          </a:prstGeom>
          <a:noFill/>
        </p:spPr>
        <p:txBody>
          <a:bodyPr wrap="square" rtlCol="0">
            <a:spAutoFit/>
          </a:bodyPr>
          <a:lstStyle/>
          <a:p>
            <a:r>
              <a:rPr lang="pt-BR" sz="1400" dirty="0" smtClean="0">
                <a:solidFill>
                  <a:schemeClr val="bg1"/>
                </a:solidFill>
              </a:rPr>
              <a:t>Aplicações – Muros Verdes</a:t>
            </a:r>
            <a:endParaRPr lang="pt-BR" sz="1400" dirty="0">
              <a:solidFill>
                <a:schemeClr val="bg1"/>
              </a:solidFill>
            </a:endParaRPr>
          </a:p>
        </p:txBody>
      </p:sp>
    </p:spTree>
    <p:extLst>
      <p:ext uri="{BB962C8B-B14F-4D97-AF65-F5344CB8AC3E}">
        <p14:creationId xmlns:p14="http://schemas.microsoft.com/office/powerpoint/2010/main" val="232839049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nl-BE" dirty="0" smtClean="0"/>
              <a:t>3. Telhados</a:t>
            </a:r>
            <a:endParaRPr lang="nl-BE" dirty="0"/>
          </a:p>
        </p:txBody>
      </p:sp>
      <p:sp>
        <p:nvSpPr>
          <p:cNvPr id="4" name="Slide Number Placeholder 3"/>
          <p:cNvSpPr>
            <a:spLocks noGrp="1"/>
          </p:cNvSpPr>
          <p:nvPr>
            <p:ph type="sldNum" sz="quarter" idx="4"/>
          </p:nvPr>
        </p:nvSpPr>
        <p:spPr/>
        <p:txBody>
          <a:bodyPr/>
          <a:lstStyle/>
          <a:p>
            <a:fld id="{5AF66AA0-E37C-4065-8BE7-D4086C065B53}" type="slidenum">
              <a:rPr lang="fr-BE" smtClean="0"/>
              <a:pPr/>
              <a:t>35</a:t>
            </a:fld>
            <a:endParaRPr lang="fr-BE" dirty="0"/>
          </a:p>
        </p:txBody>
      </p:sp>
      <p:sp>
        <p:nvSpPr>
          <p:cNvPr id="6" name="Retângulo 5"/>
          <p:cNvSpPr/>
          <p:nvPr/>
        </p:nvSpPr>
        <p:spPr>
          <a:xfrm>
            <a:off x="8927976" y="0"/>
            <a:ext cx="216024" cy="23488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CaixaDeTexto 6"/>
          <p:cNvSpPr txBox="1"/>
          <p:nvPr/>
        </p:nvSpPr>
        <p:spPr>
          <a:xfrm rot="16200000">
            <a:off x="7919864" y="502803"/>
            <a:ext cx="2232247" cy="307777"/>
          </a:xfrm>
          <a:prstGeom prst="rect">
            <a:avLst/>
          </a:prstGeom>
          <a:noFill/>
        </p:spPr>
        <p:txBody>
          <a:bodyPr wrap="square" rtlCol="0">
            <a:spAutoFit/>
          </a:bodyPr>
          <a:lstStyle/>
          <a:p>
            <a:r>
              <a:rPr lang="pt-BR" sz="1400" dirty="0" smtClean="0">
                <a:solidFill>
                  <a:schemeClr val="bg1"/>
                </a:solidFill>
              </a:rPr>
              <a:t>Aplicações – Telhados</a:t>
            </a:r>
            <a:endParaRPr lang="pt-BR" sz="1400" dirty="0">
              <a:solidFill>
                <a:schemeClr val="bg1"/>
              </a:solidFill>
            </a:endParaRPr>
          </a:p>
        </p:txBody>
      </p:sp>
    </p:spTree>
    <p:extLst>
      <p:ext uri="{BB962C8B-B14F-4D97-AF65-F5344CB8AC3E}">
        <p14:creationId xmlns:p14="http://schemas.microsoft.com/office/powerpoint/2010/main" val="327905555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859" y="0"/>
            <a:ext cx="8229600" cy="796950"/>
          </a:xfrm>
        </p:spPr>
        <p:txBody>
          <a:bodyPr>
            <a:normAutofit/>
          </a:bodyPr>
          <a:lstStyle/>
          <a:p>
            <a:r>
              <a:rPr lang="pt-BR" sz="2800" dirty="0"/>
              <a:t>Características </a:t>
            </a:r>
            <a:r>
              <a:rPr lang="pt-BR" sz="2800" dirty="0" smtClean="0"/>
              <a:t>comuns </a:t>
            </a:r>
            <a:r>
              <a:rPr lang="pt-BR" sz="2800" dirty="0"/>
              <a:t>dos telhados de aço inoxidável</a:t>
            </a:r>
            <a:r>
              <a:rPr lang="fr-FR" sz="2000" baseline="50000" dirty="0" smtClean="0"/>
              <a:t>1-4</a:t>
            </a:r>
            <a:endParaRPr lang="en-GB" sz="2000" baseline="500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855142392"/>
              </p:ext>
            </p:extLst>
          </p:nvPr>
        </p:nvGraphicFramePr>
        <p:xfrm>
          <a:off x="323528" y="836712"/>
          <a:ext cx="8229600" cy="5886798"/>
        </p:xfrm>
        <a:graphic>
          <a:graphicData uri="http://schemas.openxmlformats.org/drawingml/2006/table">
            <a:tbl>
              <a:tblPr firstRow="1" firstCol="1" bandRow="1">
                <a:tableStyleId>{B301B821-A1FF-4177-AEE7-76D212191A09}</a:tableStyleId>
              </a:tblPr>
              <a:tblGrid>
                <a:gridCol w="1944216"/>
                <a:gridCol w="2967844"/>
                <a:gridCol w="3317540"/>
              </a:tblGrid>
              <a:tr h="457798">
                <a:tc>
                  <a:txBody>
                    <a:bodyPr/>
                    <a:lstStyle/>
                    <a:p>
                      <a:endParaRPr lang="fr-FR" sz="1600" dirty="0">
                        <a:solidFill>
                          <a:schemeClr val="tx1"/>
                        </a:solidFill>
                      </a:endParaRPr>
                    </a:p>
                  </a:txBody>
                  <a:tcPr/>
                </a:tc>
                <a:tc>
                  <a:txBody>
                    <a:bodyPr/>
                    <a:lstStyle/>
                    <a:p>
                      <a:r>
                        <a:rPr lang="fr-FR" sz="1600" dirty="0" smtClean="0">
                          <a:solidFill>
                            <a:schemeClr val="tx1"/>
                          </a:solidFill>
                        </a:rPr>
                        <a:t>Inclinado (&gt;3%)</a:t>
                      </a:r>
                      <a:endParaRPr lang="fr-FR" sz="1600" dirty="0">
                        <a:solidFill>
                          <a:schemeClr val="tx1"/>
                        </a:solidFill>
                      </a:endParaRPr>
                    </a:p>
                  </a:txBody>
                  <a:tcPr/>
                </a:tc>
                <a:tc>
                  <a:txBody>
                    <a:bodyPr/>
                    <a:lstStyle/>
                    <a:p>
                      <a:r>
                        <a:rPr lang="fr-FR" sz="1600" dirty="0" smtClean="0">
                          <a:solidFill>
                            <a:schemeClr val="tx1"/>
                          </a:solidFill>
                        </a:rPr>
                        <a:t>Horizontal</a:t>
                      </a:r>
                      <a:endParaRPr lang="fr-FR" sz="1600" dirty="0">
                        <a:solidFill>
                          <a:schemeClr val="tx1"/>
                        </a:solidFill>
                      </a:endParaRPr>
                    </a:p>
                  </a:txBody>
                  <a:tcPr/>
                </a:tc>
              </a:tr>
              <a:tr h="622322">
                <a:tc>
                  <a:txBody>
                    <a:bodyPr/>
                    <a:lstStyle/>
                    <a:p>
                      <a:r>
                        <a:rPr lang="fr-FR" sz="1600" dirty="0" err="1" smtClean="0">
                          <a:solidFill>
                            <a:schemeClr val="tx1"/>
                          </a:solidFill>
                        </a:rPr>
                        <a:t>Material</a:t>
                      </a:r>
                      <a:endParaRPr lang="fr-FR" sz="1600" dirty="0">
                        <a:solidFill>
                          <a:schemeClr val="tx1"/>
                        </a:solidFill>
                      </a:endParaRPr>
                    </a:p>
                  </a:txBody>
                  <a:tcPr/>
                </a:tc>
                <a:tc>
                  <a:txBody>
                    <a:bodyPr/>
                    <a:lstStyle/>
                    <a:p>
                      <a:r>
                        <a:rPr lang="fr-FR" sz="1600" dirty="0" smtClean="0">
                          <a:solidFill>
                            <a:schemeClr val="tx1"/>
                          </a:solidFill>
                        </a:rPr>
                        <a:t>Ferríticos</a:t>
                      </a:r>
                    </a:p>
                    <a:p>
                      <a:r>
                        <a:rPr lang="fr-FR" sz="1600" dirty="0" smtClean="0">
                          <a:solidFill>
                            <a:schemeClr val="tx1"/>
                          </a:solidFill>
                        </a:rPr>
                        <a:t>1.4509 1.4510 </a:t>
                      </a:r>
                      <a:endParaRPr lang="fr-FR" sz="1600" dirty="0">
                        <a:solidFill>
                          <a:schemeClr val="tx1"/>
                        </a:solidFill>
                      </a:endParaRPr>
                    </a:p>
                  </a:txBody>
                  <a:tcPr/>
                </a:tc>
                <a:tc>
                  <a:txBody>
                    <a:bodyPr/>
                    <a:lstStyle/>
                    <a:p>
                      <a:r>
                        <a:rPr lang="fr-FR" sz="1600" dirty="0" smtClean="0">
                          <a:solidFill>
                            <a:schemeClr val="tx1"/>
                          </a:solidFill>
                        </a:rPr>
                        <a:t>Auseníticos</a:t>
                      </a:r>
                    </a:p>
                    <a:p>
                      <a:r>
                        <a:rPr lang="fr-FR" sz="1600" dirty="0" smtClean="0">
                          <a:solidFill>
                            <a:schemeClr val="tx1"/>
                          </a:solidFill>
                        </a:rPr>
                        <a:t>1.4301 1.4401</a:t>
                      </a:r>
                      <a:endParaRPr lang="fr-FR" sz="1600" dirty="0">
                        <a:solidFill>
                          <a:schemeClr val="tx1"/>
                        </a:solidFill>
                      </a:endParaRPr>
                    </a:p>
                  </a:txBody>
                  <a:tcPr/>
                </a:tc>
              </a:tr>
              <a:tr h="339455">
                <a:tc>
                  <a:txBody>
                    <a:bodyPr/>
                    <a:lstStyle/>
                    <a:p>
                      <a:r>
                        <a:rPr lang="fr-FR" sz="1600" dirty="0" smtClean="0">
                          <a:solidFill>
                            <a:schemeClr val="tx1"/>
                          </a:solidFill>
                        </a:rPr>
                        <a:t>União</a:t>
                      </a:r>
                      <a:endParaRPr lang="fr-FR" sz="1600" dirty="0">
                        <a:solidFill>
                          <a:schemeClr val="tx1"/>
                        </a:solidFill>
                      </a:endParaRPr>
                    </a:p>
                  </a:txBody>
                  <a:tcPr/>
                </a:tc>
                <a:tc>
                  <a:txBody>
                    <a:bodyPr/>
                    <a:lstStyle/>
                    <a:p>
                      <a:r>
                        <a:rPr lang="fr-FR" sz="1600" dirty="0" smtClean="0">
                          <a:solidFill>
                            <a:schemeClr val="tx1"/>
                          </a:solidFill>
                        </a:rPr>
                        <a:t>Mecânico</a:t>
                      </a:r>
                      <a:endParaRPr lang="fr-FR" sz="1600" dirty="0">
                        <a:solidFill>
                          <a:schemeClr val="tx1"/>
                        </a:solidFill>
                      </a:endParaRPr>
                    </a:p>
                  </a:txBody>
                  <a:tcPr/>
                </a:tc>
                <a:tc>
                  <a:txBody>
                    <a:bodyPr/>
                    <a:lstStyle/>
                    <a:p>
                      <a:r>
                        <a:rPr lang="fr-FR" sz="1600" dirty="0" smtClean="0">
                          <a:solidFill>
                            <a:schemeClr val="tx1"/>
                          </a:solidFill>
                        </a:rPr>
                        <a:t>Soldagem (para impermeabilização)</a:t>
                      </a:r>
                      <a:endParaRPr lang="fr-FR" sz="1600" dirty="0">
                        <a:solidFill>
                          <a:schemeClr val="tx1"/>
                        </a:solidFill>
                      </a:endParaRPr>
                    </a:p>
                  </a:txBody>
                  <a:tcPr/>
                </a:tc>
              </a:tr>
              <a:tr h="1368152">
                <a:tc>
                  <a:txBody>
                    <a:bodyPr/>
                    <a:lstStyle/>
                    <a:p>
                      <a:endParaRPr lang="en-GB" dirty="0">
                        <a:solidFill>
                          <a:schemeClr val="tx1"/>
                        </a:solidFill>
                      </a:endParaRPr>
                    </a:p>
                  </a:txBody>
                  <a:tcPr/>
                </a:tc>
                <a:tc>
                  <a:txBody>
                    <a:bodyPr/>
                    <a:lstStyle/>
                    <a:p>
                      <a:endParaRPr lang="fr-BE" dirty="0" smtClean="0">
                        <a:solidFill>
                          <a:schemeClr val="tx1"/>
                        </a:solidFill>
                      </a:endParaRPr>
                    </a:p>
                    <a:p>
                      <a:endParaRPr lang="fr-BE" dirty="0" smtClean="0">
                        <a:solidFill>
                          <a:schemeClr val="tx1"/>
                        </a:solidFill>
                      </a:endParaRPr>
                    </a:p>
                    <a:p>
                      <a:endParaRPr lang="en-GB" dirty="0">
                        <a:solidFill>
                          <a:schemeClr val="tx1"/>
                        </a:solidFill>
                      </a:endParaRPr>
                    </a:p>
                  </a:txBody>
                  <a:tcPr/>
                </a:tc>
                <a:tc>
                  <a:txBody>
                    <a:bodyPr/>
                    <a:lstStyle/>
                    <a:p>
                      <a:endParaRPr lang="en-GB" dirty="0">
                        <a:solidFill>
                          <a:schemeClr val="tx1"/>
                        </a:solidFill>
                      </a:endParaRPr>
                    </a:p>
                  </a:txBody>
                  <a:tcPr/>
                </a:tc>
              </a:tr>
              <a:tr h="714915">
                <a:tc>
                  <a:txBody>
                    <a:bodyPr/>
                    <a:lstStyle/>
                    <a:p>
                      <a:r>
                        <a:rPr lang="fr-FR" sz="1600" dirty="0" smtClean="0">
                          <a:solidFill>
                            <a:schemeClr val="tx1"/>
                          </a:solidFill>
                        </a:rPr>
                        <a:t>Acabamento superficial</a:t>
                      </a:r>
                    </a:p>
                  </a:txBody>
                  <a:tcPr/>
                </a:tc>
                <a:tc>
                  <a:txBody>
                    <a:bodyPr/>
                    <a:lstStyle/>
                    <a:p>
                      <a:r>
                        <a:rPr lang="fr-FR" sz="1600" dirty="0" smtClean="0">
                          <a:solidFill>
                            <a:schemeClr val="tx1"/>
                          </a:solidFill>
                        </a:rPr>
                        <a:t>Fosco ou revestido </a:t>
                      </a:r>
                      <a:r>
                        <a:rPr lang="fr-FR" sz="1600" baseline="0" dirty="0" smtClean="0">
                          <a:solidFill>
                            <a:schemeClr val="tx1"/>
                          </a:solidFill>
                        </a:rPr>
                        <a:t>(Sn)*</a:t>
                      </a:r>
                      <a:endParaRPr lang="fr-FR" sz="1600" dirty="0">
                        <a:solidFill>
                          <a:schemeClr val="tx1"/>
                        </a:solidFill>
                      </a:endParaRPr>
                    </a:p>
                  </a:txBody>
                  <a:tcPr/>
                </a:tc>
                <a:tc>
                  <a:txBody>
                    <a:bodyPr/>
                    <a:lstStyle/>
                    <a:p>
                      <a:r>
                        <a:rPr lang="pt-BR" sz="1600" dirty="0" smtClean="0">
                          <a:solidFill>
                            <a:schemeClr val="tx1"/>
                          </a:solidFill>
                        </a:rPr>
                        <a:t>Fosco ou 2B (quando há uma camada superior</a:t>
                      </a:r>
                      <a:r>
                        <a:rPr lang="fr-FR" sz="1600" dirty="0" smtClean="0">
                          <a:solidFill>
                            <a:schemeClr val="tx1"/>
                          </a:solidFill>
                        </a:rPr>
                        <a:t>)</a:t>
                      </a:r>
                      <a:endParaRPr lang="fr-FR" sz="1600" dirty="0">
                        <a:solidFill>
                          <a:schemeClr val="tx1"/>
                        </a:solidFill>
                      </a:endParaRPr>
                    </a:p>
                  </a:txBody>
                  <a:tcPr/>
                </a:tc>
              </a:tr>
              <a:tr h="714915">
                <a:tc>
                  <a:txBody>
                    <a:bodyPr/>
                    <a:lstStyle/>
                    <a:p>
                      <a:r>
                        <a:rPr lang="fr-FR" sz="1600" dirty="0" smtClean="0">
                          <a:solidFill>
                            <a:schemeClr val="tx1"/>
                          </a:solidFill>
                        </a:rPr>
                        <a:t>Espessura</a:t>
                      </a:r>
                    </a:p>
                  </a:txBody>
                  <a:tcPr/>
                </a:tc>
                <a:tc gridSpan="2">
                  <a:txBody>
                    <a:bodyPr/>
                    <a:lstStyle/>
                    <a:p>
                      <a:r>
                        <a:rPr lang="fr-FR" sz="1600" dirty="0" smtClean="0">
                          <a:solidFill>
                            <a:schemeClr val="tx1"/>
                          </a:solidFill>
                        </a:rPr>
                        <a:t>0,5mm; </a:t>
                      </a:r>
                      <a:r>
                        <a:rPr lang="pt-BR" sz="1600" dirty="0" smtClean="0">
                          <a:solidFill>
                            <a:schemeClr val="tx1"/>
                          </a:solidFill>
                        </a:rPr>
                        <a:t>0,4 mm para elementos que devem suportar a água da chuva. </a:t>
                      </a:r>
                      <a:r>
                        <a:rPr lang="fr-FR" sz="1600" baseline="0" dirty="0" smtClean="0">
                          <a:solidFill>
                            <a:schemeClr val="tx1"/>
                          </a:solidFill>
                        </a:rPr>
                        <a:t>Permite uma estrutura leve</a:t>
                      </a:r>
                    </a:p>
                  </a:txBody>
                  <a:tcPr/>
                </a:tc>
                <a:tc hMerge="1">
                  <a:txBody>
                    <a:bodyPr/>
                    <a:lstStyle/>
                    <a:p>
                      <a:endParaRPr lang="fr-FR"/>
                    </a:p>
                  </a:txBody>
                  <a:tcPr/>
                </a:tc>
              </a:tr>
              <a:tr h="457798">
                <a:tc>
                  <a:txBody>
                    <a:bodyPr/>
                    <a:lstStyle/>
                    <a:p>
                      <a:r>
                        <a:rPr lang="fr-FR" sz="1600" dirty="0" smtClean="0">
                          <a:solidFill>
                            <a:schemeClr val="tx1"/>
                          </a:solidFill>
                        </a:rPr>
                        <a:t>Expectativa de vida</a:t>
                      </a:r>
                    </a:p>
                  </a:txBody>
                  <a:tcPr/>
                </a:tc>
                <a:tc gridSpan="2">
                  <a:txBody>
                    <a:bodyPr/>
                    <a:lstStyle/>
                    <a:p>
                      <a:r>
                        <a:rPr lang="pt-BR" sz="1600" dirty="0" smtClean="0">
                          <a:solidFill>
                            <a:schemeClr val="tx1"/>
                          </a:solidFill>
                        </a:rPr>
                        <a:t>Vai durar a vida do edifício</a:t>
                      </a:r>
                      <a:endParaRPr lang="fr-FR" sz="1600" dirty="0">
                        <a:solidFill>
                          <a:schemeClr val="tx1"/>
                        </a:solidFill>
                      </a:endParaRPr>
                    </a:p>
                  </a:txBody>
                  <a:tcPr/>
                </a:tc>
                <a:tc hMerge="1">
                  <a:txBody>
                    <a:bodyPr/>
                    <a:lstStyle/>
                    <a:p>
                      <a:endParaRPr lang="fr-FR"/>
                    </a:p>
                  </a:txBody>
                  <a:tcPr/>
                </a:tc>
              </a:tr>
              <a:tr h="897664">
                <a:tc>
                  <a:txBody>
                    <a:bodyPr/>
                    <a:lstStyle/>
                    <a:p>
                      <a:r>
                        <a:rPr lang="fr-FR" sz="1600" dirty="0" smtClean="0">
                          <a:solidFill>
                            <a:schemeClr val="tx1"/>
                          </a:solidFill>
                        </a:rPr>
                        <a:t>Outros</a:t>
                      </a:r>
                      <a:endParaRPr lang="fr-FR" sz="1600" dirty="0">
                        <a:solidFill>
                          <a:schemeClr val="tx1"/>
                        </a:solidFill>
                      </a:endParaRPr>
                    </a:p>
                  </a:txBody>
                  <a:tcPr/>
                </a:tc>
                <a:tc>
                  <a:txBody>
                    <a:bodyPr/>
                    <a:lstStyle/>
                    <a:p>
                      <a:endParaRPr lang="fr-FR" sz="1600" dirty="0">
                        <a:solidFill>
                          <a:schemeClr val="tx1"/>
                        </a:solidFill>
                      </a:endParaRPr>
                    </a:p>
                  </a:txBody>
                  <a:tcPr/>
                </a:tc>
                <a:tc>
                  <a:txBody>
                    <a:bodyPr/>
                    <a:lstStyle/>
                    <a:p>
                      <a:r>
                        <a:rPr lang="pt-BR" sz="1600" dirty="0" smtClean="0">
                          <a:solidFill>
                            <a:schemeClr val="tx1"/>
                          </a:solidFill>
                        </a:rPr>
                        <a:t>Adequado para telhados verdes</a:t>
                      </a:r>
                    </a:p>
                    <a:p>
                      <a:r>
                        <a:rPr lang="pt-BR" sz="1600" dirty="0" smtClean="0">
                          <a:solidFill>
                            <a:schemeClr val="tx1"/>
                          </a:solidFill>
                        </a:rPr>
                        <a:t>Na renovação, pode ser colocado diretamente sobre o telhado</a:t>
                      </a:r>
                      <a:endParaRPr lang="fr-FR" sz="1600" dirty="0">
                        <a:solidFill>
                          <a:schemeClr val="tx1"/>
                        </a:solidFill>
                      </a:endParaRPr>
                    </a:p>
                  </a:txBody>
                  <a:tcPr/>
                </a:tc>
              </a:tr>
              <a:tr h="313779">
                <a:tc grid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0" dirty="0" smtClean="0">
                          <a:solidFill>
                            <a:schemeClr val="tx1"/>
                          </a:solidFill>
                        </a:rPr>
                        <a:t>* </a:t>
                      </a:r>
                      <a:r>
                        <a:rPr lang="pt-BR" sz="1400" b="0" dirty="0" smtClean="0">
                          <a:solidFill>
                            <a:schemeClr val="tx1"/>
                          </a:solidFill>
                        </a:rPr>
                        <a:t>Em algumas áreas, Cu ou Zn são restritos como sendo </a:t>
                      </a:r>
                      <a:r>
                        <a:rPr lang="pt-BR" sz="1400" b="0" dirty="0" err="1" smtClean="0">
                          <a:solidFill>
                            <a:schemeClr val="tx1"/>
                          </a:solidFill>
                        </a:rPr>
                        <a:t>ecotóxicos</a:t>
                      </a:r>
                      <a:r>
                        <a:rPr lang="pt-BR" sz="1400" b="0" dirty="0" smtClean="0">
                          <a:solidFill>
                            <a:schemeClr val="tx1"/>
                          </a:solidFill>
                        </a:rPr>
                        <a:t> e lixiviados na água da chuva.</a:t>
                      </a:r>
                      <a:endParaRPr lang="fr-FR" sz="1400" b="0" dirty="0" smtClean="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tc hMerge="1">
                  <a:txBody>
                    <a:bodyPr/>
                    <a:lstStyle/>
                    <a:p>
                      <a:endParaRPr lang="en-GB" dirty="0"/>
                    </a:p>
                  </a:txBody>
                  <a:tcPr/>
                </a:tc>
                <a:tc hMerge="1">
                  <a:txBody>
                    <a:bodyPr/>
                    <a:lstStyle/>
                    <a:p>
                      <a:endParaRPr lang="en-GB" dirty="0"/>
                    </a:p>
                  </a:txBody>
                  <a:tcPr/>
                </a:tc>
              </a:tr>
            </a:tbl>
          </a:graphicData>
        </a:graphic>
      </p:graphicFrame>
      <p:sp>
        <p:nvSpPr>
          <p:cNvPr id="4" name="Slide Number Placeholder 3"/>
          <p:cNvSpPr>
            <a:spLocks noGrp="1"/>
          </p:cNvSpPr>
          <p:nvPr>
            <p:ph type="sldNum" sz="quarter" idx="4"/>
          </p:nvPr>
        </p:nvSpPr>
        <p:spPr/>
        <p:txBody>
          <a:bodyPr/>
          <a:lstStyle/>
          <a:p>
            <a:fld id="{5AF66AA0-E37C-4065-8BE7-D4086C065B53}" type="slidenum">
              <a:rPr lang="fr-BE" smtClean="0"/>
              <a:pPr/>
              <a:t>36</a:t>
            </a:fld>
            <a:endParaRPr lang="fr-BE" dirty="0"/>
          </a:p>
        </p:txBody>
      </p:sp>
      <p:pic>
        <p:nvPicPr>
          <p:cNvPr id="9"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168704" y="2507198"/>
            <a:ext cx="1660228" cy="6707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68136" y="2507198"/>
            <a:ext cx="1390230" cy="8167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835849" y="2310638"/>
            <a:ext cx="1657921" cy="12098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tângulo 7"/>
          <p:cNvSpPr/>
          <p:nvPr/>
        </p:nvSpPr>
        <p:spPr>
          <a:xfrm>
            <a:off x="8927976" y="0"/>
            <a:ext cx="216024" cy="23488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CaixaDeTexto 11"/>
          <p:cNvSpPr txBox="1"/>
          <p:nvPr/>
        </p:nvSpPr>
        <p:spPr>
          <a:xfrm rot="16200000">
            <a:off x="7919864" y="502803"/>
            <a:ext cx="2232247" cy="307777"/>
          </a:xfrm>
          <a:prstGeom prst="rect">
            <a:avLst/>
          </a:prstGeom>
          <a:noFill/>
        </p:spPr>
        <p:txBody>
          <a:bodyPr wrap="square" rtlCol="0">
            <a:spAutoFit/>
          </a:bodyPr>
          <a:lstStyle/>
          <a:p>
            <a:r>
              <a:rPr lang="pt-BR" sz="1400" dirty="0" smtClean="0">
                <a:solidFill>
                  <a:schemeClr val="bg1"/>
                </a:solidFill>
              </a:rPr>
              <a:t>Aplicações – Telhados</a:t>
            </a:r>
            <a:endParaRPr lang="pt-BR" sz="1400" dirty="0">
              <a:solidFill>
                <a:schemeClr val="bg1"/>
              </a:solidFill>
            </a:endParaRPr>
          </a:p>
        </p:txBody>
      </p:sp>
    </p:spTree>
    <p:extLst>
      <p:ext uri="{BB962C8B-B14F-4D97-AF65-F5344CB8AC3E}">
        <p14:creationId xmlns:p14="http://schemas.microsoft.com/office/powerpoint/2010/main" val="139767149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pt-BR" sz="3200" dirty="0"/>
              <a:t>Uma nova preocupação, </a:t>
            </a:r>
            <a:r>
              <a:rPr lang="pt-BR" sz="3200" dirty="0" smtClean="0"/>
              <a:t/>
            </a:r>
            <a:br>
              <a:rPr lang="pt-BR" sz="3200" dirty="0" smtClean="0"/>
            </a:br>
            <a:r>
              <a:rPr lang="pt-BR" sz="3200" dirty="0" smtClean="0"/>
              <a:t>a perda </a:t>
            </a:r>
            <a:r>
              <a:rPr lang="pt-BR" sz="3200" dirty="0"/>
              <a:t>de metal </a:t>
            </a:r>
            <a:r>
              <a:rPr lang="pt-BR" sz="3200" dirty="0" smtClean="0"/>
              <a:t>na </a:t>
            </a:r>
            <a:r>
              <a:rPr lang="pt-BR" sz="3200" dirty="0"/>
              <a:t>água da chuva</a:t>
            </a:r>
            <a:r>
              <a:rPr lang="nl-BE" sz="3200" baseline="50000" dirty="0" smtClean="0"/>
              <a:t>5</a:t>
            </a:r>
            <a:endParaRPr lang="nl-BE" sz="3200" baseline="500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184076196"/>
              </p:ext>
            </p:extLst>
          </p:nvPr>
        </p:nvGraphicFramePr>
        <p:xfrm>
          <a:off x="421196" y="2420888"/>
          <a:ext cx="8229600" cy="4012973"/>
        </p:xfrm>
        <a:graphic>
          <a:graphicData uri="http://schemas.openxmlformats.org/drawingml/2006/chart">
            <c:chart xmlns:c="http://schemas.openxmlformats.org/drawingml/2006/chart" xmlns:r="http://schemas.openxmlformats.org/officeDocument/2006/relationships" r:id="rId2"/>
          </a:graphicData>
        </a:graphic>
      </p:graphicFrame>
      <p:sp>
        <p:nvSpPr>
          <p:cNvPr id="3" name="Slide Number Placeholder 2"/>
          <p:cNvSpPr>
            <a:spLocks noGrp="1"/>
          </p:cNvSpPr>
          <p:nvPr>
            <p:ph type="sldNum" sz="quarter" idx="4"/>
          </p:nvPr>
        </p:nvSpPr>
        <p:spPr/>
        <p:txBody>
          <a:bodyPr/>
          <a:lstStyle/>
          <a:p>
            <a:fld id="{5AF66AA0-E37C-4065-8BE7-D4086C065B53}" type="slidenum">
              <a:rPr lang="fr-BE" smtClean="0"/>
              <a:pPr/>
              <a:t>37</a:t>
            </a:fld>
            <a:endParaRPr lang="fr-BE" dirty="0"/>
          </a:p>
        </p:txBody>
      </p:sp>
      <p:sp>
        <p:nvSpPr>
          <p:cNvPr id="7" name="Oval 6"/>
          <p:cNvSpPr/>
          <p:nvPr/>
        </p:nvSpPr>
        <p:spPr>
          <a:xfrm>
            <a:off x="5724128" y="2636912"/>
            <a:ext cx="2088232" cy="1368152"/>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pt-BR" dirty="0" smtClean="0">
                <a:solidFill>
                  <a:schemeClr val="accent2"/>
                </a:solidFill>
              </a:rPr>
              <a:t>Nenhuma perda significativa </a:t>
            </a:r>
            <a:r>
              <a:rPr lang="pt-BR" dirty="0">
                <a:solidFill>
                  <a:schemeClr val="accent2"/>
                </a:solidFill>
              </a:rPr>
              <a:t>de aço inoxidável</a:t>
            </a:r>
            <a:endParaRPr lang="nl-BE" dirty="0">
              <a:solidFill>
                <a:schemeClr val="accent2"/>
              </a:solidFill>
            </a:endParaRPr>
          </a:p>
        </p:txBody>
      </p:sp>
      <p:sp>
        <p:nvSpPr>
          <p:cNvPr id="8" name="TextBox 7"/>
          <p:cNvSpPr txBox="1"/>
          <p:nvPr/>
        </p:nvSpPr>
        <p:spPr>
          <a:xfrm>
            <a:off x="611560" y="1484783"/>
            <a:ext cx="7848872" cy="830997"/>
          </a:xfrm>
          <a:prstGeom prst="rect">
            <a:avLst/>
          </a:prstGeom>
          <a:noFill/>
        </p:spPr>
        <p:txBody>
          <a:bodyPr wrap="square" rtlCol="0">
            <a:spAutoFit/>
          </a:bodyPr>
          <a:lstStyle/>
          <a:p>
            <a:r>
              <a:rPr lang="pt-BR" sz="2400" dirty="0"/>
              <a:t>Principalmente no norte da Europa ... </a:t>
            </a:r>
            <a:r>
              <a:rPr lang="pt-BR" sz="2400" dirty="0" smtClean="0"/>
              <a:t>Para garantir a qualidade</a:t>
            </a:r>
            <a:r>
              <a:rPr lang="pt-BR" sz="2400" dirty="0"/>
              <a:t>, disponibilidade e reutilização da água</a:t>
            </a:r>
            <a:endParaRPr lang="nl-BE" sz="2400" dirty="0"/>
          </a:p>
        </p:txBody>
      </p:sp>
      <p:sp>
        <p:nvSpPr>
          <p:cNvPr id="9" name="Retângulo 8"/>
          <p:cNvSpPr/>
          <p:nvPr/>
        </p:nvSpPr>
        <p:spPr>
          <a:xfrm>
            <a:off x="8927976" y="0"/>
            <a:ext cx="216024" cy="23488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CaixaDeTexto 9"/>
          <p:cNvSpPr txBox="1"/>
          <p:nvPr/>
        </p:nvSpPr>
        <p:spPr>
          <a:xfrm rot="16200000">
            <a:off x="7919864" y="502803"/>
            <a:ext cx="2232247" cy="307777"/>
          </a:xfrm>
          <a:prstGeom prst="rect">
            <a:avLst/>
          </a:prstGeom>
          <a:noFill/>
        </p:spPr>
        <p:txBody>
          <a:bodyPr wrap="square" rtlCol="0">
            <a:spAutoFit/>
          </a:bodyPr>
          <a:lstStyle/>
          <a:p>
            <a:r>
              <a:rPr lang="pt-BR" sz="1400" dirty="0" smtClean="0">
                <a:solidFill>
                  <a:schemeClr val="bg1"/>
                </a:solidFill>
              </a:rPr>
              <a:t>Aplicações – Telhados</a:t>
            </a:r>
            <a:endParaRPr lang="pt-BR" sz="1400" dirty="0">
              <a:solidFill>
                <a:schemeClr val="bg1"/>
              </a:solidFill>
            </a:endParaRPr>
          </a:p>
        </p:txBody>
      </p:sp>
    </p:spTree>
    <p:extLst>
      <p:ext uri="{BB962C8B-B14F-4D97-AF65-F5344CB8AC3E}">
        <p14:creationId xmlns:p14="http://schemas.microsoft.com/office/powerpoint/2010/main" val="10122359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0" y="53950"/>
            <a:ext cx="5486400" cy="566738"/>
          </a:xfrm>
        </p:spPr>
        <p:txBody>
          <a:bodyPr>
            <a:normAutofit fontScale="90000"/>
          </a:bodyPr>
          <a:lstStyle/>
          <a:p>
            <a:r>
              <a:rPr lang="pt-BR" dirty="0"/>
              <a:t>A biblioteca do parlamento de Deli</a:t>
            </a:r>
            <a:r>
              <a:rPr lang="fr-FR" baseline="50000" dirty="0" smtClean="0"/>
              <a:t>6-7</a:t>
            </a:r>
            <a:r>
              <a:rPr lang="fr-FR" dirty="0" smtClean="0"/>
              <a:t/>
            </a:r>
            <a:br>
              <a:rPr lang="fr-FR" dirty="0" smtClean="0"/>
            </a:br>
            <a:r>
              <a:rPr lang="fr-FR" dirty="0" smtClean="0"/>
              <a:t>Arquiteto: Raj Rewal Associates</a:t>
            </a:r>
            <a:endParaRPr lang="fr-FR" dirty="0"/>
          </a:p>
        </p:txBody>
      </p:sp>
      <p:sp>
        <p:nvSpPr>
          <p:cNvPr id="4" name="Text Placeholder 3"/>
          <p:cNvSpPr>
            <a:spLocks noGrp="1"/>
          </p:cNvSpPr>
          <p:nvPr>
            <p:ph type="body" sz="half" idx="2"/>
          </p:nvPr>
        </p:nvSpPr>
        <p:spPr>
          <a:xfrm>
            <a:off x="29862" y="5445223"/>
            <a:ext cx="8862618" cy="1368153"/>
          </a:xfrm>
        </p:spPr>
        <p:txBody>
          <a:bodyPr>
            <a:normAutofit/>
          </a:bodyPr>
          <a:lstStyle/>
          <a:p>
            <a:pPr algn="just"/>
            <a:r>
              <a:rPr lang="pt-BR" dirty="0"/>
              <a:t>A biblioteca, de 55.000 m2, </a:t>
            </a:r>
            <a:r>
              <a:rPr lang="pt-BR" dirty="0" smtClean="0"/>
              <a:t>tem sua </a:t>
            </a:r>
            <a:r>
              <a:rPr lang="pt-BR" dirty="0"/>
              <a:t>altura </a:t>
            </a:r>
            <a:r>
              <a:rPr lang="pt-BR" dirty="0" smtClean="0"/>
              <a:t>limitada para </a:t>
            </a:r>
            <a:r>
              <a:rPr lang="pt-BR" dirty="0"/>
              <a:t>evitar obstruir </a:t>
            </a:r>
            <a:r>
              <a:rPr lang="pt-BR" dirty="0" smtClean="0"/>
              <a:t>a visão do </a:t>
            </a:r>
            <a:r>
              <a:rPr lang="pt-BR" dirty="0"/>
              <a:t>Parlamento. A cúpula </a:t>
            </a:r>
            <a:r>
              <a:rPr lang="pt-BR" dirty="0" smtClean="0"/>
              <a:t>central contém </a:t>
            </a:r>
            <a:r>
              <a:rPr lang="pt-BR" dirty="0"/>
              <a:t>uma </a:t>
            </a:r>
            <a:r>
              <a:rPr lang="pt-BR" dirty="0" smtClean="0"/>
              <a:t>estrutura tubular e de cabos </a:t>
            </a:r>
            <a:r>
              <a:rPr lang="pt-BR" dirty="0"/>
              <a:t>de aço inoxidável </a:t>
            </a:r>
            <a:r>
              <a:rPr lang="pt-BR" dirty="0" smtClean="0"/>
              <a:t>que converge em nódulos reguladores de tensão. </a:t>
            </a:r>
            <a:r>
              <a:rPr lang="pt-BR" dirty="0"/>
              <a:t>A segunda cúpula contendo tubos de aço inoxidável, conhecida como cúpula VIP, tem um diâmetro de </a:t>
            </a:r>
            <a:r>
              <a:rPr lang="pt-BR" dirty="0" smtClean="0"/>
              <a:t>16m e </a:t>
            </a:r>
            <a:r>
              <a:rPr lang="pt-BR" dirty="0"/>
              <a:t>uma altura de 2,5 </a:t>
            </a:r>
            <a:r>
              <a:rPr lang="pt-BR" dirty="0" smtClean="0"/>
              <a:t>m.</a:t>
            </a:r>
            <a:endParaRPr lang="fr-FR"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38</a:t>
            </a:fld>
            <a:endParaRPr lang="fr-BE" dirty="0"/>
          </a:p>
        </p:txBody>
      </p:sp>
      <p:grpSp>
        <p:nvGrpSpPr>
          <p:cNvPr id="13" name="Group 12"/>
          <p:cNvGrpSpPr/>
          <p:nvPr/>
        </p:nvGrpSpPr>
        <p:grpSpPr>
          <a:xfrm>
            <a:off x="9579" y="692696"/>
            <a:ext cx="8882901" cy="4334421"/>
            <a:chOff x="1654" y="117751"/>
            <a:chExt cx="8882901" cy="4334421"/>
          </a:xfrm>
        </p:grpSpPr>
        <p:pic>
          <p:nvPicPr>
            <p:cNvPr id="1027"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296292" y="117751"/>
              <a:ext cx="3588263" cy="433442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54" y="117751"/>
              <a:ext cx="5684486" cy="433442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graphicFrame>
        <p:nvGraphicFramePr>
          <p:cNvPr id="14" name="Table 13"/>
          <p:cNvGraphicFramePr>
            <a:graphicFrameLocks noGrp="1"/>
          </p:cNvGraphicFramePr>
          <p:nvPr>
            <p:extLst>
              <p:ext uri="{D42A27DB-BD31-4B8C-83A1-F6EECF244321}">
                <p14:modId xmlns:p14="http://schemas.microsoft.com/office/powerpoint/2010/main" val="68193847"/>
              </p:ext>
            </p:extLst>
          </p:nvPr>
        </p:nvGraphicFramePr>
        <p:xfrm>
          <a:off x="13229" y="5038882"/>
          <a:ext cx="8882902" cy="370840"/>
        </p:xfrm>
        <a:graphic>
          <a:graphicData uri="http://schemas.openxmlformats.org/drawingml/2006/table">
            <a:tbl>
              <a:tblPr firstRow="1" bandRow="1">
                <a:tableStyleId>{2D5ABB26-0587-4C30-8999-92F81FD0307C}</a:tableStyleId>
              </a:tblPr>
              <a:tblGrid>
                <a:gridCol w="5714550"/>
                <a:gridCol w="3168352"/>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dirty="0" smtClean="0"/>
                        <a:t>1. Esquerda:  </a:t>
                      </a:r>
                      <a:r>
                        <a:rPr lang="pt-BR" sz="1400" dirty="0" smtClean="0"/>
                        <a:t>Visão geral, com o Parlamento ao fundo</a:t>
                      </a:r>
                      <a:r>
                        <a:rPr lang="fr-FR" sz="1400" dirty="0" smtClean="0"/>
                        <a:t>. </a:t>
                      </a:r>
                      <a:endParaRPr lang="nl-BE"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dirty="0" smtClean="0"/>
                        <a:t>2. Direita: </a:t>
                      </a:r>
                      <a:r>
                        <a:rPr lang="en-US" sz="1400" dirty="0" smtClean="0"/>
                        <a:t>Vista da </a:t>
                      </a:r>
                      <a:r>
                        <a:rPr lang="pt-BR" sz="1400" noProof="0" dirty="0" smtClean="0"/>
                        <a:t>cúpula</a:t>
                      </a:r>
                      <a:r>
                        <a:rPr lang="en-US" sz="1400" dirty="0" smtClean="0"/>
                        <a:t> focal</a:t>
                      </a:r>
                      <a:r>
                        <a:rPr lang="en-US" sz="1400" baseline="0" dirty="0" smtClean="0"/>
                        <a:t> central</a:t>
                      </a:r>
                      <a:endParaRPr lang="en-US" sz="1400" dirty="0" smtClean="0"/>
                    </a:p>
                  </a:txBody>
                  <a:tcPr/>
                </a:tc>
              </a:tr>
            </a:tbl>
          </a:graphicData>
        </a:graphic>
      </p:graphicFrame>
      <p:sp>
        <p:nvSpPr>
          <p:cNvPr id="9" name="Retângulo 8"/>
          <p:cNvSpPr/>
          <p:nvPr/>
        </p:nvSpPr>
        <p:spPr>
          <a:xfrm>
            <a:off x="8927976" y="0"/>
            <a:ext cx="216024" cy="23488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CaixaDeTexto 9"/>
          <p:cNvSpPr txBox="1"/>
          <p:nvPr/>
        </p:nvSpPr>
        <p:spPr>
          <a:xfrm rot="16200000">
            <a:off x="7919864" y="502803"/>
            <a:ext cx="2232247" cy="307777"/>
          </a:xfrm>
          <a:prstGeom prst="rect">
            <a:avLst/>
          </a:prstGeom>
          <a:noFill/>
        </p:spPr>
        <p:txBody>
          <a:bodyPr wrap="square" rtlCol="0">
            <a:spAutoFit/>
          </a:bodyPr>
          <a:lstStyle/>
          <a:p>
            <a:r>
              <a:rPr lang="pt-BR" sz="1400" dirty="0" smtClean="0">
                <a:solidFill>
                  <a:schemeClr val="bg1"/>
                </a:solidFill>
              </a:rPr>
              <a:t>Aplicações – Telhados</a:t>
            </a:r>
            <a:endParaRPr lang="pt-BR" sz="1400" dirty="0">
              <a:solidFill>
                <a:schemeClr val="bg1"/>
              </a:solidFill>
            </a:endParaRPr>
          </a:p>
        </p:txBody>
      </p:sp>
    </p:spTree>
    <p:extLst>
      <p:ext uri="{BB962C8B-B14F-4D97-AF65-F5344CB8AC3E}">
        <p14:creationId xmlns:p14="http://schemas.microsoft.com/office/powerpoint/2010/main" val="310488043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http://www.metalroof.ltd.uk/our_work/stainless_steel_standing_seam_roof_leicester/leic_2_lge.jpg"/>
          <p:cNvSpPr>
            <a:spLocks noChangeAspect="1" noChangeArrowheads="1"/>
          </p:cNvSpPr>
          <p:nvPr/>
        </p:nvSpPr>
        <p:spPr bwMode="auto">
          <a:xfrm>
            <a:off x="155575" y="-1714500"/>
            <a:ext cx="4762500" cy="35718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Content Placeholder 2"/>
          <p:cNvSpPr txBox="1">
            <a:spLocks/>
          </p:cNvSpPr>
          <p:nvPr/>
        </p:nvSpPr>
        <p:spPr>
          <a:xfrm rot="16200000">
            <a:off x="-2602066" y="2790706"/>
            <a:ext cx="6546604" cy="134247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pt-BR" sz="1800" dirty="0"/>
              <a:t>No sentido horário, a partir do canto superior esquerdo</a:t>
            </a:r>
            <a:r>
              <a:rPr lang="fr-FR" sz="1800" dirty="0" smtClean="0"/>
              <a:t>:</a:t>
            </a:r>
            <a:r>
              <a:rPr lang="fr-FR" sz="1800" baseline="50000" dirty="0" smtClean="0"/>
              <a:t>1</a:t>
            </a:r>
          </a:p>
          <a:p>
            <a:pPr marL="0" indent="0">
              <a:buNone/>
            </a:pPr>
            <a:r>
              <a:rPr lang="fr-FR" sz="1800" dirty="0" smtClean="0"/>
              <a:t>1. </a:t>
            </a:r>
            <a:r>
              <a:rPr lang="pt-BR" sz="1800" dirty="0"/>
              <a:t>Telhado de </a:t>
            </a:r>
            <a:r>
              <a:rPr lang="pt-BR" sz="1800" dirty="0" smtClean="0"/>
              <a:t>igreja de aço </a:t>
            </a:r>
            <a:r>
              <a:rPr lang="pt-BR" sz="1800" dirty="0"/>
              <a:t>inoxidável, Leicester, Reino Unido</a:t>
            </a:r>
            <a:endParaRPr lang="fr-FR" sz="1800" dirty="0" smtClean="0"/>
          </a:p>
          <a:p>
            <a:pPr marL="0" indent="0">
              <a:buNone/>
            </a:pPr>
            <a:r>
              <a:rPr lang="fr-FR" sz="1800" dirty="0" smtClean="0"/>
              <a:t>2. </a:t>
            </a:r>
            <a:r>
              <a:rPr lang="fr-FR" sz="1800" dirty="0"/>
              <a:t>Restaurante </a:t>
            </a:r>
            <a:r>
              <a:rPr lang="fr-FR" sz="1800" dirty="0" smtClean="0"/>
              <a:t>de escola</a:t>
            </a:r>
            <a:r>
              <a:rPr lang="fr-FR" sz="1800" dirty="0"/>
              <a:t>, Oyonnax, </a:t>
            </a:r>
            <a:r>
              <a:rPr lang="fr-FR" sz="1800" dirty="0" smtClean="0"/>
              <a:t>França</a:t>
            </a:r>
          </a:p>
          <a:p>
            <a:pPr marL="0" indent="0">
              <a:buNone/>
            </a:pPr>
            <a:r>
              <a:rPr lang="fr-FR" sz="1800" dirty="0" smtClean="0"/>
              <a:t>3. </a:t>
            </a:r>
            <a:r>
              <a:rPr lang="fr-FR" sz="1800" dirty="0"/>
              <a:t>Centro Universum Science, Bremen, Alemanha</a:t>
            </a:r>
            <a:endParaRPr lang="fr-FR" sz="1800" dirty="0" smtClean="0"/>
          </a:p>
        </p:txBody>
      </p:sp>
      <p:grpSp>
        <p:nvGrpSpPr>
          <p:cNvPr id="6" name="Group 5"/>
          <p:cNvGrpSpPr/>
          <p:nvPr/>
        </p:nvGrpSpPr>
        <p:grpSpPr>
          <a:xfrm>
            <a:off x="1404479" y="156596"/>
            <a:ext cx="7488001" cy="6584772"/>
            <a:chOff x="1404479" y="8904"/>
            <a:chExt cx="7488001" cy="6584772"/>
          </a:xfrm>
        </p:grpSpPr>
        <p:grpSp>
          <p:nvGrpSpPr>
            <p:cNvPr id="5" name="Group 4"/>
            <p:cNvGrpSpPr/>
            <p:nvPr/>
          </p:nvGrpSpPr>
          <p:grpSpPr>
            <a:xfrm>
              <a:off x="1404479" y="8904"/>
              <a:ext cx="7488000" cy="2556000"/>
              <a:chOff x="0" y="8904"/>
              <a:chExt cx="7483383" cy="2556000"/>
            </a:xfrm>
          </p:grpSpPr>
          <p:pic>
            <p:nvPicPr>
              <p:cNvPr id="2051"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8904"/>
                <a:ext cx="3407999" cy="255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6146"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414813" y="8904"/>
                <a:ext cx="4068570" cy="255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pic>
          <p:nvPicPr>
            <p:cNvPr id="6147" name="Picture 3"/>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r="1890"/>
            <a:stretch/>
          </p:blipFill>
          <p:spPr bwMode="auto">
            <a:xfrm>
              <a:off x="1404480" y="2564882"/>
              <a:ext cx="7488000" cy="402879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2" name="Slide Number Placeholder 1"/>
          <p:cNvSpPr>
            <a:spLocks noGrp="1"/>
          </p:cNvSpPr>
          <p:nvPr>
            <p:ph type="sldNum" sz="quarter" idx="4"/>
          </p:nvPr>
        </p:nvSpPr>
        <p:spPr/>
        <p:txBody>
          <a:bodyPr/>
          <a:lstStyle/>
          <a:p>
            <a:fld id="{5AF66AA0-E37C-4065-8BE7-D4086C065B53}" type="slidenum">
              <a:rPr lang="fr-BE" smtClean="0"/>
              <a:pPr/>
              <a:t>39</a:t>
            </a:fld>
            <a:endParaRPr lang="fr-BE" dirty="0"/>
          </a:p>
        </p:txBody>
      </p:sp>
      <p:sp>
        <p:nvSpPr>
          <p:cNvPr id="10" name="Retângulo 9"/>
          <p:cNvSpPr/>
          <p:nvPr/>
        </p:nvSpPr>
        <p:spPr>
          <a:xfrm>
            <a:off x="8927976" y="0"/>
            <a:ext cx="216024" cy="23488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CaixaDeTexto 10"/>
          <p:cNvSpPr txBox="1"/>
          <p:nvPr/>
        </p:nvSpPr>
        <p:spPr>
          <a:xfrm rot="16200000">
            <a:off x="7919864" y="502803"/>
            <a:ext cx="2232247" cy="307777"/>
          </a:xfrm>
          <a:prstGeom prst="rect">
            <a:avLst/>
          </a:prstGeom>
          <a:noFill/>
        </p:spPr>
        <p:txBody>
          <a:bodyPr wrap="square" rtlCol="0">
            <a:spAutoFit/>
          </a:bodyPr>
          <a:lstStyle/>
          <a:p>
            <a:r>
              <a:rPr lang="pt-BR" sz="1400" dirty="0" smtClean="0">
                <a:solidFill>
                  <a:schemeClr val="bg1"/>
                </a:solidFill>
              </a:rPr>
              <a:t>Aplicações – Telhados</a:t>
            </a:r>
            <a:endParaRPr lang="pt-BR" sz="1400" dirty="0">
              <a:solidFill>
                <a:schemeClr val="bg1"/>
              </a:solidFill>
            </a:endParaRPr>
          </a:p>
        </p:txBody>
      </p:sp>
    </p:spTree>
    <p:extLst>
      <p:ext uri="{BB962C8B-B14F-4D97-AF65-F5344CB8AC3E}">
        <p14:creationId xmlns:p14="http://schemas.microsoft.com/office/powerpoint/2010/main" val="128803404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1763688" y="152400"/>
            <a:ext cx="5616624" cy="4571552"/>
            <a:chOff x="1763688" y="152400"/>
            <a:chExt cx="5616624" cy="4571552"/>
          </a:xfrm>
        </p:grpSpPr>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63688" y="152400"/>
              <a:ext cx="5616624" cy="457155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9" name="Picture 5"/>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5948055" y="3442504"/>
              <a:ext cx="1432257" cy="128144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6" name="Titre 5"/>
          <p:cNvSpPr>
            <a:spLocks noGrp="1"/>
          </p:cNvSpPr>
          <p:nvPr>
            <p:ph type="title"/>
          </p:nvPr>
        </p:nvSpPr>
        <p:spPr>
          <a:xfrm>
            <a:off x="1792288" y="4800600"/>
            <a:ext cx="5588024" cy="566738"/>
          </a:xfrm>
        </p:spPr>
        <p:txBody>
          <a:bodyPr>
            <a:normAutofit fontScale="90000"/>
          </a:bodyPr>
          <a:lstStyle/>
          <a:p>
            <a:r>
              <a:rPr lang="pt-BR" dirty="0"/>
              <a:t>Pavilhão dos Emirados Árabes Unidos na Expo </a:t>
            </a:r>
            <a:r>
              <a:rPr lang="pt-BR" dirty="0" err="1"/>
              <a:t>Shanghaï</a:t>
            </a:r>
            <a:r>
              <a:rPr lang="en-US" baseline="50000" dirty="0" smtClean="0"/>
              <a:t>8</a:t>
            </a:r>
            <a:r>
              <a:rPr lang="en-US" dirty="0" smtClean="0"/>
              <a:t/>
            </a:r>
            <a:br>
              <a:rPr lang="en-US" dirty="0" smtClean="0"/>
            </a:br>
            <a:r>
              <a:rPr lang="en-US" dirty="0" err="1" smtClean="0"/>
              <a:t>Arquitetos</a:t>
            </a:r>
            <a:r>
              <a:rPr lang="en-US" dirty="0" smtClean="0"/>
              <a:t>: Foster &amp; Partners</a:t>
            </a:r>
            <a:endParaRPr lang="fr-FR" dirty="0"/>
          </a:p>
        </p:txBody>
      </p:sp>
      <p:sp>
        <p:nvSpPr>
          <p:cNvPr id="8" name="Text Placeholder 7"/>
          <p:cNvSpPr>
            <a:spLocks noGrp="1"/>
          </p:cNvSpPr>
          <p:nvPr>
            <p:ph type="body" sz="half" idx="2"/>
          </p:nvPr>
        </p:nvSpPr>
        <p:spPr/>
        <p:txBody>
          <a:bodyPr/>
          <a:lstStyle/>
          <a:p>
            <a:pPr algn="just"/>
            <a:r>
              <a:rPr lang="pt-BR" dirty="0"/>
              <a:t>A estrutura em forma de duna é feita de treliça triangulada coberta com painéis planos de aço inoxidável. Foi projetado para ser desmontado</a:t>
            </a:r>
            <a:r>
              <a:rPr lang="en-US" dirty="0" smtClean="0"/>
              <a:t>. </a:t>
            </a:r>
            <a:endParaRPr lang="en-US"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40</a:t>
            </a:fld>
            <a:endParaRPr lang="fr-BE" dirty="0"/>
          </a:p>
        </p:txBody>
      </p:sp>
      <p:sp>
        <p:nvSpPr>
          <p:cNvPr id="9" name="Retângulo 8"/>
          <p:cNvSpPr/>
          <p:nvPr/>
        </p:nvSpPr>
        <p:spPr>
          <a:xfrm>
            <a:off x="8927976" y="0"/>
            <a:ext cx="216024" cy="23488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CaixaDeTexto 9"/>
          <p:cNvSpPr txBox="1"/>
          <p:nvPr/>
        </p:nvSpPr>
        <p:spPr>
          <a:xfrm rot="16200000">
            <a:off x="7919864" y="502803"/>
            <a:ext cx="2232247" cy="307777"/>
          </a:xfrm>
          <a:prstGeom prst="rect">
            <a:avLst/>
          </a:prstGeom>
          <a:noFill/>
        </p:spPr>
        <p:txBody>
          <a:bodyPr wrap="square" rtlCol="0">
            <a:spAutoFit/>
          </a:bodyPr>
          <a:lstStyle/>
          <a:p>
            <a:r>
              <a:rPr lang="pt-BR" sz="1400" dirty="0" smtClean="0">
                <a:solidFill>
                  <a:schemeClr val="bg1"/>
                </a:solidFill>
              </a:rPr>
              <a:t>Aplicações – Telhados</a:t>
            </a:r>
            <a:endParaRPr lang="pt-BR" sz="1400" dirty="0">
              <a:solidFill>
                <a:schemeClr val="bg1"/>
              </a:solidFill>
            </a:endParaRPr>
          </a:p>
        </p:txBody>
      </p:sp>
    </p:spTree>
    <p:extLst>
      <p:ext uri="{BB962C8B-B14F-4D97-AF65-F5344CB8AC3E}">
        <p14:creationId xmlns:p14="http://schemas.microsoft.com/office/powerpoint/2010/main" val="250605246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111758"/>
            <a:ext cx="5486400" cy="566738"/>
          </a:xfrm>
        </p:spPr>
        <p:txBody>
          <a:bodyPr>
            <a:noAutofit/>
          </a:bodyPr>
          <a:lstStyle/>
          <a:p>
            <a:r>
              <a:rPr lang="pt-BR" dirty="0"/>
              <a:t>Novo aeroporto de Doha, no Catar</a:t>
            </a:r>
            <a:r>
              <a:rPr lang="fr-FR" baseline="50000" dirty="0" smtClean="0"/>
              <a:t>9-10</a:t>
            </a:r>
            <a:r>
              <a:rPr lang="fr-FR" dirty="0" smtClean="0"/>
              <a:t/>
            </a:r>
            <a:br>
              <a:rPr lang="fr-FR" dirty="0" smtClean="0"/>
            </a:br>
            <a:r>
              <a:rPr lang="fr-FR" dirty="0" smtClean="0"/>
              <a:t>Arquitetos: HOK</a:t>
            </a:r>
            <a:endParaRPr lang="fr-FR" dirty="0"/>
          </a:p>
        </p:txBody>
      </p:sp>
      <p:sp>
        <p:nvSpPr>
          <p:cNvPr id="10" name="Text Placeholder 9"/>
          <p:cNvSpPr>
            <a:spLocks noGrp="1"/>
          </p:cNvSpPr>
          <p:nvPr>
            <p:ph type="body" sz="half" idx="2"/>
          </p:nvPr>
        </p:nvSpPr>
        <p:spPr>
          <a:xfrm>
            <a:off x="3838905" y="4365104"/>
            <a:ext cx="3723693" cy="2329188"/>
          </a:xfrm>
        </p:spPr>
        <p:txBody>
          <a:bodyPr>
            <a:normAutofit lnSpcReduction="10000"/>
          </a:bodyPr>
          <a:lstStyle/>
          <a:p>
            <a:pPr algn="just"/>
            <a:r>
              <a:rPr lang="pt-BR" sz="1600" dirty="0" smtClean="0"/>
              <a:t>O </a:t>
            </a:r>
            <a:r>
              <a:rPr lang="pt-BR" sz="1600" dirty="0"/>
              <a:t>telhado </a:t>
            </a:r>
            <a:r>
              <a:rPr lang="pt-BR" sz="1600" dirty="0" smtClean="0"/>
              <a:t>ondulado é considerado </a:t>
            </a:r>
            <a:r>
              <a:rPr lang="pt-BR" sz="1600" dirty="0"/>
              <a:t>o maior telhado de aço inoxidável do mundo (195000m²).</a:t>
            </a:r>
          </a:p>
          <a:p>
            <a:pPr algn="just"/>
            <a:r>
              <a:rPr lang="pt-BR" sz="1600" dirty="0"/>
              <a:t>Ele apresenta um acabamento de aço inoxidável de textura </a:t>
            </a:r>
            <a:r>
              <a:rPr lang="pt-BR" sz="1600" dirty="0" smtClean="0"/>
              <a:t>uniforme e </a:t>
            </a:r>
            <a:r>
              <a:rPr lang="pt-BR" sz="1600" dirty="0"/>
              <a:t>com baixo </a:t>
            </a:r>
            <a:r>
              <a:rPr lang="pt-BR" sz="1600" dirty="0" smtClean="0"/>
              <a:t>brilho.</a:t>
            </a:r>
            <a:endParaRPr lang="pt-BR" sz="1600" dirty="0"/>
          </a:p>
          <a:p>
            <a:pPr algn="just"/>
            <a:r>
              <a:rPr lang="pt-BR" sz="1600" dirty="0"/>
              <a:t>O tipo de aço selecionado </a:t>
            </a:r>
            <a:r>
              <a:rPr lang="pt-BR" sz="1600" dirty="0" smtClean="0"/>
              <a:t>foi um </a:t>
            </a:r>
            <a:r>
              <a:rPr lang="pt-BR" sz="1600" dirty="0" err="1" smtClean="0"/>
              <a:t>lean</a:t>
            </a:r>
            <a:r>
              <a:rPr lang="pt-BR" sz="1600" dirty="0" smtClean="0"/>
              <a:t> duplex</a:t>
            </a:r>
            <a:r>
              <a:rPr lang="pt-BR" sz="1600" dirty="0"/>
              <a:t>.</a:t>
            </a:r>
          </a:p>
          <a:p>
            <a:pPr algn="just"/>
            <a:r>
              <a:rPr lang="pt-BR" sz="1600" dirty="0"/>
              <a:t>Nenhuma manutenção é necessária</a:t>
            </a:r>
            <a:r>
              <a:rPr lang="nl-BE" sz="1600" dirty="0" smtClean="0"/>
              <a:t>.</a:t>
            </a:r>
            <a:endParaRPr lang="fr-FR" sz="1600" dirty="0" smtClean="0"/>
          </a:p>
        </p:txBody>
      </p:sp>
      <p:sp>
        <p:nvSpPr>
          <p:cNvPr id="3" name="Espace réservé du numéro de diapositive 2"/>
          <p:cNvSpPr>
            <a:spLocks noGrp="1"/>
          </p:cNvSpPr>
          <p:nvPr>
            <p:ph type="sldNum" sz="quarter" idx="4"/>
          </p:nvPr>
        </p:nvSpPr>
        <p:spPr/>
        <p:txBody>
          <a:bodyPr/>
          <a:lstStyle/>
          <a:p>
            <a:fld id="{5AF66AA0-E37C-4065-8BE7-D4086C065B53}" type="slidenum">
              <a:rPr lang="fr-BE" smtClean="0"/>
              <a:pPr/>
              <a:t>41</a:t>
            </a:fld>
            <a:endParaRPr lang="fr-BE" dirty="0"/>
          </a:p>
        </p:txBody>
      </p:sp>
      <p:pic>
        <p:nvPicPr>
          <p:cNvPr id="1026" name="Picture 2" descr="http://www.bemo.com/fileadmin/user_upload/references/BEMO_Katar_New_Doha_International_Airport_07.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7504" y="807148"/>
            <a:ext cx="7455094" cy="348594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 name="Image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7504" y="4293096"/>
            <a:ext cx="3601793" cy="2401196"/>
          </a:xfrm>
          <a:prstGeom prst="rect">
            <a:avLst/>
          </a:prstGeom>
          <a:ln>
            <a:solidFill>
              <a:schemeClr val="tx1"/>
            </a:solidFill>
          </a:ln>
        </p:spPr>
      </p:pic>
      <p:sp>
        <p:nvSpPr>
          <p:cNvPr id="7" name="Retângulo 6"/>
          <p:cNvSpPr/>
          <p:nvPr/>
        </p:nvSpPr>
        <p:spPr>
          <a:xfrm>
            <a:off x="8927976" y="0"/>
            <a:ext cx="216024" cy="23488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CaixaDeTexto 7"/>
          <p:cNvSpPr txBox="1"/>
          <p:nvPr/>
        </p:nvSpPr>
        <p:spPr>
          <a:xfrm rot="16200000">
            <a:off x="7919864" y="502803"/>
            <a:ext cx="2232247" cy="307777"/>
          </a:xfrm>
          <a:prstGeom prst="rect">
            <a:avLst/>
          </a:prstGeom>
          <a:noFill/>
        </p:spPr>
        <p:txBody>
          <a:bodyPr wrap="square" rtlCol="0">
            <a:spAutoFit/>
          </a:bodyPr>
          <a:lstStyle/>
          <a:p>
            <a:r>
              <a:rPr lang="pt-BR" sz="1400" dirty="0" smtClean="0">
                <a:solidFill>
                  <a:schemeClr val="bg1"/>
                </a:solidFill>
              </a:rPr>
              <a:t>Aplicações – Telhados</a:t>
            </a:r>
            <a:endParaRPr lang="pt-BR" sz="1400" dirty="0">
              <a:solidFill>
                <a:schemeClr val="bg1"/>
              </a:solidFill>
            </a:endParaRPr>
          </a:p>
        </p:txBody>
      </p:sp>
    </p:spTree>
    <p:extLst>
      <p:ext uri="{BB962C8B-B14F-4D97-AF65-F5344CB8AC3E}">
        <p14:creationId xmlns:p14="http://schemas.microsoft.com/office/powerpoint/2010/main" val="57864730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fr-FR" dirty="0"/>
              <a:t>Telhados </a:t>
            </a:r>
            <a:r>
              <a:rPr lang="fr-FR" dirty="0" smtClean="0"/>
              <a:t>verdes</a:t>
            </a:r>
            <a:r>
              <a:rPr lang="fr-FR" baseline="50000" dirty="0" smtClean="0"/>
              <a:t>1-4, 11-12</a:t>
            </a:r>
            <a:endParaRPr lang="fr-FR" baseline="50000" dirty="0"/>
          </a:p>
        </p:txBody>
      </p:sp>
      <p:sp>
        <p:nvSpPr>
          <p:cNvPr id="15" name="Content Placeholder 14"/>
          <p:cNvSpPr>
            <a:spLocks noGrp="1"/>
          </p:cNvSpPr>
          <p:nvPr>
            <p:ph sz="half" idx="1"/>
          </p:nvPr>
        </p:nvSpPr>
        <p:spPr>
          <a:xfrm>
            <a:off x="4716016" y="1628800"/>
            <a:ext cx="4038600" cy="5068880"/>
          </a:xfrm>
        </p:spPr>
        <p:txBody>
          <a:bodyPr>
            <a:normAutofit fontScale="62500" lnSpcReduction="20000"/>
          </a:bodyPr>
          <a:lstStyle/>
          <a:p>
            <a:pPr marL="0" indent="0">
              <a:buNone/>
            </a:pPr>
            <a:r>
              <a:rPr lang="nl-BE" b="1" u="sng" dirty="0" smtClean="0"/>
              <a:t>Vantagens</a:t>
            </a:r>
            <a:endParaRPr lang="nl-BE" dirty="0" smtClean="0"/>
          </a:p>
          <a:p>
            <a:pPr marL="0" indent="0">
              <a:buNone/>
            </a:pPr>
            <a:r>
              <a:rPr lang="pt-BR" dirty="0"/>
              <a:t>Mitigar ilhas de calor</a:t>
            </a:r>
          </a:p>
          <a:p>
            <a:pPr marL="0" indent="0">
              <a:buNone/>
            </a:pPr>
            <a:r>
              <a:rPr lang="pt-BR" dirty="0"/>
              <a:t>Reduzir a poeira</a:t>
            </a:r>
          </a:p>
          <a:p>
            <a:pPr marL="0" indent="0">
              <a:buNone/>
            </a:pPr>
            <a:r>
              <a:rPr lang="pt-BR" dirty="0"/>
              <a:t>Promover a biodiversidade</a:t>
            </a:r>
          </a:p>
          <a:p>
            <a:pPr marL="0" indent="0">
              <a:buNone/>
            </a:pPr>
            <a:r>
              <a:rPr lang="pt-BR" dirty="0"/>
              <a:t>Fornecer isolamento</a:t>
            </a:r>
          </a:p>
          <a:p>
            <a:pPr marL="0" indent="0">
              <a:buNone/>
            </a:pPr>
            <a:r>
              <a:rPr lang="pt-BR" dirty="0"/>
              <a:t>Reduzir os riscos de inundação</a:t>
            </a:r>
          </a:p>
          <a:p>
            <a:pPr marL="0" indent="0">
              <a:buNone/>
            </a:pPr>
            <a:r>
              <a:rPr lang="pt-BR" dirty="0"/>
              <a:t>Reduzir o ruído</a:t>
            </a:r>
          </a:p>
          <a:p>
            <a:pPr marL="0" indent="0">
              <a:buNone/>
            </a:pPr>
            <a:r>
              <a:rPr lang="pt-BR" dirty="0" smtClean="0"/>
              <a:t>Absorver </a:t>
            </a:r>
            <a:r>
              <a:rPr lang="pt-BR" dirty="0"/>
              <a:t>CO2</a:t>
            </a:r>
          </a:p>
          <a:p>
            <a:pPr marL="0" indent="0">
              <a:buNone/>
            </a:pPr>
            <a:r>
              <a:rPr lang="pt-BR" dirty="0"/>
              <a:t>Estética</a:t>
            </a:r>
          </a:p>
          <a:p>
            <a:pPr marL="0" indent="0">
              <a:buNone/>
            </a:pPr>
            <a:r>
              <a:rPr lang="pt-BR" dirty="0"/>
              <a:t>Bem-estar psicológico</a:t>
            </a:r>
          </a:p>
          <a:p>
            <a:pPr marL="0" indent="0">
              <a:buNone/>
            </a:pPr>
            <a:r>
              <a:rPr lang="pt-BR" dirty="0"/>
              <a:t>Resultado social e econômico </a:t>
            </a:r>
            <a:r>
              <a:rPr lang="pt-BR" dirty="0" smtClean="0"/>
              <a:t>positivo</a:t>
            </a:r>
          </a:p>
          <a:p>
            <a:pPr marL="0" indent="0">
              <a:buNone/>
            </a:pPr>
            <a:endParaRPr lang="nl-BE" dirty="0"/>
          </a:p>
          <a:p>
            <a:pPr marL="0" indent="0">
              <a:buNone/>
            </a:pPr>
            <a:r>
              <a:rPr lang="nl-BE" b="1" u="sng" dirty="0" smtClean="0"/>
              <a:t>Limites</a:t>
            </a:r>
          </a:p>
          <a:p>
            <a:pPr marL="0" indent="0">
              <a:buNone/>
            </a:pPr>
            <a:r>
              <a:rPr lang="pt-BR" dirty="0"/>
              <a:t>Requer uma estrutura robusta</a:t>
            </a:r>
          </a:p>
          <a:p>
            <a:pPr marL="0" indent="0">
              <a:buNone/>
            </a:pPr>
            <a:r>
              <a:rPr lang="pt-BR" dirty="0"/>
              <a:t>Precisa de um know-how adequado</a:t>
            </a:r>
          </a:p>
          <a:p>
            <a:pPr marL="0" indent="0">
              <a:buNone/>
            </a:pPr>
            <a:r>
              <a:rPr lang="pt-BR" dirty="0"/>
              <a:t>Pode </a:t>
            </a:r>
            <a:r>
              <a:rPr lang="pt-BR" dirty="0" smtClean="0"/>
              <a:t>precisar regar </a:t>
            </a:r>
            <a:r>
              <a:rPr lang="pt-BR" dirty="0"/>
              <a:t>no verão</a:t>
            </a:r>
          </a:p>
          <a:p>
            <a:pPr marL="0" indent="0">
              <a:buNone/>
            </a:pPr>
            <a:r>
              <a:rPr lang="pt-BR" dirty="0"/>
              <a:t>Alguma manutenção é necessária</a:t>
            </a:r>
          </a:p>
          <a:p>
            <a:pPr marL="0" indent="0">
              <a:buNone/>
            </a:pPr>
            <a:r>
              <a:rPr lang="pt-BR" dirty="0"/>
              <a:t>Mais caro</a:t>
            </a:r>
            <a:endParaRPr lang="nl-BE" dirty="0" smtClean="0"/>
          </a:p>
        </p:txBody>
      </p:sp>
      <p:sp>
        <p:nvSpPr>
          <p:cNvPr id="2" name="Slide Number Placeholder 1"/>
          <p:cNvSpPr>
            <a:spLocks noGrp="1"/>
          </p:cNvSpPr>
          <p:nvPr>
            <p:ph type="sldNum" sz="quarter" idx="4"/>
          </p:nvPr>
        </p:nvSpPr>
        <p:spPr/>
        <p:txBody>
          <a:bodyPr/>
          <a:lstStyle/>
          <a:p>
            <a:fld id="{3C79E971-B6D8-4449-BD44-0CAE9D9A68DB}" type="slidenum">
              <a:rPr lang="fr-FR" smtClean="0"/>
              <a:pPr/>
              <a:t>42</a:t>
            </a:fld>
            <a:endParaRPr lang="fr-FR"/>
          </a:p>
        </p:txBody>
      </p:sp>
      <p:pic>
        <p:nvPicPr>
          <p:cNvPr id="20" name="Picture 2"/>
          <p:cNvPicPr preferRelativeResize="0">
            <a:picLocks noChangeArrowheads="1"/>
          </p:cNvPicPr>
          <p:nvPr/>
        </p:nvPicPr>
        <p:blipFill rotWithShape="1">
          <a:blip r:embed="rId2" cstate="email">
            <a:extLst>
              <a:ext uri="{28A0092B-C50C-407E-A947-70E740481C1C}">
                <a14:useLocalDpi xmlns:a14="http://schemas.microsoft.com/office/drawing/2010/main"/>
              </a:ext>
            </a:extLst>
          </a:blip>
          <a:srcRect l="43150" t="14734" r="1955" b="1928"/>
          <a:stretch/>
        </p:blipFill>
        <p:spPr bwMode="auto">
          <a:xfrm>
            <a:off x="318578" y="4120480"/>
            <a:ext cx="3996000" cy="252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9" name="Picture 18"/>
          <p:cNvPicPr>
            <a:picLocks noChangeAspect="1"/>
          </p:cNvPicPr>
          <p:nvPr/>
        </p:nvPicPr>
        <p:blipFill rotWithShape="1">
          <a:blip r:embed="rId3">
            <a:extLst>
              <a:ext uri="{28A0092B-C50C-407E-A947-70E740481C1C}">
                <a14:useLocalDpi xmlns:a14="http://schemas.microsoft.com/office/drawing/2010/main" val="0"/>
              </a:ext>
            </a:extLst>
          </a:blip>
          <a:srcRect l="982" b="2258"/>
          <a:stretch/>
        </p:blipFill>
        <p:spPr>
          <a:xfrm>
            <a:off x="318578" y="1600200"/>
            <a:ext cx="3996000" cy="2274641"/>
          </a:xfrm>
          <a:prstGeom prst="rect">
            <a:avLst/>
          </a:prstGeom>
          <a:ln>
            <a:solidFill>
              <a:schemeClr val="tx1"/>
            </a:solidFill>
          </a:ln>
        </p:spPr>
      </p:pic>
      <p:sp>
        <p:nvSpPr>
          <p:cNvPr id="10" name="Retângulo 9"/>
          <p:cNvSpPr/>
          <p:nvPr/>
        </p:nvSpPr>
        <p:spPr>
          <a:xfrm>
            <a:off x="8927976" y="0"/>
            <a:ext cx="216024" cy="23488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CaixaDeTexto 10"/>
          <p:cNvSpPr txBox="1"/>
          <p:nvPr/>
        </p:nvSpPr>
        <p:spPr>
          <a:xfrm rot="16200000">
            <a:off x="7919864" y="502803"/>
            <a:ext cx="2232247" cy="307777"/>
          </a:xfrm>
          <a:prstGeom prst="rect">
            <a:avLst/>
          </a:prstGeom>
          <a:noFill/>
        </p:spPr>
        <p:txBody>
          <a:bodyPr wrap="square" rtlCol="0">
            <a:spAutoFit/>
          </a:bodyPr>
          <a:lstStyle/>
          <a:p>
            <a:r>
              <a:rPr lang="pt-BR" sz="1400" dirty="0" smtClean="0">
                <a:solidFill>
                  <a:schemeClr val="bg1"/>
                </a:solidFill>
              </a:rPr>
              <a:t>Aplicações – Telhados</a:t>
            </a:r>
            <a:endParaRPr lang="pt-BR" sz="1400" dirty="0">
              <a:solidFill>
                <a:schemeClr val="bg1"/>
              </a:solidFill>
            </a:endParaRPr>
          </a:p>
        </p:txBody>
      </p:sp>
    </p:spTree>
    <p:extLst>
      <p:ext uri="{BB962C8B-B14F-4D97-AF65-F5344CB8AC3E}">
        <p14:creationId xmlns:p14="http://schemas.microsoft.com/office/powerpoint/2010/main" val="362461964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856520" cy="1143000"/>
          </a:xfrm>
        </p:spPr>
        <p:txBody>
          <a:bodyPr>
            <a:noAutofit/>
          </a:bodyPr>
          <a:lstStyle/>
          <a:p>
            <a:r>
              <a:rPr lang="nl-BE" sz="3200" dirty="0"/>
              <a:t>Telhados de alta refletividade</a:t>
            </a:r>
            <a:r>
              <a:rPr lang="nl-BE" sz="3200" dirty="0" smtClean="0"/>
              <a:t/>
            </a:r>
            <a:br>
              <a:rPr lang="nl-BE" sz="3200" dirty="0" smtClean="0"/>
            </a:br>
            <a:r>
              <a:rPr lang="pt-BR" sz="2200" dirty="0" smtClean="0"/>
              <a:t>Universidade </a:t>
            </a:r>
            <a:r>
              <a:rPr lang="pt-BR" sz="2200" dirty="0"/>
              <a:t>Estadual Austin Hall Sam de Houston Huntsville, </a:t>
            </a:r>
            <a:r>
              <a:rPr lang="pt-BR" sz="2200" dirty="0" err="1"/>
              <a:t>Tx</a:t>
            </a:r>
            <a:r>
              <a:rPr lang="pt-BR" sz="2200" dirty="0"/>
              <a:t>, </a:t>
            </a:r>
            <a:r>
              <a:rPr lang="pt-BR" sz="2200" dirty="0" smtClean="0"/>
              <a:t>EUA </a:t>
            </a:r>
            <a:r>
              <a:rPr lang="nl-BE" sz="2200" dirty="0" smtClean="0"/>
              <a:t>(1851)</a:t>
            </a:r>
            <a:br>
              <a:rPr lang="nl-BE" sz="2200" dirty="0" smtClean="0"/>
            </a:br>
            <a:r>
              <a:rPr lang="nl-BE" sz="2200" dirty="0"/>
              <a:t>Baixo brilho *, </a:t>
            </a:r>
            <a:r>
              <a:rPr lang="pt-BR" sz="2200" dirty="0"/>
              <a:t>telhado de aço inoxidável de alta </a:t>
            </a:r>
            <a:r>
              <a:rPr lang="pt-BR" sz="2200" dirty="0" smtClean="0"/>
              <a:t>refletividade </a:t>
            </a:r>
            <a:r>
              <a:rPr lang="nl-BE" sz="2200" baseline="50000" dirty="0" smtClean="0"/>
              <a:t>13-14</a:t>
            </a:r>
            <a:endParaRPr lang="nl-BE" sz="2200" baseline="50000" dirty="0"/>
          </a:p>
        </p:txBody>
      </p:sp>
      <p:sp>
        <p:nvSpPr>
          <p:cNvPr id="9" name="Content Placeholder 8"/>
          <p:cNvSpPr>
            <a:spLocks noGrp="1"/>
          </p:cNvSpPr>
          <p:nvPr>
            <p:ph sz="half" idx="1"/>
          </p:nvPr>
        </p:nvSpPr>
        <p:spPr>
          <a:xfrm>
            <a:off x="179513" y="1600200"/>
            <a:ext cx="8662498" cy="1252736"/>
          </a:xfrm>
        </p:spPr>
        <p:txBody>
          <a:bodyPr>
            <a:normAutofit lnSpcReduction="10000"/>
          </a:bodyPr>
          <a:lstStyle/>
          <a:p>
            <a:pPr marL="0" indent="0" algn="just">
              <a:buNone/>
            </a:pPr>
            <a:r>
              <a:rPr lang="pt-BR" sz="2000" dirty="0"/>
              <a:t>Telhados de Alta </a:t>
            </a:r>
            <a:r>
              <a:rPr lang="pt-BR" sz="2000" dirty="0" smtClean="0"/>
              <a:t>Refletividade </a:t>
            </a:r>
            <a:r>
              <a:rPr lang="pt-BR" sz="2000" dirty="0"/>
              <a:t>(Albedo) mitigam ilhas de calor nas cidades</a:t>
            </a:r>
            <a:r>
              <a:rPr lang="nl-BE" sz="2000" dirty="0" smtClean="0"/>
              <a:t>.</a:t>
            </a:r>
          </a:p>
          <a:p>
            <a:pPr marL="0" indent="0" algn="just">
              <a:buNone/>
            </a:pPr>
            <a:r>
              <a:rPr lang="pt-BR" sz="2000" dirty="0"/>
              <a:t>A </a:t>
            </a:r>
            <a:r>
              <a:rPr lang="pt-BR" sz="2000" dirty="0" smtClean="0"/>
              <a:t>Refletividade </a:t>
            </a:r>
            <a:r>
              <a:rPr lang="pt-BR" sz="2000" dirty="0"/>
              <a:t>Solar está agora incluída no </a:t>
            </a:r>
            <a:r>
              <a:rPr lang="pt-BR" sz="2000" dirty="0" smtClean="0"/>
              <a:t>LEED </a:t>
            </a:r>
            <a:r>
              <a:rPr lang="nl-BE" sz="1400" dirty="0" smtClean="0"/>
              <a:t>(Leadership in Energy and Environmental Design)</a:t>
            </a:r>
          </a:p>
          <a:p>
            <a:pPr marL="0" indent="0" algn="just">
              <a:buNone/>
            </a:pPr>
            <a:r>
              <a:rPr lang="nl-BE" sz="2000" dirty="0"/>
              <a:t>SRI (solar reflective index) de </a:t>
            </a:r>
            <a:r>
              <a:rPr lang="nl-BE" sz="2000" dirty="0" smtClean="0"/>
              <a:t>acabamentos deve ser &gt; 100</a:t>
            </a:r>
            <a:endParaRPr lang="nl-BE" sz="2000" dirty="0"/>
          </a:p>
        </p:txBody>
      </p:sp>
      <p:sp>
        <p:nvSpPr>
          <p:cNvPr id="7" name="Slide Number Placeholder 6"/>
          <p:cNvSpPr>
            <a:spLocks noGrp="1"/>
          </p:cNvSpPr>
          <p:nvPr>
            <p:ph type="sldNum" sz="quarter" idx="4"/>
          </p:nvPr>
        </p:nvSpPr>
        <p:spPr/>
        <p:txBody>
          <a:bodyPr/>
          <a:lstStyle/>
          <a:p>
            <a:fld id="{5AF66AA0-E37C-4065-8BE7-D4086C065B53}" type="slidenum">
              <a:rPr lang="fr-BE" smtClean="0"/>
              <a:pPr/>
              <a:t>43</a:t>
            </a:fld>
            <a:endParaRPr lang="fr-BE" dirty="0"/>
          </a:p>
        </p:txBody>
      </p:sp>
      <p:pic>
        <p:nvPicPr>
          <p:cNvPr id="11" name="Picture 2"/>
          <p:cNvPicPr>
            <a:picLocks noChangeAspect="1" noChangeArrowheads="1"/>
          </p:cNvPicPr>
          <p:nvPr/>
        </p:nvPicPr>
        <p:blipFill rotWithShape="1">
          <a:blip r:embed="rId2">
            <a:extLst>
              <a:ext uri="{28A0092B-C50C-407E-A947-70E740481C1C}">
                <a14:useLocalDpi xmlns:a14="http://schemas.microsoft.com/office/drawing/2010/main"/>
              </a:ext>
            </a:extLst>
          </a:blip>
          <a:srcRect l="21351" t="6888" r="25652" b="25814"/>
          <a:stretch/>
        </p:blipFill>
        <p:spPr bwMode="auto">
          <a:xfrm>
            <a:off x="490667" y="2780928"/>
            <a:ext cx="4058817" cy="342433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6" name="Imag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68218" y="2780928"/>
            <a:ext cx="4173793" cy="2700443"/>
          </a:xfrm>
          <a:prstGeom prst="rect">
            <a:avLst/>
          </a:prstGeom>
        </p:spPr>
      </p:pic>
      <p:sp>
        <p:nvSpPr>
          <p:cNvPr id="3" name="TextBox 2"/>
          <p:cNvSpPr txBox="1"/>
          <p:nvPr/>
        </p:nvSpPr>
        <p:spPr>
          <a:xfrm>
            <a:off x="4668218" y="5590981"/>
            <a:ext cx="4080246" cy="646331"/>
          </a:xfrm>
          <a:prstGeom prst="rect">
            <a:avLst/>
          </a:prstGeom>
          <a:noFill/>
        </p:spPr>
        <p:txBody>
          <a:bodyPr wrap="square" rtlCol="0">
            <a:spAutoFit/>
          </a:bodyPr>
          <a:lstStyle/>
          <a:p>
            <a:pPr algn="just"/>
            <a:r>
              <a:rPr lang="nl-BE" sz="1200" dirty="0" smtClean="0"/>
              <a:t>* </a:t>
            </a:r>
            <a:r>
              <a:rPr lang="pt-BR" sz="1200" dirty="0"/>
              <a:t>A superfície deve proporcionar uma reflexão da luz difusa (isto é, evitar a reflexão semelhante a um espelho). Superfícies altamente polidas não são adequadas</a:t>
            </a:r>
            <a:r>
              <a:rPr lang="nl-BE" sz="1200" dirty="0" smtClean="0"/>
              <a:t>.</a:t>
            </a:r>
            <a:endParaRPr lang="nl-BE" sz="1200" dirty="0"/>
          </a:p>
        </p:txBody>
      </p:sp>
      <p:sp>
        <p:nvSpPr>
          <p:cNvPr id="8" name="Retângulo 7"/>
          <p:cNvSpPr/>
          <p:nvPr/>
        </p:nvSpPr>
        <p:spPr>
          <a:xfrm>
            <a:off x="8927976" y="0"/>
            <a:ext cx="216024" cy="23488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CaixaDeTexto 9"/>
          <p:cNvSpPr txBox="1"/>
          <p:nvPr/>
        </p:nvSpPr>
        <p:spPr>
          <a:xfrm rot="16200000">
            <a:off x="7919864" y="502803"/>
            <a:ext cx="2232247" cy="307777"/>
          </a:xfrm>
          <a:prstGeom prst="rect">
            <a:avLst/>
          </a:prstGeom>
          <a:noFill/>
        </p:spPr>
        <p:txBody>
          <a:bodyPr wrap="square" rtlCol="0">
            <a:spAutoFit/>
          </a:bodyPr>
          <a:lstStyle/>
          <a:p>
            <a:r>
              <a:rPr lang="pt-BR" sz="1400" dirty="0" smtClean="0">
                <a:solidFill>
                  <a:schemeClr val="bg1"/>
                </a:solidFill>
              </a:rPr>
              <a:t>Aplicações – Telhados</a:t>
            </a:r>
            <a:endParaRPr lang="pt-BR" sz="1400" dirty="0">
              <a:solidFill>
                <a:schemeClr val="bg1"/>
              </a:solidFill>
            </a:endParaRPr>
          </a:p>
        </p:txBody>
      </p:sp>
    </p:spTree>
    <p:extLst>
      <p:ext uri="{BB962C8B-B14F-4D97-AF65-F5344CB8AC3E}">
        <p14:creationId xmlns:p14="http://schemas.microsoft.com/office/powerpoint/2010/main" val="91967471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5225752"/>
            <a:ext cx="5486400" cy="566738"/>
          </a:xfrm>
        </p:spPr>
        <p:txBody>
          <a:bodyPr>
            <a:noAutofit/>
          </a:bodyPr>
          <a:lstStyle/>
          <a:p>
            <a:r>
              <a:rPr lang="fr-FR" altLang="fr-FR" dirty="0"/>
              <a:t>Quebra-Sol</a:t>
            </a:r>
            <a:r>
              <a:rPr lang="fr-FR" altLang="fr-FR" baseline="50000" dirty="0" smtClean="0"/>
              <a:t>15</a:t>
            </a:r>
            <a:r>
              <a:rPr lang="fr-FR" altLang="fr-FR" dirty="0" smtClean="0"/>
              <a:t/>
            </a:r>
            <a:br>
              <a:rPr lang="fr-FR" altLang="fr-FR" dirty="0" smtClean="0"/>
            </a:br>
            <a:r>
              <a:rPr lang="pt-BR" altLang="fr-FR" dirty="0"/>
              <a:t>Edifício de Pesquisa Médica da Universidade do Arizona </a:t>
            </a:r>
            <a:r>
              <a:rPr lang="pt-BR" altLang="fr-FR" dirty="0" smtClean="0"/>
              <a:t>&amp; Edifício de pesquisas biológicas Thomas Keating</a:t>
            </a:r>
            <a:endParaRPr lang="nl-BE" dirty="0"/>
          </a:p>
        </p:txBody>
      </p:sp>
      <p:pic>
        <p:nvPicPr>
          <p:cNvPr id="11" name="Picture 3" descr="Woven Metal Tension Systems"/>
          <p:cNvPicPr>
            <a:picLocks noGrp="1" noChangeAspect="1" noChangeArrowheads="1"/>
          </p:cNvPicPr>
          <p:nvPr>
            <p:ph type="pic" idx="1"/>
          </p:nvPr>
        </p:nvPicPr>
        <p:blipFill>
          <a:blip r:embed="rId3" cstate="email">
            <a:extLst>
              <a:ext uri="{28A0092B-C50C-407E-A947-70E740481C1C}">
                <a14:useLocalDpi xmlns:a14="http://schemas.microsoft.com/office/drawing/2010/main"/>
              </a:ext>
            </a:extLst>
          </a:blip>
          <a:srcRect/>
          <a:stretch>
            <a:fillRect/>
          </a:stretch>
        </p:blipFill>
        <p:spPr>
          <a:xfrm>
            <a:off x="1498501" y="332617"/>
            <a:ext cx="5486400" cy="4114800"/>
          </a:xfrm>
          <a:ln>
            <a:solidFill>
              <a:schemeClr val="tx1"/>
            </a:solidFill>
          </a:ln>
        </p:spPr>
      </p:pic>
      <p:sp>
        <p:nvSpPr>
          <p:cNvPr id="4" name="Text Placeholder 3"/>
          <p:cNvSpPr>
            <a:spLocks noGrp="1"/>
          </p:cNvSpPr>
          <p:nvPr>
            <p:ph type="body" sz="half" idx="2"/>
          </p:nvPr>
        </p:nvSpPr>
        <p:spPr>
          <a:xfrm>
            <a:off x="1792288" y="5792490"/>
            <a:ext cx="5486400" cy="804862"/>
          </a:xfrm>
        </p:spPr>
        <p:txBody>
          <a:bodyPr>
            <a:normAutofit fontScale="92500" lnSpcReduction="10000"/>
          </a:bodyPr>
          <a:lstStyle/>
          <a:p>
            <a:r>
              <a:rPr lang="pt-BR" altLang="fr-FR" sz="1600" dirty="0" smtClean="0"/>
              <a:t>Toldo</a:t>
            </a:r>
            <a:endParaRPr lang="pt-BR" altLang="fr-FR" sz="1600" dirty="0"/>
          </a:p>
          <a:p>
            <a:r>
              <a:rPr lang="pt-BR" altLang="fr-FR" sz="1600" dirty="0"/>
              <a:t>Malha </a:t>
            </a:r>
            <a:r>
              <a:rPr lang="pt-BR" altLang="fr-FR" sz="1600" dirty="0" smtClean="0"/>
              <a:t>com abertura de </a:t>
            </a:r>
            <a:r>
              <a:rPr lang="pt-BR" altLang="fr-FR" sz="1600" dirty="0"/>
              <a:t>43</a:t>
            </a:r>
            <a:r>
              <a:rPr lang="pt-BR" altLang="fr-FR" sz="1600" dirty="0" smtClean="0"/>
              <a:t>%: </a:t>
            </a:r>
            <a:r>
              <a:rPr lang="pt-BR" altLang="fr-FR" sz="1600" dirty="0"/>
              <a:t>maximiza o bloqueio solar enquanto permite a passagem de ar entre os painéis.</a:t>
            </a:r>
            <a:endParaRPr lang="fr-FR" altLang="fr-FR" sz="1600" dirty="0" smtClean="0"/>
          </a:p>
        </p:txBody>
      </p:sp>
      <p:sp>
        <p:nvSpPr>
          <p:cNvPr id="8" name="Slide Number Placeholder 5"/>
          <p:cNvSpPr>
            <a:spLocks noGrp="1"/>
          </p:cNvSpPr>
          <p:nvPr>
            <p:ph type="sldNum" sz="quarter" idx="4"/>
          </p:nvPr>
        </p:nvSpPr>
        <p:spPr/>
        <p:txBody>
          <a:bodyPr/>
          <a:lstStyle/>
          <a:p>
            <a:fld id="{B054E35F-663F-4EAB-A428-74E5C0FC3BF2}" type="slidenum">
              <a:rPr lang="fr-FR" altLang="fr-FR" smtClean="0"/>
              <a:pPr/>
              <a:t>44</a:t>
            </a:fld>
            <a:endParaRPr lang="fr-FR" altLang="fr-FR"/>
          </a:p>
        </p:txBody>
      </p:sp>
      <p:sp>
        <p:nvSpPr>
          <p:cNvPr id="6150" name="Rectangle 6"/>
          <p:cNvSpPr>
            <a:spLocks noChangeArrowheads="1"/>
          </p:cNvSpPr>
          <p:nvPr/>
        </p:nvSpPr>
        <p:spPr bwMode="auto">
          <a:xfrm>
            <a:off x="5148263" y="1412875"/>
            <a:ext cx="3743325" cy="1150938"/>
          </a:xfrm>
          <a:prstGeom prst="rect">
            <a:avLst/>
          </a:prstGeom>
          <a:noFill/>
          <a:ln w="9525">
            <a:no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Arial" charset="0"/>
                <a:cs typeface="Arial" charset="0"/>
              </a:defRPr>
            </a:lvl1pPr>
            <a:lvl2pPr algn="ctr">
              <a:defRPr sz="4400">
                <a:solidFill>
                  <a:schemeClr val="tx2"/>
                </a:solidFill>
                <a:latin typeface="Arial" charset="0"/>
                <a:cs typeface="Arial" charset="0"/>
              </a:defRPr>
            </a:lvl2pPr>
            <a:lvl3pPr algn="ctr">
              <a:defRPr sz="4400">
                <a:solidFill>
                  <a:schemeClr val="tx2"/>
                </a:solidFill>
                <a:latin typeface="Arial" charset="0"/>
                <a:cs typeface="Arial" charset="0"/>
              </a:defRPr>
            </a:lvl3pPr>
            <a:lvl4pPr algn="ctr">
              <a:defRPr sz="4400">
                <a:solidFill>
                  <a:schemeClr val="tx2"/>
                </a:solidFill>
                <a:latin typeface="Arial" charset="0"/>
                <a:cs typeface="Arial" charset="0"/>
              </a:defRPr>
            </a:lvl4pPr>
            <a:lvl5pPr algn="ctr">
              <a:defRPr sz="4400">
                <a:solidFill>
                  <a:schemeClr val="tx2"/>
                </a:solidFill>
                <a:latin typeface="Arial" charset="0"/>
                <a:cs typeface="Arial" charset="0"/>
              </a:defRPr>
            </a:lvl5pPr>
            <a:lvl6pPr marL="457200" algn="ctr" fontAlgn="base">
              <a:spcBef>
                <a:spcPct val="0"/>
              </a:spcBef>
              <a:spcAft>
                <a:spcPct val="0"/>
              </a:spcAft>
              <a:defRPr sz="4400">
                <a:solidFill>
                  <a:schemeClr val="tx2"/>
                </a:solidFill>
                <a:latin typeface="Arial" charset="0"/>
                <a:cs typeface="Arial" charset="0"/>
              </a:defRPr>
            </a:lvl6pPr>
            <a:lvl7pPr marL="914400" algn="ctr" fontAlgn="base">
              <a:spcBef>
                <a:spcPct val="0"/>
              </a:spcBef>
              <a:spcAft>
                <a:spcPct val="0"/>
              </a:spcAft>
              <a:defRPr sz="4400">
                <a:solidFill>
                  <a:schemeClr val="tx2"/>
                </a:solidFill>
                <a:latin typeface="Arial" charset="0"/>
                <a:cs typeface="Arial" charset="0"/>
              </a:defRPr>
            </a:lvl7pPr>
            <a:lvl8pPr marL="1371600" algn="ctr" fontAlgn="base">
              <a:spcBef>
                <a:spcPct val="0"/>
              </a:spcBef>
              <a:spcAft>
                <a:spcPct val="0"/>
              </a:spcAft>
              <a:defRPr sz="4400">
                <a:solidFill>
                  <a:schemeClr val="tx2"/>
                </a:solidFill>
                <a:latin typeface="Arial" charset="0"/>
                <a:cs typeface="Arial" charset="0"/>
              </a:defRPr>
            </a:lvl8pPr>
            <a:lvl9pPr marL="1828800" algn="ctr" fontAlgn="base">
              <a:spcBef>
                <a:spcPct val="0"/>
              </a:spcBef>
              <a:spcAft>
                <a:spcPct val="0"/>
              </a:spcAft>
              <a:defRPr sz="4400">
                <a:solidFill>
                  <a:schemeClr val="tx2"/>
                </a:solidFill>
                <a:latin typeface="Arial" charset="0"/>
                <a:cs typeface="Arial" charset="0"/>
              </a:defRPr>
            </a:lvl9pPr>
          </a:lstStyle>
          <a:p>
            <a:pPr algn="l"/>
            <a:endParaRPr lang="fr-FR" altLang="fr-FR" sz="2000" dirty="0">
              <a:solidFill>
                <a:schemeClr val="accent1"/>
              </a:solidFill>
            </a:endParaRPr>
          </a:p>
        </p:txBody>
      </p:sp>
      <p:sp>
        <p:nvSpPr>
          <p:cNvPr id="7" name="Retângulo 6"/>
          <p:cNvSpPr/>
          <p:nvPr/>
        </p:nvSpPr>
        <p:spPr>
          <a:xfrm>
            <a:off x="8927976" y="0"/>
            <a:ext cx="216024" cy="23488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CaixaDeTexto 8"/>
          <p:cNvSpPr txBox="1"/>
          <p:nvPr/>
        </p:nvSpPr>
        <p:spPr>
          <a:xfrm rot="16200000">
            <a:off x="7919864" y="502803"/>
            <a:ext cx="2232247" cy="307777"/>
          </a:xfrm>
          <a:prstGeom prst="rect">
            <a:avLst/>
          </a:prstGeom>
          <a:noFill/>
        </p:spPr>
        <p:txBody>
          <a:bodyPr wrap="square" rtlCol="0">
            <a:spAutoFit/>
          </a:bodyPr>
          <a:lstStyle/>
          <a:p>
            <a:r>
              <a:rPr lang="pt-BR" sz="1400" dirty="0" smtClean="0">
                <a:solidFill>
                  <a:schemeClr val="bg1"/>
                </a:solidFill>
              </a:rPr>
              <a:t>Aplicações – Telhados</a:t>
            </a:r>
            <a:endParaRPr lang="pt-BR" sz="1400" dirty="0">
              <a:solidFill>
                <a:schemeClr val="bg1"/>
              </a:solidFill>
            </a:endParaRPr>
          </a:p>
        </p:txBody>
      </p:sp>
    </p:spTree>
    <p:extLst>
      <p:ext uri="{BB962C8B-B14F-4D97-AF65-F5344CB8AC3E}">
        <p14:creationId xmlns:p14="http://schemas.microsoft.com/office/powerpoint/2010/main" val="75727183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5224" y="94860"/>
            <a:ext cx="8229600" cy="1143000"/>
          </a:xfrm>
        </p:spPr>
        <p:txBody>
          <a:bodyPr>
            <a:normAutofit/>
          </a:bodyPr>
          <a:lstStyle/>
          <a:p>
            <a:r>
              <a:rPr lang="fr-FR" dirty="0" smtClean="0"/>
              <a:t>Telhados - Referências</a:t>
            </a:r>
            <a:endParaRPr lang="fr-FR" dirty="0"/>
          </a:p>
        </p:txBody>
      </p:sp>
      <p:sp>
        <p:nvSpPr>
          <p:cNvPr id="3" name="Content Placeholder 2"/>
          <p:cNvSpPr>
            <a:spLocks noGrp="1"/>
          </p:cNvSpPr>
          <p:nvPr>
            <p:ph idx="1"/>
          </p:nvPr>
        </p:nvSpPr>
        <p:spPr>
          <a:xfrm>
            <a:off x="297835" y="908720"/>
            <a:ext cx="8532992" cy="5589240"/>
          </a:xfrm>
        </p:spPr>
        <p:txBody>
          <a:bodyPr>
            <a:noAutofit/>
          </a:bodyPr>
          <a:lstStyle/>
          <a:p>
            <a:pPr marL="514350" indent="-514350">
              <a:buFont typeface="+mj-lt"/>
              <a:buAutoNum type="arabicPeriod"/>
            </a:pPr>
            <a:r>
              <a:rPr lang="fr-FR" sz="1600" dirty="0">
                <a:hlinkClick r:id="rId3"/>
              </a:rPr>
              <a:t>http://</a:t>
            </a:r>
            <a:r>
              <a:rPr lang="fr-FR" sz="1600" dirty="0" smtClean="0">
                <a:hlinkClick r:id="rId3"/>
              </a:rPr>
              <a:t>www.worldstainless.org/news/show/1853</a:t>
            </a:r>
            <a:r>
              <a:rPr lang="fr-FR" sz="1600" dirty="0" smtClean="0"/>
              <a:t> </a:t>
            </a:r>
          </a:p>
          <a:p>
            <a:pPr marL="514350" indent="-514350">
              <a:buFont typeface="+mj-lt"/>
              <a:buAutoNum type="arabicPeriod"/>
            </a:pPr>
            <a:r>
              <a:rPr lang="fr-FR" sz="1600" dirty="0" smtClean="0">
                <a:hlinkClick r:id="rId3"/>
              </a:rPr>
              <a:t>http</a:t>
            </a:r>
            <a:r>
              <a:rPr lang="fr-FR" sz="1600" dirty="0">
                <a:hlinkClick r:id="rId3"/>
              </a:rPr>
              <a:t>://www.worldstainless.org/news/show/1853</a:t>
            </a:r>
            <a:r>
              <a:rPr lang="fr-FR" sz="1600" dirty="0"/>
              <a:t> </a:t>
            </a:r>
            <a:endParaRPr lang="fr-FR" sz="1600" dirty="0" smtClean="0"/>
          </a:p>
          <a:p>
            <a:pPr marL="514350" indent="-514350">
              <a:buFont typeface="+mj-lt"/>
              <a:buAutoNum type="arabicPeriod"/>
            </a:pPr>
            <a:r>
              <a:rPr lang="fr-FR" sz="1600" dirty="0" smtClean="0">
                <a:hlinkClick r:id="rId4"/>
              </a:rPr>
              <a:t>http://www.worldstainless.org/About%20stainless/videos</a:t>
            </a:r>
          </a:p>
          <a:p>
            <a:pPr marL="514350" indent="-514350">
              <a:buFont typeface="+mj-lt"/>
              <a:buAutoNum type="arabicPeriod"/>
            </a:pPr>
            <a:r>
              <a:rPr lang="fr-FR" sz="1600" dirty="0">
                <a:hlinkClick r:id="rId3"/>
              </a:rPr>
              <a:t>http://</a:t>
            </a:r>
            <a:r>
              <a:rPr lang="fr-FR" sz="1600" dirty="0" smtClean="0">
                <a:hlinkClick r:id="rId3"/>
              </a:rPr>
              <a:t>www.worldstainless.org/news/show/1853</a:t>
            </a:r>
            <a:r>
              <a:rPr lang="fr-FR" sz="1600" dirty="0" smtClean="0"/>
              <a:t> </a:t>
            </a:r>
            <a:endParaRPr lang="fr-FR" sz="1600" dirty="0" smtClean="0">
              <a:hlinkClick r:id="rId5"/>
            </a:endParaRPr>
          </a:p>
          <a:p>
            <a:pPr marL="514350" indent="-514350">
              <a:buFont typeface="+mj-lt"/>
              <a:buAutoNum type="arabicPeriod"/>
            </a:pPr>
            <a:r>
              <a:rPr lang="fr-FR" sz="1600" dirty="0" smtClean="0"/>
              <a:t>O. </a:t>
            </a:r>
            <a:r>
              <a:rPr lang="fr-FR" sz="1600" dirty="0" err="1" smtClean="0"/>
              <a:t>Wallinder</a:t>
            </a:r>
            <a:r>
              <a:rPr lang="fr-FR" sz="1600" dirty="0" smtClean="0"/>
              <a:t> and C. </a:t>
            </a:r>
            <a:r>
              <a:rPr lang="fr-FR" sz="1600" dirty="0" err="1" smtClean="0"/>
              <a:t>Leygraf</a:t>
            </a:r>
            <a:r>
              <a:rPr lang="fr-FR" sz="1600" dirty="0" smtClean="0"/>
              <a:t> ASTM </a:t>
            </a:r>
            <a:r>
              <a:rPr lang="fr-FR" sz="1600" dirty="0" err="1" smtClean="0"/>
              <a:t>Special</a:t>
            </a:r>
            <a:r>
              <a:rPr lang="fr-FR" sz="1600" dirty="0" smtClean="0"/>
              <a:t> </a:t>
            </a:r>
            <a:r>
              <a:rPr lang="fr-FR" sz="1600" dirty="0" err="1" smtClean="0"/>
              <a:t>Technical</a:t>
            </a:r>
            <a:r>
              <a:rPr lang="fr-FR" sz="1600" dirty="0" smtClean="0"/>
              <a:t> Publication N°1421, « </a:t>
            </a:r>
            <a:r>
              <a:rPr lang="fr-FR" sz="1600" dirty="0" err="1" smtClean="0"/>
              <a:t>Outdoor</a:t>
            </a:r>
            <a:r>
              <a:rPr lang="fr-FR" sz="1600" dirty="0" smtClean="0"/>
              <a:t> </a:t>
            </a:r>
            <a:r>
              <a:rPr lang="fr-FR" sz="1600" dirty="0" err="1" smtClean="0"/>
              <a:t>Atmospheric</a:t>
            </a:r>
            <a:r>
              <a:rPr lang="fr-FR" sz="1600" dirty="0" smtClean="0"/>
              <a:t> Corrosion » pp 185-199</a:t>
            </a:r>
            <a:endParaRPr lang="fr-FR" sz="1600" dirty="0" smtClean="0">
              <a:hlinkClick r:id="rId4"/>
            </a:endParaRPr>
          </a:p>
          <a:p>
            <a:pPr marL="514350" indent="-514350">
              <a:buFont typeface="+mj-lt"/>
              <a:buAutoNum type="arabicPeriod"/>
            </a:pPr>
            <a:r>
              <a:rPr lang="fr-FR" sz="1600" dirty="0">
                <a:hlinkClick r:id="rId6"/>
              </a:rPr>
              <a:t>http://</a:t>
            </a:r>
            <a:r>
              <a:rPr lang="fr-FR" sz="1600" dirty="0" smtClean="0">
                <a:hlinkClick r:id="rId6"/>
              </a:rPr>
              <a:t>www.worldstainless.org/Files/issf/non-image-files/PDF/Delhi_Parliament_Library.pdf</a:t>
            </a:r>
            <a:endParaRPr lang="fr-FR" sz="1600" dirty="0" smtClean="0">
              <a:hlinkClick r:id="rId4"/>
            </a:endParaRPr>
          </a:p>
          <a:p>
            <a:pPr marL="514350" indent="-514350">
              <a:buFont typeface="+mj-lt"/>
              <a:buAutoNum type="arabicPeriod"/>
            </a:pPr>
            <a:r>
              <a:rPr lang="fr-FR" sz="1600" dirty="0" smtClean="0">
                <a:hlinkClick r:id="rId4"/>
              </a:rPr>
              <a:t>http://www.architectureweek.com/2003/1022/design_1-3.html</a:t>
            </a:r>
          </a:p>
          <a:p>
            <a:pPr marL="514350" indent="-514350">
              <a:buFont typeface="+mj-lt"/>
              <a:buAutoNum type="arabicPeriod"/>
            </a:pPr>
            <a:r>
              <a:rPr lang="en-US" sz="1600" dirty="0" smtClean="0">
                <a:hlinkClick r:id="rId7"/>
              </a:rPr>
              <a:t>http://www.fosterandpartners.com/projects/uae-pavilion-shanghai-expo-2010/</a:t>
            </a:r>
            <a:endParaRPr lang="en-US" sz="1600" dirty="0" smtClean="0"/>
          </a:p>
          <a:p>
            <a:pPr marL="514350" indent="-514350">
              <a:buFont typeface="+mj-lt"/>
              <a:buAutoNum type="arabicPeriod"/>
            </a:pPr>
            <a:r>
              <a:rPr lang="fr-FR" sz="1600" dirty="0" smtClean="0">
                <a:hlinkClick r:id="rId8"/>
              </a:rPr>
              <a:t>https://www.atimetals.com/markets/Documents/Doha.pdf</a:t>
            </a:r>
            <a:endParaRPr lang="fr-FR" sz="1600" dirty="0" smtClean="0"/>
          </a:p>
          <a:p>
            <a:pPr marL="514350" indent="-514350">
              <a:buFont typeface="+mj-lt"/>
              <a:buAutoNum type="arabicPeriod"/>
            </a:pPr>
            <a:r>
              <a:rPr lang="fr-FR" sz="1600" dirty="0">
                <a:hlinkClick r:id="rId9"/>
              </a:rPr>
              <a:t>http://</a:t>
            </a:r>
            <a:r>
              <a:rPr lang="fr-FR" sz="1600" dirty="0" smtClean="0">
                <a:hlinkClick r:id="rId9"/>
              </a:rPr>
              <a:t>www.metalresources.net/index.php/save-energy/thermal-solar-reflectance</a:t>
            </a:r>
            <a:r>
              <a:rPr lang="fr-FR" sz="1600" dirty="0" smtClean="0"/>
              <a:t> </a:t>
            </a:r>
            <a:endParaRPr lang="fr-FR" sz="1600" b="1" dirty="0" smtClean="0">
              <a:solidFill>
                <a:srgbClr val="FF0000"/>
              </a:solidFill>
            </a:endParaRPr>
          </a:p>
          <a:p>
            <a:pPr marL="514350" indent="-514350">
              <a:buFont typeface="+mj-lt"/>
              <a:buAutoNum type="arabicPeriod"/>
            </a:pPr>
            <a:r>
              <a:rPr lang="fr-FR" sz="1600" dirty="0" smtClean="0">
                <a:hlinkClick r:id="rId10"/>
              </a:rPr>
              <a:t>http://www.stainlessindia.org/UploadPdf/Dec%202011%20wshop%20Part-I.pdf</a:t>
            </a:r>
            <a:endParaRPr lang="fr-FR" sz="1600" dirty="0" smtClean="0"/>
          </a:p>
          <a:p>
            <a:pPr marL="514350" indent="-514350">
              <a:buFont typeface="+mj-lt"/>
              <a:buAutoNum type="arabicPeriod"/>
            </a:pPr>
            <a:r>
              <a:rPr lang="fr-FR" sz="1600" dirty="0" smtClean="0">
                <a:hlinkClick r:id="rId4"/>
              </a:rPr>
              <a:t>http://www.constructalia.com/english/publications/technical_guides/eurofer_ecodesign_package_stainless_steel_roofing_systems</a:t>
            </a:r>
            <a:endParaRPr lang="fr-FR" sz="1600" dirty="0" smtClean="0"/>
          </a:p>
          <a:p>
            <a:pPr marL="514350" indent="-514350">
              <a:buFont typeface="+mj-lt"/>
              <a:buAutoNum type="arabicPeriod"/>
            </a:pPr>
            <a:r>
              <a:rPr lang="fr-FR" sz="1600" dirty="0" smtClean="0">
                <a:hlinkClick r:id="rId5"/>
              </a:rPr>
              <a:t>http://www.metalresources.net/index.php?option=com_content&amp;view=article&amp;id=318:sam-houston-state-university-refurbishes-austin-hall&amp;catid=1:latest-news-a-press&amp;Itemid=192</a:t>
            </a:r>
            <a:r>
              <a:rPr lang="fr-FR" sz="1600" dirty="0" smtClean="0"/>
              <a:t> </a:t>
            </a:r>
          </a:p>
          <a:p>
            <a:pPr marL="514350" indent="-514350">
              <a:buFont typeface="+mj-lt"/>
              <a:buAutoNum type="arabicPeriod"/>
            </a:pPr>
            <a:r>
              <a:rPr lang="fr-FR" sz="1600" dirty="0" smtClean="0">
                <a:hlinkClick r:id="rId10"/>
              </a:rPr>
              <a:t>http://www.stainlessindia.org/UploadPdf/Dec%202011%20wshop%20Part-I.pdf</a:t>
            </a:r>
            <a:r>
              <a:rPr lang="fr-FR" sz="1600" dirty="0" smtClean="0"/>
              <a:t> </a:t>
            </a:r>
          </a:p>
          <a:p>
            <a:pPr marL="514350" indent="-514350">
              <a:buFont typeface="+mj-lt"/>
              <a:buAutoNum type="arabicPeriod"/>
            </a:pPr>
            <a:r>
              <a:rPr lang="fr-FR" altLang="fr-FR" sz="1600" dirty="0" smtClean="0">
                <a:hlinkClick r:id="rId11"/>
              </a:rPr>
              <a:t>www.cambridgearchitectural.com/</a:t>
            </a:r>
            <a:r>
              <a:rPr lang="fr-FR" altLang="fr-FR" sz="1600" dirty="0" smtClean="0"/>
              <a:t> </a:t>
            </a:r>
            <a:endParaRPr lang="fr-FR" sz="1100"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45</a:t>
            </a:fld>
            <a:endParaRPr lang="fr-BE" dirty="0"/>
          </a:p>
        </p:txBody>
      </p:sp>
      <p:sp>
        <p:nvSpPr>
          <p:cNvPr id="6" name="Retângulo 5"/>
          <p:cNvSpPr/>
          <p:nvPr/>
        </p:nvSpPr>
        <p:spPr>
          <a:xfrm>
            <a:off x="8927976" y="0"/>
            <a:ext cx="216024" cy="23488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CaixaDeTexto 6"/>
          <p:cNvSpPr txBox="1"/>
          <p:nvPr/>
        </p:nvSpPr>
        <p:spPr>
          <a:xfrm rot="16200000">
            <a:off x="7919864" y="502803"/>
            <a:ext cx="2232247" cy="307777"/>
          </a:xfrm>
          <a:prstGeom prst="rect">
            <a:avLst/>
          </a:prstGeom>
          <a:noFill/>
        </p:spPr>
        <p:txBody>
          <a:bodyPr wrap="square" rtlCol="0">
            <a:spAutoFit/>
          </a:bodyPr>
          <a:lstStyle/>
          <a:p>
            <a:r>
              <a:rPr lang="pt-BR" sz="1400" dirty="0" smtClean="0">
                <a:solidFill>
                  <a:schemeClr val="bg1"/>
                </a:solidFill>
              </a:rPr>
              <a:t>Aplicações – Telhados</a:t>
            </a:r>
            <a:endParaRPr lang="pt-BR" sz="1400" dirty="0">
              <a:solidFill>
                <a:schemeClr val="bg1"/>
              </a:solidFill>
            </a:endParaRPr>
          </a:p>
        </p:txBody>
      </p:sp>
    </p:spTree>
    <p:extLst>
      <p:ext uri="{BB962C8B-B14F-4D97-AF65-F5344CB8AC3E}">
        <p14:creationId xmlns:p14="http://schemas.microsoft.com/office/powerpoint/2010/main" val="63771571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nl-BE" dirty="0" smtClean="0"/>
              <a:t>4. Decoração</a:t>
            </a:r>
            <a:endParaRPr lang="nl-BE" dirty="0"/>
          </a:p>
        </p:txBody>
      </p:sp>
      <p:sp>
        <p:nvSpPr>
          <p:cNvPr id="2" name="Slide Number Placeholder 1"/>
          <p:cNvSpPr>
            <a:spLocks noGrp="1"/>
          </p:cNvSpPr>
          <p:nvPr>
            <p:ph type="sldNum" sz="quarter" idx="4"/>
          </p:nvPr>
        </p:nvSpPr>
        <p:spPr/>
        <p:txBody>
          <a:bodyPr/>
          <a:lstStyle/>
          <a:p>
            <a:fld id="{5AF66AA0-E37C-4065-8BE7-D4086C065B53}" type="slidenum">
              <a:rPr lang="fr-BE" smtClean="0"/>
              <a:pPr/>
              <a:t>46</a:t>
            </a:fld>
            <a:endParaRPr lang="fr-BE" dirty="0"/>
          </a:p>
        </p:txBody>
      </p:sp>
      <p:sp>
        <p:nvSpPr>
          <p:cNvPr id="4" name="Retângulo 3"/>
          <p:cNvSpPr/>
          <p:nvPr/>
        </p:nvSpPr>
        <p:spPr>
          <a:xfrm>
            <a:off x="8927976" y="0"/>
            <a:ext cx="216024" cy="23488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CaixaDeTexto 4"/>
          <p:cNvSpPr txBox="1"/>
          <p:nvPr/>
        </p:nvSpPr>
        <p:spPr>
          <a:xfrm rot="16200000">
            <a:off x="7919864" y="574811"/>
            <a:ext cx="2232247" cy="307777"/>
          </a:xfrm>
          <a:prstGeom prst="rect">
            <a:avLst/>
          </a:prstGeom>
          <a:noFill/>
        </p:spPr>
        <p:txBody>
          <a:bodyPr wrap="square" rtlCol="0">
            <a:spAutoFit/>
          </a:bodyPr>
          <a:lstStyle/>
          <a:p>
            <a:r>
              <a:rPr lang="pt-BR" sz="1400" dirty="0" smtClean="0">
                <a:solidFill>
                  <a:schemeClr val="bg1"/>
                </a:solidFill>
              </a:rPr>
              <a:t>Aplicações – Decoração</a:t>
            </a:r>
            <a:endParaRPr lang="pt-BR" sz="1400" dirty="0">
              <a:solidFill>
                <a:schemeClr val="bg1"/>
              </a:solidFill>
            </a:endParaRPr>
          </a:p>
        </p:txBody>
      </p:sp>
    </p:spTree>
    <p:extLst>
      <p:ext uri="{BB962C8B-B14F-4D97-AF65-F5344CB8AC3E}">
        <p14:creationId xmlns:p14="http://schemas.microsoft.com/office/powerpoint/2010/main" val="86736189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Custom Made Modern Steel And Wood Staircas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Content Placeholder 2"/>
          <p:cNvSpPr txBox="1">
            <a:spLocks/>
          </p:cNvSpPr>
          <p:nvPr/>
        </p:nvSpPr>
        <p:spPr>
          <a:xfrm rot="16200000">
            <a:off x="-1984313" y="2890856"/>
            <a:ext cx="6141368" cy="155679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pt-BR" sz="1400" dirty="0"/>
              <a:t>No sentido horário, a partir do canto superior esquerdo </a:t>
            </a:r>
            <a:r>
              <a:rPr lang="fr-FR" sz="1400" dirty="0" smtClean="0"/>
              <a:t>:</a:t>
            </a:r>
          </a:p>
          <a:p>
            <a:pPr>
              <a:buFont typeface="Arial" pitchFamily="34" charset="0"/>
              <a:buAutoNum type="arabicPeriod"/>
            </a:pPr>
            <a:r>
              <a:rPr lang="pt-BR" sz="1400" dirty="0"/>
              <a:t>Escadas de madeira e inox (localização não especificada</a:t>
            </a:r>
            <a:r>
              <a:rPr lang="fr-FR" sz="1400" dirty="0" smtClean="0"/>
              <a:t>)</a:t>
            </a:r>
          </a:p>
          <a:p>
            <a:pPr>
              <a:buFont typeface="Arial" pitchFamily="34" charset="0"/>
              <a:buAutoNum type="arabicPeriod"/>
            </a:pPr>
            <a:r>
              <a:rPr lang="pt-BR" sz="1400" dirty="0"/>
              <a:t>Teto curvo </a:t>
            </a:r>
            <a:r>
              <a:rPr lang="pt-BR" sz="1400" dirty="0" smtClean="0"/>
              <a:t>de </a:t>
            </a:r>
            <a:r>
              <a:rPr lang="pt-BR" sz="1400" dirty="0"/>
              <a:t>malha </a:t>
            </a:r>
            <a:r>
              <a:rPr lang="pt-BR" sz="1400" dirty="0" smtClean="0"/>
              <a:t>inoxidável (</a:t>
            </a:r>
            <a:r>
              <a:rPr lang="pt-BR" sz="1400" dirty="0"/>
              <a:t>Louisiana </a:t>
            </a:r>
            <a:r>
              <a:rPr lang="pt-BR" sz="1400" dirty="0" err="1"/>
              <a:t>State</a:t>
            </a:r>
            <a:r>
              <a:rPr lang="pt-BR" sz="1400" dirty="0"/>
              <a:t> </a:t>
            </a:r>
            <a:r>
              <a:rPr lang="pt-BR" sz="1400" dirty="0" err="1"/>
              <a:t>University</a:t>
            </a:r>
            <a:r>
              <a:rPr lang="fr-FR" sz="1400" dirty="0" smtClean="0"/>
              <a:t>)</a:t>
            </a:r>
          </a:p>
          <a:p>
            <a:pPr>
              <a:buFont typeface="Arial" pitchFamily="34" charset="0"/>
              <a:buAutoNum type="arabicPeriod"/>
            </a:pPr>
            <a:r>
              <a:rPr lang="pt-BR" sz="1400" dirty="0"/>
              <a:t>Restaurante na Finlândia com divisor </a:t>
            </a:r>
            <a:r>
              <a:rPr lang="pt-BR" sz="1400" dirty="0" smtClean="0"/>
              <a:t>transparente</a:t>
            </a:r>
          </a:p>
          <a:p>
            <a:pPr>
              <a:buFont typeface="Arial" pitchFamily="34" charset="0"/>
              <a:buAutoNum type="arabicPeriod"/>
            </a:pPr>
            <a:r>
              <a:rPr lang="fr-FR" sz="1400" dirty="0"/>
              <a:t>Maçaneta</a:t>
            </a:r>
          </a:p>
        </p:txBody>
      </p:sp>
      <p:sp>
        <p:nvSpPr>
          <p:cNvPr id="6" name="AutoShape 8" descr="http://cambridgearchitectural.com/sites/default/files/styles/large-inline/public/LSU_theater_1-2011_30-W1600.jpg?itok=BUrPOrOo"/>
          <p:cNvSpPr>
            <a:spLocks noChangeAspect="1" noChangeArrowheads="1"/>
          </p:cNvSpPr>
          <p:nvPr/>
        </p:nvSpPr>
        <p:spPr bwMode="auto">
          <a:xfrm>
            <a:off x="155575" y="-2171700"/>
            <a:ext cx="4524375" cy="45243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nvGrpSpPr>
          <p:cNvPr id="9" name="Group 8"/>
          <p:cNvGrpSpPr/>
          <p:nvPr/>
        </p:nvGrpSpPr>
        <p:grpSpPr>
          <a:xfrm>
            <a:off x="2131414" y="90486"/>
            <a:ext cx="6612712" cy="6649450"/>
            <a:chOff x="2131414" y="90486"/>
            <a:chExt cx="6612712" cy="6649450"/>
          </a:xfrm>
        </p:grpSpPr>
        <p:pic>
          <p:nvPicPr>
            <p:cNvPr id="1037" name="Picture 13"/>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5578" r="4168"/>
            <a:stretch/>
          </p:blipFill>
          <p:spPr bwMode="auto">
            <a:xfrm>
              <a:off x="2138405" y="3679936"/>
              <a:ext cx="2008538" cy="30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7" name="Picture 3"/>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2131414" y="90487"/>
              <a:ext cx="2940712" cy="358945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33" name="Picture 9"/>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5072126" y="90486"/>
              <a:ext cx="3672000" cy="358944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34" name="Picture 10"/>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146943" y="3679936"/>
              <a:ext cx="4597183" cy="30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3" name="Slide Number Placeholder 2"/>
          <p:cNvSpPr>
            <a:spLocks noGrp="1"/>
          </p:cNvSpPr>
          <p:nvPr>
            <p:ph type="sldNum" sz="quarter" idx="4"/>
          </p:nvPr>
        </p:nvSpPr>
        <p:spPr/>
        <p:txBody>
          <a:bodyPr/>
          <a:lstStyle/>
          <a:p>
            <a:fld id="{5AF66AA0-E37C-4065-8BE7-D4086C065B53}" type="slidenum">
              <a:rPr lang="fr-BE" smtClean="0"/>
              <a:pPr/>
              <a:t>47</a:t>
            </a:fld>
            <a:endParaRPr lang="fr-BE" dirty="0"/>
          </a:p>
        </p:txBody>
      </p:sp>
      <p:sp>
        <p:nvSpPr>
          <p:cNvPr id="11" name="Retângulo 10"/>
          <p:cNvSpPr/>
          <p:nvPr/>
        </p:nvSpPr>
        <p:spPr>
          <a:xfrm>
            <a:off x="8927976" y="0"/>
            <a:ext cx="216024" cy="23488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CaixaDeTexto 11"/>
          <p:cNvSpPr txBox="1"/>
          <p:nvPr/>
        </p:nvSpPr>
        <p:spPr>
          <a:xfrm rot="16200000">
            <a:off x="7919864" y="574811"/>
            <a:ext cx="2232247" cy="307777"/>
          </a:xfrm>
          <a:prstGeom prst="rect">
            <a:avLst/>
          </a:prstGeom>
          <a:noFill/>
        </p:spPr>
        <p:txBody>
          <a:bodyPr wrap="square" rtlCol="0">
            <a:spAutoFit/>
          </a:bodyPr>
          <a:lstStyle/>
          <a:p>
            <a:r>
              <a:rPr lang="pt-BR" sz="1400" dirty="0" smtClean="0">
                <a:solidFill>
                  <a:schemeClr val="bg1"/>
                </a:solidFill>
              </a:rPr>
              <a:t>Aplicações – Decoração</a:t>
            </a:r>
            <a:endParaRPr lang="pt-BR" sz="1400" dirty="0">
              <a:solidFill>
                <a:schemeClr val="bg1"/>
              </a:solidFill>
            </a:endParaRPr>
          </a:p>
        </p:txBody>
      </p:sp>
    </p:spTree>
    <p:extLst>
      <p:ext uri="{BB962C8B-B14F-4D97-AF65-F5344CB8AC3E}">
        <p14:creationId xmlns:p14="http://schemas.microsoft.com/office/powerpoint/2010/main" val="37096610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fontScale="90000"/>
          </a:bodyPr>
          <a:lstStyle/>
          <a:p>
            <a:r>
              <a:rPr lang="fr-FR" dirty="0" smtClean="0"/>
              <a:t>Banco da França, Paris, França</a:t>
            </a:r>
            <a:r>
              <a:rPr lang="fr-FR" baseline="50000" dirty="0" smtClean="0"/>
              <a:t>4</a:t>
            </a:r>
            <a:br>
              <a:rPr lang="fr-FR" baseline="50000" dirty="0" smtClean="0"/>
            </a:br>
            <a:r>
              <a:rPr lang="fr-FR" dirty="0" smtClean="0"/>
              <a:t>Arquitetos: Moati -Rivière</a:t>
            </a:r>
            <a:endParaRPr lang="fr-FR" dirty="0"/>
          </a:p>
        </p:txBody>
      </p:sp>
      <p:pic>
        <p:nvPicPr>
          <p:cNvPr id="9" name="Picture 11" descr="MOATTI-RIVIERE_BANQUE-FRANCE_0113_12"/>
          <p:cNvPicPr>
            <a:picLocks noGrp="1" noChangeAspect="1" noChangeArrowheads="1"/>
          </p:cNvPicPr>
          <p:nvPr>
            <p:ph type="pic" idx="1"/>
          </p:nvPr>
        </p:nvPicPr>
        <p:blipFill>
          <a:blip r:embed="rId3" cstate="email">
            <a:extLst>
              <a:ext uri="{28A0092B-C50C-407E-A947-70E740481C1C}">
                <a14:useLocalDpi xmlns:a14="http://schemas.microsoft.com/office/drawing/2010/main"/>
              </a:ext>
            </a:extLst>
          </a:blip>
          <a:srcRect l="137" r="137"/>
          <a:stretch>
            <a:fillRect/>
          </a:stretch>
        </p:blipFill>
        <p:spPr>
          <a:ln>
            <a:solidFill>
              <a:schemeClr val="tx1"/>
            </a:solidFill>
          </a:ln>
        </p:spPr>
      </p:pic>
      <p:sp>
        <p:nvSpPr>
          <p:cNvPr id="8" name="Text Placeholder 7"/>
          <p:cNvSpPr>
            <a:spLocks noGrp="1"/>
          </p:cNvSpPr>
          <p:nvPr>
            <p:ph type="body" sz="half" idx="2"/>
          </p:nvPr>
        </p:nvSpPr>
        <p:spPr/>
        <p:txBody>
          <a:bodyPr/>
          <a:lstStyle/>
          <a:p>
            <a:r>
              <a:rPr lang="fr-FR" dirty="0"/>
              <a:t>Acabamento espelhado EN </a:t>
            </a:r>
            <a:r>
              <a:rPr lang="fr-FR" dirty="0" smtClean="0"/>
              <a:t>1.4301 (AISI 304)</a:t>
            </a:r>
          </a:p>
          <a:p>
            <a:endParaRPr lang="nl-BE" dirty="0"/>
          </a:p>
        </p:txBody>
      </p:sp>
      <p:sp>
        <p:nvSpPr>
          <p:cNvPr id="2" name="Espace réservé du numéro de diapositive 1"/>
          <p:cNvSpPr>
            <a:spLocks noGrp="1"/>
          </p:cNvSpPr>
          <p:nvPr>
            <p:ph type="sldNum" sz="quarter" idx="4"/>
          </p:nvPr>
        </p:nvSpPr>
        <p:spPr/>
        <p:txBody>
          <a:bodyPr/>
          <a:lstStyle/>
          <a:p>
            <a:fld id="{5AF66AA0-E37C-4065-8BE7-D4086C065B53}" type="slidenum">
              <a:rPr lang="fr-BE" smtClean="0"/>
              <a:pPr/>
              <a:t>48</a:t>
            </a:fld>
            <a:endParaRPr lang="fr-BE" dirty="0"/>
          </a:p>
        </p:txBody>
      </p:sp>
      <p:sp>
        <p:nvSpPr>
          <p:cNvPr id="6" name="Retângulo 5"/>
          <p:cNvSpPr/>
          <p:nvPr/>
        </p:nvSpPr>
        <p:spPr>
          <a:xfrm>
            <a:off x="8927976" y="0"/>
            <a:ext cx="216024" cy="23488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CaixaDeTexto 6"/>
          <p:cNvSpPr txBox="1"/>
          <p:nvPr/>
        </p:nvSpPr>
        <p:spPr>
          <a:xfrm rot="16200000">
            <a:off x="7919864" y="574811"/>
            <a:ext cx="2232247" cy="307777"/>
          </a:xfrm>
          <a:prstGeom prst="rect">
            <a:avLst/>
          </a:prstGeom>
          <a:noFill/>
        </p:spPr>
        <p:txBody>
          <a:bodyPr wrap="square" rtlCol="0">
            <a:spAutoFit/>
          </a:bodyPr>
          <a:lstStyle/>
          <a:p>
            <a:r>
              <a:rPr lang="pt-BR" sz="1400" dirty="0" smtClean="0">
                <a:solidFill>
                  <a:schemeClr val="bg1"/>
                </a:solidFill>
              </a:rPr>
              <a:t>Aplicações – Decoração</a:t>
            </a:r>
            <a:endParaRPr lang="pt-BR" sz="1400" dirty="0">
              <a:solidFill>
                <a:schemeClr val="bg1"/>
              </a:solidFill>
            </a:endParaRPr>
          </a:p>
        </p:txBody>
      </p:sp>
    </p:spTree>
    <p:extLst>
      <p:ext uri="{BB962C8B-B14F-4D97-AF65-F5344CB8AC3E}">
        <p14:creationId xmlns:p14="http://schemas.microsoft.com/office/powerpoint/2010/main" val="425669989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75792" y="4800600"/>
            <a:ext cx="6792416" cy="566738"/>
          </a:xfrm>
        </p:spPr>
        <p:txBody>
          <a:bodyPr>
            <a:normAutofit/>
          </a:bodyPr>
          <a:lstStyle/>
          <a:p>
            <a:r>
              <a:rPr lang="fr-FR" dirty="0"/>
              <a:t>Estação de Metro L5 El Carmel, Barcelona, Espanha</a:t>
            </a:r>
            <a:r>
              <a:rPr lang="fr-FR" baseline="50000" dirty="0" smtClean="0"/>
              <a:t>5</a:t>
            </a:r>
            <a:endParaRPr lang="fr-FR" baseline="50000" dirty="0"/>
          </a:p>
        </p:txBody>
      </p:sp>
      <p:sp>
        <p:nvSpPr>
          <p:cNvPr id="5" name="Picture Placeholder 4"/>
          <p:cNvSpPr>
            <a:spLocks noGrp="1"/>
          </p:cNvSpPr>
          <p:nvPr>
            <p:ph type="pic" idx="1"/>
          </p:nvPr>
        </p:nvSpPr>
        <p:spPr/>
      </p:sp>
      <p:sp>
        <p:nvSpPr>
          <p:cNvPr id="8" name="Text Placeholder 7"/>
          <p:cNvSpPr>
            <a:spLocks noGrp="1"/>
          </p:cNvSpPr>
          <p:nvPr>
            <p:ph type="body" sz="half" idx="2"/>
          </p:nvPr>
        </p:nvSpPr>
        <p:spPr>
          <a:xfrm>
            <a:off x="1175792" y="5367338"/>
            <a:ext cx="6792416" cy="804862"/>
          </a:xfrm>
        </p:spPr>
        <p:txBody>
          <a:bodyPr>
            <a:normAutofit/>
          </a:bodyPr>
          <a:lstStyle/>
          <a:p>
            <a:r>
              <a:rPr lang="pt-BR" sz="1600" dirty="0"/>
              <a:t>Painéis de parede de malha de aço inoxidável</a:t>
            </a:r>
            <a:endParaRPr lang="fr-FR" sz="1600" dirty="0"/>
          </a:p>
        </p:txBody>
      </p:sp>
      <p:sp>
        <p:nvSpPr>
          <p:cNvPr id="3" name="Espace réservé du numéro de diapositive 2"/>
          <p:cNvSpPr>
            <a:spLocks noGrp="1"/>
          </p:cNvSpPr>
          <p:nvPr>
            <p:ph type="sldNum" sz="quarter" idx="4"/>
          </p:nvPr>
        </p:nvSpPr>
        <p:spPr/>
        <p:txBody>
          <a:bodyPr/>
          <a:lstStyle/>
          <a:p>
            <a:fld id="{5AF66AA0-E37C-4065-8BE7-D4086C065B53}" type="slidenum">
              <a:rPr lang="fr-BE" smtClean="0"/>
              <a:pPr/>
              <a:t>49</a:t>
            </a:fld>
            <a:endParaRPr lang="fr-BE" dirty="0"/>
          </a:p>
        </p:txBody>
      </p:sp>
      <p:pic>
        <p:nvPicPr>
          <p:cNvPr id="4" name="Imag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75792" y="332656"/>
            <a:ext cx="6792416" cy="4574296"/>
          </a:xfrm>
          <a:prstGeom prst="rect">
            <a:avLst/>
          </a:prstGeom>
          <a:ln>
            <a:solidFill>
              <a:schemeClr val="tx1"/>
            </a:solidFill>
          </a:ln>
        </p:spPr>
      </p:pic>
      <p:sp>
        <p:nvSpPr>
          <p:cNvPr id="7" name="Retângulo 6"/>
          <p:cNvSpPr/>
          <p:nvPr/>
        </p:nvSpPr>
        <p:spPr>
          <a:xfrm>
            <a:off x="8927976" y="0"/>
            <a:ext cx="216024" cy="23488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CaixaDeTexto 8"/>
          <p:cNvSpPr txBox="1"/>
          <p:nvPr/>
        </p:nvSpPr>
        <p:spPr>
          <a:xfrm rot="16200000">
            <a:off x="7919864" y="574811"/>
            <a:ext cx="2232247" cy="307777"/>
          </a:xfrm>
          <a:prstGeom prst="rect">
            <a:avLst/>
          </a:prstGeom>
          <a:noFill/>
        </p:spPr>
        <p:txBody>
          <a:bodyPr wrap="square" rtlCol="0">
            <a:spAutoFit/>
          </a:bodyPr>
          <a:lstStyle/>
          <a:p>
            <a:r>
              <a:rPr lang="pt-BR" sz="1400" dirty="0" smtClean="0">
                <a:solidFill>
                  <a:schemeClr val="bg1"/>
                </a:solidFill>
              </a:rPr>
              <a:t>Aplicações – Decoração</a:t>
            </a:r>
            <a:endParaRPr lang="pt-BR" sz="1400" dirty="0">
              <a:solidFill>
                <a:schemeClr val="bg1"/>
              </a:solidFill>
            </a:endParaRPr>
          </a:p>
        </p:txBody>
      </p:sp>
    </p:spTree>
    <p:extLst>
      <p:ext uri="{BB962C8B-B14F-4D97-AF65-F5344CB8AC3E}">
        <p14:creationId xmlns:p14="http://schemas.microsoft.com/office/powerpoint/2010/main" val="374346969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0598" y="4725144"/>
            <a:ext cx="6562801" cy="566738"/>
          </a:xfrm>
        </p:spPr>
        <p:txBody>
          <a:bodyPr/>
          <a:lstStyle/>
          <a:p>
            <a:r>
              <a:rPr lang="fr-FR" dirty="0" err="1" smtClean="0"/>
              <a:t>Mosteiro</a:t>
            </a:r>
            <a:r>
              <a:rPr lang="fr-FR" dirty="0" smtClean="0"/>
              <a:t> da Batalha, Portugal</a:t>
            </a:r>
            <a:r>
              <a:rPr lang="fr-FR" baseline="50000" dirty="0" smtClean="0"/>
              <a:t>6</a:t>
            </a:r>
            <a:endParaRPr lang="fr-FR" baseline="50000" dirty="0"/>
          </a:p>
        </p:txBody>
      </p:sp>
      <p:sp>
        <p:nvSpPr>
          <p:cNvPr id="8" name="Text Placeholder 7"/>
          <p:cNvSpPr>
            <a:spLocks noGrp="1"/>
          </p:cNvSpPr>
          <p:nvPr>
            <p:ph type="body" sz="half" idx="2"/>
          </p:nvPr>
        </p:nvSpPr>
        <p:spPr>
          <a:xfrm>
            <a:off x="1290598" y="5291882"/>
            <a:ext cx="6562801" cy="945430"/>
          </a:xfrm>
        </p:spPr>
        <p:txBody>
          <a:bodyPr>
            <a:normAutofit fontScale="77500" lnSpcReduction="20000"/>
          </a:bodyPr>
          <a:lstStyle/>
          <a:p>
            <a:r>
              <a:rPr lang="pt-BR" dirty="0"/>
              <a:t>Cortina de malha de aço inoxidável</a:t>
            </a:r>
          </a:p>
          <a:p>
            <a:r>
              <a:rPr lang="pt-BR" dirty="0"/>
              <a:t>Área Aberta 36%</a:t>
            </a:r>
          </a:p>
          <a:p>
            <a:r>
              <a:rPr lang="pt-BR" dirty="0"/>
              <a:t>Peso 0,25 kg / m</a:t>
            </a:r>
            <a:r>
              <a:rPr lang="pt-BR" baseline="30000" dirty="0"/>
              <a:t>2</a:t>
            </a:r>
          </a:p>
          <a:p>
            <a:r>
              <a:rPr lang="pt-BR" dirty="0"/>
              <a:t>Diâmetro da haste 0,05 mm.</a:t>
            </a:r>
          </a:p>
          <a:p>
            <a:r>
              <a:rPr lang="pt-BR" dirty="0" smtClean="0"/>
              <a:t>Espaçamento do arame 0,13 x 0,13 mm.</a:t>
            </a:r>
            <a:endParaRPr lang="fr-FR" dirty="0" smtClean="0"/>
          </a:p>
        </p:txBody>
      </p:sp>
      <p:sp>
        <p:nvSpPr>
          <p:cNvPr id="3" name="Espace réservé du numéro de diapositive 2"/>
          <p:cNvSpPr>
            <a:spLocks noGrp="1"/>
          </p:cNvSpPr>
          <p:nvPr>
            <p:ph type="sldNum" sz="quarter" idx="4"/>
          </p:nvPr>
        </p:nvSpPr>
        <p:spPr/>
        <p:txBody>
          <a:bodyPr/>
          <a:lstStyle/>
          <a:p>
            <a:fld id="{5AF66AA0-E37C-4065-8BE7-D4086C065B53}" type="slidenum">
              <a:rPr lang="fr-BE" smtClean="0"/>
              <a:pPr/>
              <a:t>50</a:t>
            </a:fld>
            <a:endParaRPr lang="fr-BE" dirty="0"/>
          </a:p>
        </p:txBody>
      </p:sp>
      <p:pic>
        <p:nvPicPr>
          <p:cNvPr id="4" name="Image 3"/>
          <p:cNvPicPr>
            <a:picLocks noChangeAspect="1"/>
          </p:cNvPicPr>
          <p:nvPr/>
        </p:nvPicPr>
        <p:blipFill rotWithShape="1">
          <a:blip r:embed="rId3" cstate="email">
            <a:extLst>
              <a:ext uri="{28A0092B-C50C-407E-A947-70E740481C1C}">
                <a14:useLocalDpi xmlns:a14="http://schemas.microsoft.com/office/drawing/2010/main"/>
              </a:ext>
            </a:extLst>
          </a:blip>
          <a:srcRect r="805" b="943"/>
          <a:stretch/>
        </p:blipFill>
        <p:spPr>
          <a:xfrm>
            <a:off x="1290599" y="223756"/>
            <a:ext cx="6562801" cy="4274718"/>
          </a:xfrm>
          <a:prstGeom prst="rect">
            <a:avLst/>
          </a:prstGeom>
          <a:ln>
            <a:solidFill>
              <a:schemeClr val="tx1"/>
            </a:solidFill>
          </a:ln>
        </p:spPr>
      </p:pic>
      <p:pic>
        <p:nvPicPr>
          <p:cNvPr id="2050" name="Picture 2" descr="Mosteiro da Batalha"/>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l="3471"/>
          <a:stretch/>
        </p:blipFill>
        <p:spPr bwMode="auto">
          <a:xfrm>
            <a:off x="5822302" y="3135059"/>
            <a:ext cx="2031098" cy="136341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7" name="Retângulo 6"/>
          <p:cNvSpPr/>
          <p:nvPr/>
        </p:nvSpPr>
        <p:spPr>
          <a:xfrm>
            <a:off x="8927976" y="0"/>
            <a:ext cx="216024" cy="23488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CaixaDeTexto 8"/>
          <p:cNvSpPr txBox="1"/>
          <p:nvPr/>
        </p:nvSpPr>
        <p:spPr>
          <a:xfrm rot="16200000">
            <a:off x="7919864" y="574811"/>
            <a:ext cx="2232247" cy="307777"/>
          </a:xfrm>
          <a:prstGeom prst="rect">
            <a:avLst/>
          </a:prstGeom>
          <a:noFill/>
        </p:spPr>
        <p:txBody>
          <a:bodyPr wrap="square" rtlCol="0">
            <a:spAutoFit/>
          </a:bodyPr>
          <a:lstStyle/>
          <a:p>
            <a:r>
              <a:rPr lang="pt-BR" sz="1400" dirty="0" smtClean="0">
                <a:solidFill>
                  <a:schemeClr val="bg1"/>
                </a:solidFill>
              </a:rPr>
              <a:t>Aplicações – Decoração</a:t>
            </a:r>
            <a:endParaRPr lang="pt-BR" sz="1400" dirty="0">
              <a:solidFill>
                <a:schemeClr val="bg1"/>
              </a:solidFill>
            </a:endParaRPr>
          </a:p>
        </p:txBody>
      </p:sp>
    </p:spTree>
    <p:extLst>
      <p:ext uri="{BB962C8B-B14F-4D97-AF65-F5344CB8AC3E}">
        <p14:creationId xmlns:p14="http://schemas.microsoft.com/office/powerpoint/2010/main" val="155367688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04048" y="2924944"/>
            <a:ext cx="3744416" cy="566738"/>
          </a:xfrm>
        </p:spPr>
        <p:txBody>
          <a:bodyPr>
            <a:normAutofit/>
          </a:bodyPr>
          <a:lstStyle/>
          <a:p>
            <a:r>
              <a:rPr lang="pt-BR" dirty="0"/>
              <a:t>Cortina para casa / </a:t>
            </a:r>
            <a:r>
              <a:rPr lang="pt-BR" dirty="0" smtClean="0"/>
              <a:t>corrimão</a:t>
            </a:r>
            <a:r>
              <a:rPr lang="fr-FR" baseline="50000" dirty="0" smtClean="0"/>
              <a:t>7</a:t>
            </a:r>
            <a:endParaRPr lang="fr-FR" baseline="50000" dirty="0"/>
          </a:p>
        </p:txBody>
      </p:sp>
      <p:sp>
        <p:nvSpPr>
          <p:cNvPr id="6" name="Text Placeholder 5"/>
          <p:cNvSpPr>
            <a:spLocks noGrp="1"/>
          </p:cNvSpPr>
          <p:nvPr>
            <p:ph type="body" sz="half" idx="2"/>
          </p:nvPr>
        </p:nvSpPr>
        <p:spPr>
          <a:xfrm>
            <a:off x="5004048" y="3501008"/>
            <a:ext cx="3816424" cy="1656184"/>
          </a:xfrm>
        </p:spPr>
        <p:txBody>
          <a:bodyPr>
            <a:normAutofit fontScale="92500" lnSpcReduction="10000"/>
          </a:bodyPr>
          <a:lstStyle/>
          <a:p>
            <a:r>
              <a:rPr lang="pt-BR" dirty="0"/>
              <a:t>Aço inoxidável</a:t>
            </a:r>
          </a:p>
          <a:p>
            <a:r>
              <a:rPr lang="pt-BR" dirty="0"/>
              <a:t>Área aberta 44%</a:t>
            </a:r>
          </a:p>
          <a:p>
            <a:r>
              <a:rPr lang="pt-BR" dirty="0"/>
              <a:t>Peso 5,2 kg / m</a:t>
            </a:r>
            <a:r>
              <a:rPr lang="pt-BR" baseline="30000" dirty="0"/>
              <a:t>2</a:t>
            </a:r>
          </a:p>
          <a:p>
            <a:r>
              <a:rPr lang="pt-BR" dirty="0"/>
              <a:t>Diâmetro do cabo 4 x 0,75 mm.</a:t>
            </a:r>
          </a:p>
          <a:p>
            <a:r>
              <a:rPr lang="pt-BR" dirty="0"/>
              <a:t>Diâmetro da haste 1,5 mm.</a:t>
            </a:r>
          </a:p>
          <a:p>
            <a:r>
              <a:rPr lang="pt-BR" dirty="0"/>
              <a:t>Cabos </a:t>
            </a:r>
            <a:r>
              <a:rPr lang="pt-BR" dirty="0" smtClean="0"/>
              <a:t>26,4 </a:t>
            </a:r>
            <a:r>
              <a:rPr lang="pt-BR" dirty="0"/>
              <a:t>mm.</a:t>
            </a:r>
          </a:p>
          <a:p>
            <a:r>
              <a:rPr lang="pt-BR" dirty="0" smtClean="0"/>
              <a:t>Espaçamento do </a:t>
            </a:r>
            <a:r>
              <a:rPr lang="pt-BR" dirty="0"/>
              <a:t>arame 3 mm.</a:t>
            </a:r>
            <a:endParaRPr lang="nl-BE" dirty="0"/>
          </a:p>
        </p:txBody>
      </p:sp>
      <p:sp>
        <p:nvSpPr>
          <p:cNvPr id="3" name="Espace réservé du numéro de diapositive 2"/>
          <p:cNvSpPr>
            <a:spLocks noGrp="1"/>
          </p:cNvSpPr>
          <p:nvPr>
            <p:ph type="sldNum" sz="quarter" idx="4"/>
          </p:nvPr>
        </p:nvSpPr>
        <p:spPr/>
        <p:txBody>
          <a:bodyPr/>
          <a:lstStyle/>
          <a:p>
            <a:fld id="{5AF66AA0-E37C-4065-8BE7-D4086C065B53}" type="slidenum">
              <a:rPr lang="fr-BE" smtClean="0"/>
              <a:pPr/>
              <a:t>51</a:t>
            </a:fld>
            <a:endParaRPr lang="fr-BE" dirty="0"/>
          </a:p>
        </p:txBody>
      </p:sp>
      <p:pic>
        <p:nvPicPr>
          <p:cNvPr id="1026" name="Picture 2" descr="Vivienda Unifamilia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36512" y="-27384"/>
            <a:ext cx="4910640" cy="688538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28" name="Picture 4" descr="WEBER-440"/>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874128" y="5240363"/>
            <a:ext cx="2501694" cy="161763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7" name="Retângulo 6"/>
          <p:cNvSpPr/>
          <p:nvPr/>
        </p:nvSpPr>
        <p:spPr>
          <a:xfrm>
            <a:off x="8927976" y="0"/>
            <a:ext cx="216024" cy="23488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CaixaDeTexto 7"/>
          <p:cNvSpPr txBox="1"/>
          <p:nvPr/>
        </p:nvSpPr>
        <p:spPr>
          <a:xfrm rot="16200000">
            <a:off x="7919864" y="574811"/>
            <a:ext cx="2232247" cy="307777"/>
          </a:xfrm>
          <a:prstGeom prst="rect">
            <a:avLst/>
          </a:prstGeom>
          <a:noFill/>
        </p:spPr>
        <p:txBody>
          <a:bodyPr wrap="square" rtlCol="0">
            <a:spAutoFit/>
          </a:bodyPr>
          <a:lstStyle/>
          <a:p>
            <a:r>
              <a:rPr lang="pt-BR" sz="1400" dirty="0" smtClean="0">
                <a:solidFill>
                  <a:schemeClr val="bg1"/>
                </a:solidFill>
              </a:rPr>
              <a:t>Aplicações – Decoração</a:t>
            </a:r>
            <a:endParaRPr lang="pt-BR" sz="1400" dirty="0">
              <a:solidFill>
                <a:schemeClr val="bg1"/>
              </a:solidFill>
            </a:endParaRPr>
          </a:p>
        </p:txBody>
      </p:sp>
    </p:spTree>
    <p:extLst>
      <p:ext uri="{BB962C8B-B14F-4D97-AF65-F5344CB8AC3E}">
        <p14:creationId xmlns:p14="http://schemas.microsoft.com/office/powerpoint/2010/main" val="70066469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5013176"/>
            <a:ext cx="8748464" cy="864096"/>
          </a:xfrm>
        </p:spPr>
        <p:txBody>
          <a:bodyPr>
            <a:normAutofit/>
          </a:bodyPr>
          <a:lstStyle/>
          <a:p>
            <a:r>
              <a:rPr lang="pt-BR" dirty="0"/>
              <a:t>Museu de arte </a:t>
            </a:r>
            <a:r>
              <a:rPr lang="pt-BR" dirty="0" smtClean="0"/>
              <a:t>contemporânea, </a:t>
            </a:r>
            <a:r>
              <a:rPr lang="pt-BR" dirty="0" err="1"/>
              <a:t>Shenzhen</a:t>
            </a:r>
            <a:r>
              <a:rPr lang="pt-BR" dirty="0"/>
              <a:t>, China</a:t>
            </a:r>
            <a:r>
              <a:rPr lang="fr-FR" baseline="50000" dirty="0" smtClean="0"/>
              <a:t>8</a:t>
            </a:r>
            <a:r>
              <a:rPr lang="fr-FR" dirty="0" smtClean="0"/>
              <a:t>  (em construção)</a:t>
            </a:r>
            <a:br>
              <a:rPr lang="fr-FR" dirty="0" smtClean="0"/>
            </a:br>
            <a:r>
              <a:rPr lang="fr-FR" dirty="0" smtClean="0"/>
              <a:t>Arquiteto: CoopHimmelblau</a:t>
            </a:r>
            <a:endParaRPr lang="fr-FR" dirty="0"/>
          </a:p>
        </p:txBody>
      </p:sp>
      <p:sp>
        <p:nvSpPr>
          <p:cNvPr id="4" name="Picture Placeholder 3"/>
          <p:cNvSpPr>
            <a:spLocks noGrp="1"/>
          </p:cNvSpPr>
          <p:nvPr>
            <p:ph type="pic" idx="1"/>
          </p:nvPr>
        </p:nvSpPr>
        <p:spPr/>
      </p:sp>
      <p:sp>
        <p:nvSpPr>
          <p:cNvPr id="3" name="Slide Number Placeholder 2"/>
          <p:cNvSpPr>
            <a:spLocks noGrp="1"/>
          </p:cNvSpPr>
          <p:nvPr>
            <p:ph type="sldNum" sz="quarter" idx="4"/>
          </p:nvPr>
        </p:nvSpPr>
        <p:spPr/>
        <p:txBody>
          <a:bodyPr/>
          <a:lstStyle/>
          <a:p>
            <a:fld id="{5AF66AA0-E37C-4065-8BE7-D4086C065B53}" type="slidenum">
              <a:rPr lang="fr-BE" smtClean="0"/>
              <a:pPr/>
              <a:t>52</a:t>
            </a:fld>
            <a:endParaRPr lang="fr-BE" dirty="0"/>
          </a:p>
        </p:txBody>
      </p:sp>
      <p:pic>
        <p:nvPicPr>
          <p:cNvPr id="1026"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7504" y="553669"/>
            <a:ext cx="8748464" cy="431549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Retângulo 5"/>
          <p:cNvSpPr/>
          <p:nvPr/>
        </p:nvSpPr>
        <p:spPr>
          <a:xfrm>
            <a:off x="8927976" y="0"/>
            <a:ext cx="216024" cy="23488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CaixaDeTexto 6"/>
          <p:cNvSpPr txBox="1"/>
          <p:nvPr/>
        </p:nvSpPr>
        <p:spPr>
          <a:xfrm rot="16200000">
            <a:off x="7919864" y="574811"/>
            <a:ext cx="2232247" cy="307777"/>
          </a:xfrm>
          <a:prstGeom prst="rect">
            <a:avLst/>
          </a:prstGeom>
          <a:noFill/>
        </p:spPr>
        <p:txBody>
          <a:bodyPr wrap="square" rtlCol="0">
            <a:spAutoFit/>
          </a:bodyPr>
          <a:lstStyle/>
          <a:p>
            <a:r>
              <a:rPr lang="pt-BR" sz="1400" dirty="0" smtClean="0">
                <a:solidFill>
                  <a:schemeClr val="bg1"/>
                </a:solidFill>
              </a:rPr>
              <a:t>Aplicações – Decoração</a:t>
            </a:r>
            <a:endParaRPr lang="pt-BR" sz="1400" dirty="0">
              <a:solidFill>
                <a:schemeClr val="bg1"/>
              </a:solidFill>
            </a:endParaRPr>
          </a:p>
        </p:txBody>
      </p:sp>
    </p:spTree>
    <p:extLst>
      <p:ext uri="{BB962C8B-B14F-4D97-AF65-F5344CB8AC3E}">
        <p14:creationId xmlns:p14="http://schemas.microsoft.com/office/powerpoint/2010/main" val="121808656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dirty="0" smtClean="0"/>
              <a:t>Decoração - Referências</a:t>
            </a:r>
            <a:endParaRPr lang="fr-FR" dirty="0"/>
          </a:p>
        </p:txBody>
      </p:sp>
      <p:sp>
        <p:nvSpPr>
          <p:cNvPr id="3" name="Content Placeholder 2"/>
          <p:cNvSpPr>
            <a:spLocks noGrp="1"/>
          </p:cNvSpPr>
          <p:nvPr>
            <p:ph idx="1"/>
          </p:nvPr>
        </p:nvSpPr>
        <p:spPr>
          <a:xfrm>
            <a:off x="323528" y="1600200"/>
            <a:ext cx="8363272" cy="4997152"/>
          </a:xfrm>
        </p:spPr>
        <p:txBody>
          <a:bodyPr>
            <a:normAutofit/>
          </a:bodyPr>
          <a:lstStyle/>
          <a:p>
            <a:pPr marL="514350" indent="-514350">
              <a:buFont typeface="+mj-lt"/>
              <a:buAutoNum type="arabicPeriod"/>
            </a:pPr>
            <a:r>
              <a:rPr lang="fr-FR" sz="2000" dirty="0">
                <a:hlinkClick r:id="rId2"/>
              </a:rPr>
              <a:t>http://</a:t>
            </a:r>
            <a:r>
              <a:rPr lang="fr-FR" sz="2000" dirty="0" smtClean="0">
                <a:hlinkClick r:id="rId2"/>
              </a:rPr>
              <a:t>www.seoic.com/cable_railing.htm</a:t>
            </a:r>
            <a:endParaRPr lang="fr-FR" sz="2000" b="1" dirty="0" smtClean="0">
              <a:solidFill>
                <a:srgbClr val="FF0000"/>
              </a:solidFill>
            </a:endParaRPr>
          </a:p>
          <a:p>
            <a:pPr marL="514350" indent="-514350">
              <a:buFont typeface="+mj-lt"/>
              <a:buAutoNum type="arabicPeriod"/>
            </a:pPr>
            <a:r>
              <a:rPr lang="fr-FR" sz="2000" dirty="0" smtClean="0">
                <a:hlinkClick r:id="rId3"/>
              </a:rPr>
              <a:t>http://cambridgearchitectural.com/projects/louisiana-state-university-lsu-student-union-theater</a:t>
            </a:r>
            <a:endParaRPr lang="fr-FR" sz="2000" dirty="0" smtClean="0"/>
          </a:p>
          <a:p>
            <a:pPr marL="514350" indent="-514350">
              <a:buFont typeface="+mj-lt"/>
              <a:buAutoNum type="arabicPeriod"/>
            </a:pPr>
            <a:r>
              <a:rPr lang="fr-FR" sz="2000" dirty="0" smtClean="0">
                <a:hlinkClick r:id="rId4"/>
              </a:rPr>
              <a:t>http://www.twentinox.com/projects/item/36/Transparent+stainless+steel+curtain+panels</a:t>
            </a:r>
            <a:r>
              <a:rPr lang="fr-FR" sz="2000" dirty="0" smtClean="0"/>
              <a:t> </a:t>
            </a:r>
          </a:p>
          <a:p>
            <a:pPr marL="514350" indent="-514350">
              <a:buFont typeface="+mj-lt"/>
              <a:buAutoNum type="arabicPeriod"/>
            </a:pPr>
            <a:r>
              <a:rPr lang="fr-FR" sz="2000" dirty="0" smtClean="0">
                <a:hlinkClick r:id="rId5"/>
              </a:rPr>
              <a:t>http://www.uginox.com/fr/node/180</a:t>
            </a:r>
            <a:r>
              <a:rPr lang="fr-FR" sz="2000" dirty="0" smtClean="0"/>
              <a:t> </a:t>
            </a:r>
          </a:p>
          <a:p>
            <a:pPr marL="514350" indent="-514350">
              <a:buFont typeface="+mj-lt"/>
              <a:buAutoNum type="arabicPeriod"/>
            </a:pPr>
            <a:r>
              <a:rPr lang="fr-FR" sz="2000" dirty="0" smtClean="0">
                <a:hlinkClick r:id="rId6"/>
              </a:rPr>
              <a:t>http://www.cedinox.es/es/inicio/</a:t>
            </a:r>
            <a:r>
              <a:rPr lang="fr-FR" sz="2000" dirty="0" smtClean="0"/>
              <a:t> </a:t>
            </a:r>
          </a:p>
          <a:p>
            <a:pPr marL="514350" indent="-514350">
              <a:buFont typeface="+mj-lt"/>
              <a:buAutoNum type="arabicPeriod"/>
            </a:pPr>
            <a:r>
              <a:rPr lang="fr-FR" sz="2000" dirty="0" smtClean="0">
                <a:hlinkClick r:id="rId7"/>
              </a:rPr>
              <a:t>http://www.theinoxincolor.com/en-proyectos-malla-id80_mosteiro-da-batalha.html</a:t>
            </a:r>
            <a:endParaRPr lang="fr-FR" sz="2000" dirty="0" smtClean="0"/>
          </a:p>
          <a:p>
            <a:pPr marL="514350" indent="-514350">
              <a:buFont typeface="+mj-lt"/>
              <a:buAutoNum type="arabicPeriod"/>
            </a:pPr>
            <a:r>
              <a:rPr lang="fr-FR" sz="2000" dirty="0">
                <a:hlinkClick r:id="rId8"/>
              </a:rPr>
              <a:t>http://www.theinoxincolor.com/en-proyectos-malla-id39_torrellano-industrial-park---</a:t>
            </a:r>
            <a:r>
              <a:rPr lang="fr-FR" sz="2000" dirty="0" smtClean="0">
                <a:hlinkClick r:id="rId8"/>
              </a:rPr>
              <a:t>architectural-mesh.html</a:t>
            </a:r>
            <a:endParaRPr lang="fr-FR" sz="2000" dirty="0" smtClean="0"/>
          </a:p>
          <a:p>
            <a:pPr marL="514350" indent="-514350">
              <a:buFont typeface="+mj-lt"/>
              <a:buAutoNum type="arabicPeriod"/>
            </a:pPr>
            <a:r>
              <a:rPr lang="fr-FR" sz="2000" dirty="0" smtClean="0">
                <a:hlinkClick r:id="rId9"/>
              </a:rPr>
              <a:t>http://www.coop-himmelblau.at/architecture/projects/museum-of-contemporary-art-planning-exhibition</a:t>
            </a:r>
            <a:r>
              <a:rPr lang="fr-FR" sz="2000" dirty="0" smtClean="0"/>
              <a:t> </a:t>
            </a:r>
            <a:endParaRPr lang="fr-FR" sz="2000"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53</a:t>
            </a:fld>
            <a:endParaRPr lang="fr-BE" dirty="0"/>
          </a:p>
        </p:txBody>
      </p:sp>
      <p:sp>
        <p:nvSpPr>
          <p:cNvPr id="6" name="Retângulo 5"/>
          <p:cNvSpPr/>
          <p:nvPr/>
        </p:nvSpPr>
        <p:spPr>
          <a:xfrm>
            <a:off x="8927976" y="0"/>
            <a:ext cx="216024" cy="23488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CaixaDeTexto 6"/>
          <p:cNvSpPr txBox="1"/>
          <p:nvPr/>
        </p:nvSpPr>
        <p:spPr>
          <a:xfrm rot="16200000">
            <a:off x="7919864" y="574811"/>
            <a:ext cx="2232247" cy="307777"/>
          </a:xfrm>
          <a:prstGeom prst="rect">
            <a:avLst/>
          </a:prstGeom>
          <a:noFill/>
        </p:spPr>
        <p:txBody>
          <a:bodyPr wrap="square" rtlCol="0">
            <a:spAutoFit/>
          </a:bodyPr>
          <a:lstStyle/>
          <a:p>
            <a:r>
              <a:rPr lang="pt-BR" sz="1400" dirty="0" smtClean="0">
                <a:solidFill>
                  <a:schemeClr val="bg1"/>
                </a:solidFill>
              </a:rPr>
              <a:t>Aplicações – Decoração</a:t>
            </a:r>
            <a:endParaRPr lang="pt-BR" sz="1400" dirty="0">
              <a:solidFill>
                <a:schemeClr val="bg1"/>
              </a:solidFill>
            </a:endParaRPr>
          </a:p>
        </p:txBody>
      </p:sp>
    </p:spTree>
    <p:extLst>
      <p:ext uri="{BB962C8B-B14F-4D97-AF65-F5344CB8AC3E}">
        <p14:creationId xmlns:p14="http://schemas.microsoft.com/office/powerpoint/2010/main" val="278546178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nl-BE" dirty="0" smtClean="0"/>
              <a:t>5. Tubulação de Aço Inoxidável</a:t>
            </a:r>
            <a:endParaRPr lang="nl-BE" dirty="0"/>
          </a:p>
        </p:txBody>
      </p:sp>
      <p:sp>
        <p:nvSpPr>
          <p:cNvPr id="2" name="Slide Number Placeholder 1"/>
          <p:cNvSpPr>
            <a:spLocks noGrp="1"/>
          </p:cNvSpPr>
          <p:nvPr>
            <p:ph type="sldNum" sz="quarter" idx="4"/>
          </p:nvPr>
        </p:nvSpPr>
        <p:spPr/>
        <p:txBody>
          <a:bodyPr/>
          <a:lstStyle/>
          <a:p>
            <a:fld id="{5AF66AA0-E37C-4065-8BE7-D4086C065B53}" type="slidenum">
              <a:rPr lang="fr-BE" smtClean="0"/>
              <a:pPr/>
              <a:t>54</a:t>
            </a:fld>
            <a:endParaRPr lang="fr-BE" dirty="0"/>
          </a:p>
        </p:txBody>
      </p:sp>
      <p:sp>
        <p:nvSpPr>
          <p:cNvPr id="4" name="Retângulo 3"/>
          <p:cNvSpPr/>
          <p:nvPr/>
        </p:nvSpPr>
        <p:spPr>
          <a:xfrm>
            <a:off x="8927976" y="0"/>
            <a:ext cx="216024" cy="33569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CaixaDeTexto 4"/>
          <p:cNvSpPr txBox="1"/>
          <p:nvPr/>
        </p:nvSpPr>
        <p:spPr>
          <a:xfrm rot="16200000">
            <a:off x="7919864" y="860413"/>
            <a:ext cx="2232247" cy="307777"/>
          </a:xfrm>
          <a:prstGeom prst="rect">
            <a:avLst/>
          </a:prstGeom>
          <a:noFill/>
        </p:spPr>
        <p:txBody>
          <a:bodyPr wrap="square" rtlCol="0">
            <a:spAutoFit/>
          </a:bodyPr>
          <a:lstStyle/>
          <a:p>
            <a:r>
              <a:rPr lang="pt-BR" sz="1400" dirty="0" smtClean="0">
                <a:solidFill>
                  <a:schemeClr val="bg1"/>
                </a:solidFill>
              </a:rPr>
              <a:t>Aplicações – Encanamentos</a:t>
            </a:r>
            <a:endParaRPr lang="pt-BR" sz="1400" dirty="0">
              <a:solidFill>
                <a:schemeClr val="bg1"/>
              </a:solidFill>
            </a:endParaRPr>
          </a:p>
        </p:txBody>
      </p:sp>
    </p:spTree>
    <p:extLst>
      <p:ext uri="{BB962C8B-B14F-4D97-AF65-F5344CB8AC3E}">
        <p14:creationId xmlns:p14="http://schemas.microsoft.com/office/powerpoint/2010/main" val="227004331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http://www.kenco-services.com/images/aboutpic4b.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 name="Content Placeholder 2"/>
          <p:cNvSpPr txBox="1">
            <a:spLocks/>
          </p:cNvSpPr>
          <p:nvPr/>
        </p:nvSpPr>
        <p:spPr>
          <a:xfrm>
            <a:off x="1304097" y="4723194"/>
            <a:ext cx="6507713" cy="213480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pt-BR" sz="2000" dirty="0"/>
              <a:t>No sentido horário, a partir do canto superior esquerdo </a:t>
            </a:r>
            <a:r>
              <a:rPr lang="fr-FR" sz="2000" dirty="0" smtClean="0"/>
              <a:t>:</a:t>
            </a:r>
          </a:p>
          <a:p>
            <a:pPr>
              <a:buFont typeface="Arial" pitchFamily="34" charset="0"/>
              <a:buAutoNum type="arabicPeriod"/>
            </a:pPr>
            <a:r>
              <a:rPr lang="fr-FR" sz="2000" dirty="0"/>
              <a:t>Tubulação </a:t>
            </a:r>
            <a:r>
              <a:rPr lang="fr-FR" sz="2000" dirty="0" smtClean="0"/>
              <a:t>sanitária</a:t>
            </a:r>
          </a:p>
          <a:p>
            <a:pPr>
              <a:buFont typeface="Arial" pitchFamily="34" charset="0"/>
              <a:buAutoNum type="arabicPeriod"/>
            </a:pPr>
            <a:r>
              <a:rPr lang="fr-FR" sz="2000" dirty="0"/>
              <a:t>Tubos </a:t>
            </a:r>
            <a:r>
              <a:rPr lang="fr-FR" sz="2000" dirty="0" smtClean="0"/>
              <a:t>com união Press-Fitting</a:t>
            </a:r>
          </a:p>
          <a:p>
            <a:pPr>
              <a:buFont typeface="Arial" pitchFamily="34" charset="0"/>
              <a:buAutoNum type="arabicPeriod"/>
            </a:pPr>
            <a:r>
              <a:rPr lang="fr-FR" sz="2000" dirty="0"/>
              <a:t>Torneira de cozinha</a:t>
            </a:r>
          </a:p>
          <a:p>
            <a:pPr>
              <a:buFont typeface="Arial" pitchFamily="34" charset="0"/>
              <a:buAutoNum type="arabicPeriod"/>
            </a:pPr>
            <a:r>
              <a:rPr lang="pt-BR" sz="2000" dirty="0" smtClean="0"/>
              <a:t>Ducha com </a:t>
            </a:r>
            <a:r>
              <a:rPr lang="pt-BR" sz="2000" dirty="0"/>
              <a:t>luz</a:t>
            </a:r>
            <a:endParaRPr lang="fr-FR" sz="2000" dirty="0" smtClean="0"/>
          </a:p>
        </p:txBody>
      </p:sp>
      <p:grpSp>
        <p:nvGrpSpPr>
          <p:cNvPr id="7" name="Group 6"/>
          <p:cNvGrpSpPr/>
          <p:nvPr/>
        </p:nvGrpSpPr>
        <p:grpSpPr>
          <a:xfrm>
            <a:off x="1332190" y="188640"/>
            <a:ext cx="6479621" cy="4534554"/>
            <a:chOff x="2172881" y="1738977"/>
            <a:chExt cx="6479621" cy="4534554"/>
          </a:xfrm>
        </p:grpSpPr>
        <p:pic>
          <p:nvPicPr>
            <p:cNvPr id="2051"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72881" y="1738977"/>
              <a:ext cx="3265897" cy="215855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2" name="Picture 4"/>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5438778" y="1738977"/>
              <a:ext cx="3213724" cy="21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3" name="Picture 5"/>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930103" y="3897531"/>
              <a:ext cx="3722399" cy="237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6" name="Picture 8"/>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2172881" y="3897531"/>
              <a:ext cx="2757222" cy="237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3" name="Slide Number Placeholder 2"/>
          <p:cNvSpPr>
            <a:spLocks noGrp="1"/>
          </p:cNvSpPr>
          <p:nvPr>
            <p:ph type="sldNum" sz="quarter" idx="4"/>
          </p:nvPr>
        </p:nvSpPr>
        <p:spPr/>
        <p:txBody>
          <a:bodyPr/>
          <a:lstStyle/>
          <a:p>
            <a:fld id="{5AF66AA0-E37C-4065-8BE7-D4086C065B53}" type="slidenum">
              <a:rPr lang="fr-BE" smtClean="0"/>
              <a:pPr/>
              <a:t>55</a:t>
            </a:fld>
            <a:endParaRPr lang="fr-BE" dirty="0"/>
          </a:p>
        </p:txBody>
      </p:sp>
      <p:sp>
        <p:nvSpPr>
          <p:cNvPr id="10" name="Retângulo 9"/>
          <p:cNvSpPr/>
          <p:nvPr/>
        </p:nvSpPr>
        <p:spPr>
          <a:xfrm>
            <a:off x="8927976" y="0"/>
            <a:ext cx="216024" cy="33569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CaixaDeTexto 10"/>
          <p:cNvSpPr txBox="1"/>
          <p:nvPr/>
        </p:nvSpPr>
        <p:spPr>
          <a:xfrm rot="16200000">
            <a:off x="7919864" y="860413"/>
            <a:ext cx="2232247" cy="307777"/>
          </a:xfrm>
          <a:prstGeom prst="rect">
            <a:avLst/>
          </a:prstGeom>
          <a:noFill/>
        </p:spPr>
        <p:txBody>
          <a:bodyPr wrap="square" rtlCol="0">
            <a:spAutoFit/>
          </a:bodyPr>
          <a:lstStyle/>
          <a:p>
            <a:r>
              <a:rPr lang="pt-BR" sz="1400" dirty="0" smtClean="0">
                <a:solidFill>
                  <a:schemeClr val="bg1"/>
                </a:solidFill>
              </a:rPr>
              <a:t>Aplicações – Encanamentos</a:t>
            </a:r>
            <a:endParaRPr lang="pt-BR" sz="1400" dirty="0">
              <a:solidFill>
                <a:schemeClr val="bg1"/>
              </a:solidFill>
            </a:endParaRPr>
          </a:p>
        </p:txBody>
      </p:sp>
    </p:spTree>
    <p:extLst>
      <p:ext uri="{BB962C8B-B14F-4D97-AF65-F5344CB8AC3E}">
        <p14:creationId xmlns:p14="http://schemas.microsoft.com/office/powerpoint/2010/main" val="220549799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704106" y="5597557"/>
            <a:ext cx="5486400" cy="566738"/>
          </a:xfrm>
        </p:spPr>
        <p:txBody>
          <a:bodyPr/>
          <a:lstStyle/>
          <a:p>
            <a:r>
              <a:rPr lang="fr-FR" dirty="0"/>
              <a:t>Sistema de </a:t>
            </a:r>
            <a:r>
              <a:rPr lang="fr-FR" dirty="0" smtClean="0"/>
              <a:t>tubulação em aço </a:t>
            </a:r>
            <a:r>
              <a:rPr lang="fr-FR" dirty="0"/>
              <a:t>inoxidável</a:t>
            </a:r>
          </a:p>
        </p:txBody>
      </p:sp>
      <p:sp>
        <p:nvSpPr>
          <p:cNvPr id="2" name="Espace réservé du numéro de diapositive 1"/>
          <p:cNvSpPr>
            <a:spLocks noGrp="1"/>
          </p:cNvSpPr>
          <p:nvPr>
            <p:ph type="sldNum" sz="quarter" idx="4"/>
          </p:nvPr>
        </p:nvSpPr>
        <p:spPr/>
        <p:txBody>
          <a:bodyPr/>
          <a:lstStyle/>
          <a:p>
            <a:fld id="{5AF66AA0-E37C-4065-8BE7-D4086C065B53}" type="slidenum">
              <a:rPr lang="fr-BE" smtClean="0"/>
              <a:pPr/>
              <a:t>56</a:t>
            </a:fld>
            <a:endParaRPr lang="fr-BE" dirty="0"/>
          </a:p>
        </p:txBody>
      </p:sp>
      <p:pic>
        <p:nvPicPr>
          <p:cNvPr id="1026" name="Picture 2" descr="http://www.palardy-inox.com/TUYAUTERIE_SANITAIRE/content/bin/images/large/22.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04106" y="432048"/>
            <a:ext cx="7735788" cy="515719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5" name="Retângulo 4"/>
          <p:cNvSpPr/>
          <p:nvPr/>
        </p:nvSpPr>
        <p:spPr>
          <a:xfrm>
            <a:off x="8927976" y="0"/>
            <a:ext cx="216024" cy="33569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CaixaDeTexto 5"/>
          <p:cNvSpPr txBox="1"/>
          <p:nvPr/>
        </p:nvSpPr>
        <p:spPr>
          <a:xfrm rot="16200000">
            <a:off x="7919864" y="860413"/>
            <a:ext cx="2232247" cy="307777"/>
          </a:xfrm>
          <a:prstGeom prst="rect">
            <a:avLst/>
          </a:prstGeom>
          <a:noFill/>
        </p:spPr>
        <p:txBody>
          <a:bodyPr wrap="square" rtlCol="0">
            <a:spAutoFit/>
          </a:bodyPr>
          <a:lstStyle/>
          <a:p>
            <a:r>
              <a:rPr lang="pt-BR" sz="1400" dirty="0" smtClean="0">
                <a:solidFill>
                  <a:schemeClr val="bg1"/>
                </a:solidFill>
              </a:rPr>
              <a:t>Aplicações – Encanamentos</a:t>
            </a:r>
            <a:endParaRPr lang="pt-BR" sz="1400" dirty="0">
              <a:solidFill>
                <a:schemeClr val="bg1"/>
              </a:solidFill>
            </a:endParaRPr>
          </a:p>
        </p:txBody>
      </p:sp>
    </p:spTree>
    <p:extLst>
      <p:ext uri="{BB962C8B-B14F-4D97-AF65-F5344CB8AC3E}">
        <p14:creationId xmlns:p14="http://schemas.microsoft.com/office/powerpoint/2010/main" val="80938637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dirty="0" smtClean="0"/>
              <a:t>Tubulação -  Referências</a:t>
            </a:r>
            <a:endParaRPr lang="fr-FR"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57</a:t>
            </a:fld>
            <a:endParaRPr lang="fr-BE" dirty="0"/>
          </a:p>
        </p:txBody>
      </p:sp>
      <p:sp>
        <p:nvSpPr>
          <p:cNvPr id="6" name="Retângulo 5"/>
          <p:cNvSpPr/>
          <p:nvPr/>
        </p:nvSpPr>
        <p:spPr>
          <a:xfrm>
            <a:off x="8927976" y="0"/>
            <a:ext cx="216024" cy="33569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CaixaDeTexto 6"/>
          <p:cNvSpPr txBox="1"/>
          <p:nvPr/>
        </p:nvSpPr>
        <p:spPr>
          <a:xfrm rot="16200000">
            <a:off x="7919864" y="860413"/>
            <a:ext cx="2232247" cy="307777"/>
          </a:xfrm>
          <a:prstGeom prst="rect">
            <a:avLst/>
          </a:prstGeom>
          <a:noFill/>
        </p:spPr>
        <p:txBody>
          <a:bodyPr wrap="square" rtlCol="0">
            <a:spAutoFit/>
          </a:bodyPr>
          <a:lstStyle/>
          <a:p>
            <a:r>
              <a:rPr lang="pt-BR" sz="1400" dirty="0" smtClean="0">
                <a:solidFill>
                  <a:schemeClr val="bg1"/>
                </a:solidFill>
              </a:rPr>
              <a:t>Aplicações – Encanamentos</a:t>
            </a:r>
            <a:endParaRPr lang="pt-BR" sz="1400" dirty="0">
              <a:solidFill>
                <a:schemeClr val="bg1"/>
              </a:solidFill>
            </a:endParaRPr>
          </a:p>
        </p:txBody>
      </p:sp>
      <p:sp>
        <p:nvSpPr>
          <p:cNvPr id="8" name="Content Placeholder 2"/>
          <p:cNvSpPr>
            <a:spLocks noGrp="1"/>
          </p:cNvSpPr>
          <p:nvPr>
            <p:ph idx="1"/>
          </p:nvPr>
        </p:nvSpPr>
        <p:spPr>
          <a:xfrm>
            <a:off x="457200" y="1600200"/>
            <a:ext cx="8229600" cy="4997152"/>
          </a:xfrm>
        </p:spPr>
        <p:txBody>
          <a:bodyPr>
            <a:normAutofit/>
          </a:bodyPr>
          <a:lstStyle/>
          <a:p>
            <a:pPr marL="514350" indent="-514350">
              <a:buFont typeface="+mj-lt"/>
              <a:buAutoNum type="arabicPeriod"/>
            </a:pPr>
            <a:r>
              <a:rPr lang="fr-FR" sz="2000" dirty="0">
                <a:hlinkClick r:id="rId3"/>
              </a:rPr>
              <a:t>http://www.worldstainless.org/news/show/1880</a:t>
            </a:r>
            <a:endParaRPr lang="fr-FR" sz="2000" b="1" dirty="0">
              <a:solidFill>
                <a:srgbClr val="FF0000"/>
              </a:solidFill>
            </a:endParaRPr>
          </a:p>
          <a:p>
            <a:pPr marL="514350" indent="-514350">
              <a:buFont typeface="+mj-lt"/>
              <a:buAutoNum type="arabicPeriod"/>
            </a:pPr>
            <a:r>
              <a:rPr lang="fr-FR" sz="2000" dirty="0">
                <a:hlinkClick r:id="rId4"/>
              </a:rPr>
              <a:t>http://www.nickelinstitute.org/~/media/Files/TechnicalLiterature/StainlessSteelPlumbing-color-EN_11019_.ashx</a:t>
            </a:r>
            <a:endParaRPr lang="fr-FR" sz="2000" dirty="0"/>
          </a:p>
          <a:p>
            <a:pPr marL="514350" indent="-514350">
              <a:buFont typeface="+mj-lt"/>
              <a:buAutoNum type="arabicPeriod"/>
            </a:pPr>
            <a:r>
              <a:rPr lang="fr-FR" sz="2000" dirty="0">
                <a:hlinkClick r:id="rId5"/>
              </a:rPr>
              <a:t>http://www.nickelinstitute.org/~/Media/Files/TechnicalLiterature/12008_PipingManualStainlessSteelPipesForBuildings.pdf#page</a:t>
            </a:r>
            <a:r>
              <a:rPr lang="fr-FR" sz="2000" dirty="0"/>
              <a:t>=</a:t>
            </a:r>
          </a:p>
          <a:p>
            <a:pPr marL="514350" indent="-514350">
              <a:buFont typeface="+mj-lt"/>
              <a:buAutoNum type="arabicPeriod"/>
            </a:pPr>
            <a:r>
              <a:rPr lang="fr-FR" sz="2000" dirty="0">
                <a:hlinkClick r:id="rId6"/>
              </a:rPr>
              <a:t>https://www.nickelinstitute.org/~/Media/Files/TechnicalLiterature/FieldCorrosionResistanceTestOnStStPipingForBuildingService_12012_.pdf</a:t>
            </a:r>
            <a:endParaRPr lang="fr-FR" sz="2000" dirty="0"/>
          </a:p>
          <a:p>
            <a:pPr marL="514350" indent="-514350">
              <a:buFont typeface="+mj-lt"/>
              <a:buAutoNum type="arabicPeriod"/>
            </a:pPr>
            <a:r>
              <a:rPr lang="fr-FR" sz="2000" dirty="0">
                <a:hlinkClick r:id="rId7"/>
              </a:rPr>
              <a:t>http://www.bssa.org.uk/cms/File/BSSA%20PLUMBING%20P.1-4.pdf</a:t>
            </a:r>
            <a:r>
              <a:rPr lang="fr-FR" sz="2000" dirty="0"/>
              <a:t> </a:t>
            </a:r>
          </a:p>
          <a:p>
            <a:pPr marL="514350" indent="-514350">
              <a:buFont typeface="+mj-lt"/>
              <a:buAutoNum type="arabicPeriod"/>
            </a:pPr>
            <a:r>
              <a:rPr lang="fr-FR" sz="2000" dirty="0">
                <a:hlinkClick r:id="rId8"/>
              </a:rPr>
              <a:t>https://www.grohe.de/de_de/badezimmer.html</a:t>
            </a:r>
            <a:endParaRPr lang="fr-FR" sz="2000" dirty="0">
              <a:solidFill>
                <a:srgbClr val="FF0000"/>
              </a:solidFill>
            </a:endParaRPr>
          </a:p>
        </p:txBody>
      </p:sp>
    </p:spTree>
    <p:extLst>
      <p:ext uri="{BB962C8B-B14F-4D97-AF65-F5344CB8AC3E}">
        <p14:creationId xmlns:p14="http://schemas.microsoft.com/office/powerpoint/2010/main" val="99961269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nl-BE" dirty="0" smtClean="0"/>
              <a:t>6. Escadas rolantes e elevadores</a:t>
            </a:r>
            <a:endParaRPr lang="nl-BE" dirty="0"/>
          </a:p>
        </p:txBody>
      </p:sp>
      <p:sp>
        <p:nvSpPr>
          <p:cNvPr id="2" name="Slide Number Placeholder 1"/>
          <p:cNvSpPr>
            <a:spLocks noGrp="1"/>
          </p:cNvSpPr>
          <p:nvPr>
            <p:ph type="sldNum" sz="quarter" idx="4"/>
          </p:nvPr>
        </p:nvSpPr>
        <p:spPr/>
        <p:txBody>
          <a:bodyPr/>
          <a:lstStyle/>
          <a:p>
            <a:fld id="{5AF66AA0-E37C-4065-8BE7-D4086C065B53}" type="slidenum">
              <a:rPr lang="fr-BE" smtClean="0"/>
              <a:pPr/>
              <a:t>58</a:t>
            </a:fld>
            <a:endParaRPr lang="fr-BE" dirty="0"/>
          </a:p>
        </p:txBody>
      </p:sp>
      <p:sp>
        <p:nvSpPr>
          <p:cNvPr id="4" name="Retângulo 3"/>
          <p:cNvSpPr/>
          <p:nvPr/>
        </p:nvSpPr>
        <p:spPr>
          <a:xfrm>
            <a:off x="8927976" y="0"/>
            <a:ext cx="216024" cy="33569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CaixaDeTexto 4"/>
          <p:cNvSpPr txBox="1"/>
          <p:nvPr/>
        </p:nvSpPr>
        <p:spPr>
          <a:xfrm rot="16200000">
            <a:off x="7378589" y="1476126"/>
            <a:ext cx="3314797" cy="307777"/>
          </a:xfrm>
          <a:prstGeom prst="rect">
            <a:avLst/>
          </a:prstGeom>
          <a:noFill/>
        </p:spPr>
        <p:txBody>
          <a:bodyPr wrap="square" rtlCol="0">
            <a:spAutoFit/>
          </a:bodyPr>
          <a:lstStyle/>
          <a:p>
            <a:r>
              <a:rPr lang="pt-BR" sz="1400" dirty="0" smtClean="0">
                <a:solidFill>
                  <a:schemeClr val="bg1"/>
                </a:solidFill>
              </a:rPr>
              <a:t>Aplicações – Escadas Rolantes e elevadores</a:t>
            </a:r>
            <a:endParaRPr lang="pt-BR" sz="1400" dirty="0">
              <a:solidFill>
                <a:schemeClr val="bg1"/>
              </a:solidFill>
            </a:endParaRPr>
          </a:p>
        </p:txBody>
      </p:sp>
    </p:spTree>
    <p:extLst>
      <p:ext uri="{BB962C8B-B14F-4D97-AF65-F5344CB8AC3E}">
        <p14:creationId xmlns:p14="http://schemas.microsoft.com/office/powerpoint/2010/main" val="339560816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rot="16200000">
            <a:off x="-1985274" y="3233369"/>
            <a:ext cx="5481700" cy="129614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pt-BR" sz="1800" dirty="0" smtClean="0"/>
              <a:t>No sentido horário, a partir do canto superior esquerdo</a:t>
            </a:r>
            <a:r>
              <a:rPr lang="fr-FR" sz="1800" dirty="0" smtClean="0"/>
              <a:t>:</a:t>
            </a:r>
          </a:p>
          <a:p>
            <a:pPr>
              <a:buFont typeface="Arial" pitchFamily="34" charset="0"/>
              <a:buAutoNum type="arabicPeriod"/>
            </a:pPr>
            <a:r>
              <a:rPr lang="fr-FR" sz="1800" dirty="0"/>
              <a:t>Elevador (localização não especificada)</a:t>
            </a:r>
            <a:endParaRPr lang="fr-FR" sz="1800" dirty="0" smtClean="0"/>
          </a:p>
          <a:p>
            <a:pPr>
              <a:buFont typeface="Arial" pitchFamily="34" charset="0"/>
              <a:buAutoNum type="arabicPeriod"/>
            </a:pPr>
            <a:r>
              <a:rPr lang="pt-BR" sz="1800" dirty="0"/>
              <a:t>Escada rolante (</a:t>
            </a:r>
            <a:r>
              <a:rPr lang="pt-BR" sz="1800" dirty="0" smtClean="0"/>
              <a:t>Metrô </a:t>
            </a:r>
            <a:r>
              <a:rPr lang="pt-BR" sz="1800" dirty="0"/>
              <a:t>de Praga</a:t>
            </a:r>
            <a:r>
              <a:rPr lang="fr-FR" sz="1800" dirty="0" smtClean="0"/>
              <a:t>)</a:t>
            </a:r>
          </a:p>
          <a:p>
            <a:pPr>
              <a:buFont typeface="Arial" pitchFamily="34" charset="0"/>
              <a:buAutoNum type="arabicPeriod"/>
            </a:pPr>
            <a:r>
              <a:rPr lang="pt-BR" sz="1800" dirty="0"/>
              <a:t>Calçada em movimento (Metrô de Bruxelas</a:t>
            </a:r>
            <a:r>
              <a:rPr lang="fr-FR" sz="1800" dirty="0" smtClean="0"/>
              <a:t>)</a:t>
            </a:r>
          </a:p>
        </p:txBody>
      </p:sp>
      <p:sp>
        <p:nvSpPr>
          <p:cNvPr id="4" name="AutoShape 2" descr="https://www.forms-surfaces.com/sites/default/files/imagecache/gal-reg-2x/images/6.1_MB_1830_01312013_0.jpg"/>
          <p:cNvSpPr>
            <a:spLocks noChangeAspect="1" noChangeArrowheads="1"/>
          </p:cNvSpPr>
          <p:nvPr/>
        </p:nvSpPr>
        <p:spPr bwMode="auto">
          <a:xfrm>
            <a:off x="155575" y="-2065338"/>
            <a:ext cx="6457950" cy="43053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nvGrpSpPr>
          <p:cNvPr id="3" name="Group 2"/>
          <p:cNvGrpSpPr/>
          <p:nvPr/>
        </p:nvGrpSpPr>
        <p:grpSpPr>
          <a:xfrm>
            <a:off x="1547664" y="1140592"/>
            <a:ext cx="7237658" cy="5481699"/>
            <a:chOff x="1666032" y="87312"/>
            <a:chExt cx="7237658" cy="5481699"/>
          </a:xfrm>
        </p:grpSpPr>
        <p:pic>
          <p:nvPicPr>
            <p:cNvPr id="3074" name="Picture 2" descr="D:\Mes docs\Mes images\2013\Prague042013\2013-04-22-058.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826952" y="87312"/>
              <a:ext cx="3076738" cy="548169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66032" y="92936"/>
              <a:ext cx="4140000" cy="27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7"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666032" y="2820051"/>
              <a:ext cx="4140000" cy="274896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7" name="Slide Number Placeholder 6"/>
          <p:cNvSpPr>
            <a:spLocks noGrp="1"/>
          </p:cNvSpPr>
          <p:nvPr>
            <p:ph type="sldNum" sz="quarter" idx="4"/>
          </p:nvPr>
        </p:nvSpPr>
        <p:spPr/>
        <p:txBody>
          <a:bodyPr/>
          <a:lstStyle/>
          <a:p>
            <a:fld id="{5AF66AA0-E37C-4065-8BE7-D4086C065B53}" type="slidenum">
              <a:rPr lang="fr-BE" smtClean="0"/>
              <a:pPr/>
              <a:t>59</a:t>
            </a:fld>
            <a:endParaRPr lang="fr-BE" dirty="0"/>
          </a:p>
        </p:txBody>
      </p:sp>
      <p:sp>
        <p:nvSpPr>
          <p:cNvPr id="9" name="Retângulo 8"/>
          <p:cNvSpPr/>
          <p:nvPr/>
        </p:nvSpPr>
        <p:spPr>
          <a:xfrm>
            <a:off x="8927976" y="0"/>
            <a:ext cx="216024" cy="33569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CaixaDeTexto 9"/>
          <p:cNvSpPr txBox="1"/>
          <p:nvPr/>
        </p:nvSpPr>
        <p:spPr>
          <a:xfrm rot="16200000">
            <a:off x="7378589" y="1476126"/>
            <a:ext cx="3314797" cy="307777"/>
          </a:xfrm>
          <a:prstGeom prst="rect">
            <a:avLst/>
          </a:prstGeom>
          <a:noFill/>
        </p:spPr>
        <p:txBody>
          <a:bodyPr wrap="square" rtlCol="0">
            <a:spAutoFit/>
          </a:bodyPr>
          <a:lstStyle/>
          <a:p>
            <a:r>
              <a:rPr lang="pt-BR" sz="1400" dirty="0" smtClean="0">
                <a:solidFill>
                  <a:schemeClr val="bg1"/>
                </a:solidFill>
              </a:rPr>
              <a:t>Aplicações – Escadas Rolantes e elevadores</a:t>
            </a:r>
            <a:endParaRPr lang="pt-BR" sz="1400" dirty="0">
              <a:solidFill>
                <a:schemeClr val="bg1"/>
              </a:solidFill>
            </a:endParaRPr>
          </a:p>
        </p:txBody>
      </p:sp>
    </p:spTree>
    <p:extLst>
      <p:ext uri="{BB962C8B-B14F-4D97-AF65-F5344CB8AC3E}">
        <p14:creationId xmlns:p14="http://schemas.microsoft.com/office/powerpoint/2010/main" val="144363678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a:t>Elevador revestido </a:t>
            </a:r>
            <a:r>
              <a:rPr lang="fr-FR" dirty="0" smtClean="0"/>
              <a:t>com malha de aço inoxidável</a:t>
            </a:r>
            <a:r>
              <a:rPr lang="fr-FR" baseline="50000" dirty="0" smtClean="0"/>
              <a:t>3</a:t>
            </a:r>
            <a:endParaRPr lang="fr-FR" baseline="50000" dirty="0"/>
          </a:p>
        </p:txBody>
      </p:sp>
      <p:pic>
        <p:nvPicPr>
          <p:cNvPr id="12" name="Picture 2" descr="http://cambridgearchitectural.com/sites/default/files/styles/large/public/project/FtLauderdale3-W1600.jpg?itok=1LhSuej7"/>
          <p:cNvPicPr>
            <a:picLocks noGrp="1" noChangeAspect="1" noChangeArrowheads="1"/>
          </p:cNvPicPr>
          <p:nvPr>
            <p:ph type="pic" idx="1"/>
          </p:nvPr>
        </p:nvPicPr>
        <p:blipFill>
          <a:blip r:embed="rId3" cstate="email">
            <a:extLst>
              <a:ext uri="{28A0092B-C50C-407E-A947-70E740481C1C}">
                <a14:useLocalDpi xmlns:a14="http://schemas.microsoft.com/office/drawing/2010/main"/>
              </a:ext>
            </a:extLst>
          </a:blip>
          <a:srcRect t="202" b="202"/>
          <a:stretch>
            <a:fillRect/>
          </a:stretch>
        </p:blipFill>
        <p:spPr bwMode="auto">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Espace réservé du numéro de diapositive 1"/>
          <p:cNvSpPr>
            <a:spLocks noGrp="1"/>
          </p:cNvSpPr>
          <p:nvPr>
            <p:ph type="sldNum" sz="quarter" idx="4"/>
          </p:nvPr>
        </p:nvSpPr>
        <p:spPr/>
        <p:txBody>
          <a:bodyPr/>
          <a:lstStyle/>
          <a:p>
            <a:fld id="{5AF66AA0-E37C-4065-8BE7-D4086C065B53}" type="slidenum">
              <a:rPr lang="fr-BE" smtClean="0"/>
              <a:pPr/>
              <a:t>60</a:t>
            </a:fld>
            <a:endParaRPr lang="fr-BE" dirty="0"/>
          </a:p>
        </p:txBody>
      </p:sp>
      <p:sp>
        <p:nvSpPr>
          <p:cNvPr id="5" name="Retângulo 4"/>
          <p:cNvSpPr/>
          <p:nvPr/>
        </p:nvSpPr>
        <p:spPr>
          <a:xfrm>
            <a:off x="8927976" y="0"/>
            <a:ext cx="216024" cy="33569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CaixaDeTexto 5"/>
          <p:cNvSpPr txBox="1"/>
          <p:nvPr/>
        </p:nvSpPr>
        <p:spPr>
          <a:xfrm rot="16200000">
            <a:off x="7378589" y="1476126"/>
            <a:ext cx="3314797" cy="307777"/>
          </a:xfrm>
          <a:prstGeom prst="rect">
            <a:avLst/>
          </a:prstGeom>
          <a:noFill/>
        </p:spPr>
        <p:txBody>
          <a:bodyPr wrap="square" rtlCol="0">
            <a:spAutoFit/>
          </a:bodyPr>
          <a:lstStyle/>
          <a:p>
            <a:r>
              <a:rPr lang="pt-BR" sz="1400" dirty="0" smtClean="0">
                <a:solidFill>
                  <a:schemeClr val="bg1"/>
                </a:solidFill>
              </a:rPr>
              <a:t>Aplicações – Escadas Rolantes e elevadores</a:t>
            </a:r>
            <a:endParaRPr lang="pt-BR" sz="1400" dirty="0">
              <a:solidFill>
                <a:schemeClr val="bg1"/>
              </a:solidFill>
            </a:endParaRPr>
          </a:p>
        </p:txBody>
      </p:sp>
    </p:spTree>
    <p:extLst>
      <p:ext uri="{BB962C8B-B14F-4D97-AF65-F5344CB8AC3E}">
        <p14:creationId xmlns:p14="http://schemas.microsoft.com/office/powerpoint/2010/main" val="294715814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333500" y="4602045"/>
            <a:ext cx="6406852" cy="566738"/>
          </a:xfrm>
        </p:spPr>
        <p:txBody>
          <a:bodyPr>
            <a:normAutofit fontScale="90000"/>
          </a:bodyPr>
          <a:lstStyle/>
          <a:p>
            <a:r>
              <a:rPr lang="pt-BR" dirty="0"/>
              <a:t>Entrada da estação de </a:t>
            </a:r>
            <a:r>
              <a:rPr lang="pt-BR" dirty="0" smtClean="0"/>
              <a:t>metrô </a:t>
            </a:r>
            <a:r>
              <a:rPr lang="pt-BR" dirty="0" err="1"/>
              <a:t>Kraaiennest</a:t>
            </a:r>
            <a:r>
              <a:rPr lang="pt-BR" dirty="0"/>
              <a:t>, </a:t>
            </a:r>
            <a:r>
              <a:rPr lang="pt-BR" dirty="0" smtClean="0"/>
              <a:t>Amsterdã, Holanda</a:t>
            </a:r>
            <a:r>
              <a:rPr lang="fr-FR" baseline="50000" dirty="0" smtClean="0"/>
              <a:t>4</a:t>
            </a:r>
            <a:endParaRPr lang="fr-FR" baseline="50000" dirty="0"/>
          </a:p>
        </p:txBody>
      </p:sp>
      <p:sp>
        <p:nvSpPr>
          <p:cNvPr id="2" name="Espace réservé du numéro de diapositive 1"/>
          <p:cNvSpPr>
            <a:spLocks noGrp="1"/>
          </p:cNvSpPr>
          <p:nvPr>
            <p:ph type="sldNum" sz="quarter" idx="4"/>
          </p:nvPr>
        </p:nvSpPr>
        <p:spPr/>
        <p:txBody>
          <a:bodyPr/>
          <a:lstStyle/>
          <a:p>
            <a:fld id="{5AF66AA0-E37C-4065-8BE7-D4086C065B53}" type="slidenum">
              <a:rPr lang="fr-BE" smtClean="0"/>
              <a:pPr/>
              <a:t>61</a:t>
            </a:fld>
            <a:endParaRPr lang="fr-BE" dirty="0"/>
          </a:p>
        </p:txBody>
      </p:sp>
      <p:pic>
        <p:nvPicPr>
          <p:cNvPr id="4" name="Image 3"/>
          <p:cNvPicPr>
            <a:picLocks noChangeAspect="1"/>
          </p:cNvPicPr>
          <p:nvPr/>
        </p:nvPicPr>
        <p:blipFill>
          <a:blip r:embed="rId3"/>
          <a:stretch>
            <a:fillRect/>
          </a:stretch>
        </p:blipFill>
        <p:spPr>
          <a:xfrm>
            <a:off x="1333500" y="260648"/>
            <a:ext cx="6477000" cy="4314825"/>
          </a:xfrm>
          <a:prstGeom prst="rect">
            <a:avLst/>
          </a:prstGeom>
          <a:ln>
            <a:solidFill>
              <a:schemeClr val="tx1"/>
            </a:solidFill>
          </a:ln>
        </p:spPr>
      </p:pic>
      <p:sp>
        <p:nvSpPr>
          <p:cNvPr id="5" name="Retângulo 4"/>
          <p:cNvSpPr/>
          <p:nvPr/>
        </p:nvSpPr>
        <p:spPr>
          <a:xfrm>
            <a:off x="8927976" y="0"/>
            <a:ext cx="216024" cy="33569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CaixaDeTexto 5"/>
          <p:cNvSpPr txBox="1"/>
          <p:nvPr/>
        </p:nvSpPr>
        <p:spPr>
          <a:xfrm rot="16200000">
            <a:off x="7378589" y="1476126"/>
            <a:ext cx="3314797" cy="307777"/>
          </a:xfrm>
          <a:prstGeom prst="rect">
            <a:avLst/>
          </a:prstGeom>
          <a:noFill/>
        </p:spPr>
        <p:txBody>
          <a:bodyPr wrap="square" rtlCol="0">
            <a:spAutoFit/>
          </a:bodyPr>
          <a:lstStyle/>
          <a:p>
            <a:r>
              <a:rPr lang="pt-BR" sz="1400" dirty="0" smtClean="0">
                <a:solidFill>
                  <a:schemeClr val="bg1"/>
                </a:solidFill>
              </a:rPr>
              <a:t>Aplicações – Escadas Rolantes e elevadores</a:t>
            </a:r>
            <a:endParaRPr lang="pt-BR" sz="1400" dirty="0">
              <a:solidFill>
                <a:schemeClr val="bg1"/>
              </a:solidFill>
            </a:endParaRPr>
          </a:p>
        </p:txBody>
      </p:sp>
    </p:spTree>
    <p:extLst>
      <p:ext uri="{BB962C8B-B14F-4D97-AF65-F5344CB8AC3E}">
        <p14:creationId xmlns:p14="http://schemas.microsoft.com/office/powerpoint/2010/main" val="295084271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l-BE" dirty="0"/>
              <a:t>Escadas rolantes e elevadores </a:t>
            </a:r>
            <a:r>
              <a:rPr lang="nl-BE" dirty="0" smtClean="0"/>
              <a:t>- </a:t>
            </a:r>
            <a:r>
              <a:rPr lang="fr-FR" dirty="0" smtClean="0"/>
              <a:t>Referências</a:t>
            </a:r>
            <a:r>
              <a:rPr lang="fr-FR" dirty="0" smtClean="0"/>
              <a:t>:</a:t>
            </a:r>
            <a:endParaRPr lang="fr-FR" dirty="0"/>
          </a:p>
        </p:txBody>
      </p:sp>
      <p:sp>
        <p:nvSpPr>
          <p:cNvPr id="3" name="Content Placeholder 2"/>
          <p:cNvSpPr>
            <a:spLocks noGrp="1"/>
          </p:cNvSpPr>
          <p:nvPr>
            <p:ph idx="1"/>
          </p:nvPr>
        </p:nvSpPr>
        <p:spPr/>
        <p:txBody>
          <a:bodyPr>
            <a:noAutofit/>
          </a:bodyPr>
          <a:lstStyle/>
          <a:p>
            <a:endParaRPr lang="fr-FR" sz="2400" dirty="0" smtClean="0">
              <a:hlinkClick r:id="rId3"/>
            </a:endParaRPr>
          </a:p>
          <a:p>
            <a:pPr marL="514350" indent="-514350">
              <a:buFont typeface="+mj-lt"/>
              <a:buAutoNum type="arabicPeriod"/>
            </a:pPr>
            <a:r>
              <a:rPr lang="fr-FR" sz="2400" dirty="0" smtClean="0">
                <a:hlinkClick r:id="rId3"/>
              </a:rPr>
              <a:t>https://www.forms-surfaces.com/elevator-ceilings</a:t>
            </a:r>
            <a:r>
              <a:rPr lang="fr-FR" sz="2400" dirty="0" smtClean="0"/>
              <a:t> </a:t>
            </a:r>
          </a:p>
          <a:p>
            <a:pPr marL="514350" indent="-514350">
              <a:buFont typeface="+mj-lt"/>
              <a:buAutoNum type="arabicPeriod"/>
            </a:pPr>
            <a:r>
              <a:rPr lang="fr-FR" sz="2400" dirty="0" smtClean="0">
                <a:hlinkClick r:id="rId4"/>
              </a:rPr>
              <a:t>http://commons.wikimedia.org/wiki/File:Metro_bruxelles_laufband.jpg</a:t>
            </a:r>
            <a:endParaRPr lang="fr-FR" sz="2400" dirty="0" smtClean="0"/>
          </a:p>
          <a:p>
            <a:pPr marL="514350" indent="-514350">
              <a:buFont typeface="+mj-lt"/>
              <a:buAutoNum type="arabicPeriod"/>
            </a:pPr>
            <a:r>
              <a:rPr lang="fr-FR" sz="2400" dirty="0" smtClean="0">
                <a:hlinkClick r:id="rId5"/>
              </a:rPr>
              <a:t>http://cambridgearchitectural.com/projects/ft-lauderdale-hollywood-international-airport-rental-car-center</a:t>
            </a:r>
            <a:r>
              <a:rPr lang="fr-FR" sz="2400" dirty="0" smtClean="0"/>
              <a:t> </a:t>
            </a:r>
          </a:p>
          <a:p>
            <a:pPr marL="514350" indent="-514350">
              <a:buFont typeface="+mj-lt"/>
              <a:buAutoNum type="arabicPeriod"/>
            </a:pPr>
            <a:r>
              <a:rPr lang="fr-FR" sz="2400" dirty="0">
                <a:hlinkClick r:id="rId6"/>
              </a:rPr>
              <a:t>http://www.cabworks.com</a:t>
            </a:r>
            <a:r>
              <a:rPr lang="fr-FR" sz="2400" dirty="0" smtClean="0">
                <a:hlinkClick r:id="rId6"/>
              </a:rPr>
              <a:t>/</a:t>
            </a:r>
            <a:r>
              <a:rPr lang="fr-FR" sz="2400" dirty="0" smtClean="0"/>
              <a:t> </a:t>
            </a:r>
            <a:endParaRPr lang="fr-FR" sz="2400" b="1" dirty="0">
              <a:solidFill>
                <a:srgbClr val="FF0000"/>
              </a:solidFill>
            </a:endParaRPr>
          </a:p>
        </p:txBody>
      </p:sp>
      <p:sp>
        <p:nvSpPr>
          <p:cNvPr id="5" name="Slide Number Placeholder 4"/>
          <p:cNvSpPr>
            <a:spLocks noGrp="1"/>
          </p:cNvSpPr>
          <p:nvPr>
            <p:ph type="sldNum" sz="quarter" idx="4"/>
          </p:nvPr>
        </p:nvSpPr>
        <p:spPr/>
        <p:txBody>
          <a:bodyPr/>
          <a:lstStyle/>
          <a:p>
            <a:fld id="{5AF66AA0-E37C-4065-8BE7-D4086C065B53}" type="slidenum">
              <a:rPr lang="fr-BE" smtClean="0"/>
              <a:pPr/>
              <a:t>62</a:t>
            </a:fld>
            <a:endParaRPr lang="fr-BE" dirty="0"/>
          </a:p>
        </p:txBody>
      </p:sp>
      <p:sp>
        <p:nvSpPr>
          <p:cNvPr id="6" name="Retângulo 5"/>
          <p:cNvSpPr/>
          <p:nvPr/>
        </p:nvSpPr>
        <p:spPr>
          <a:xfrm>
            <a:off x="8927976" y="0"/>
            <a:ext cx="216024" cy="33569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CaixaDeTexto 6"/>
          <p:cNvSpPr txBox="1"/>
          <p:nvPr/>
        </p:nvSpPr>
        <p:spPr>
          <a:xfrm rot="16200000">
            <a:off x="7378589" y="1476126"/>
            <a:ext cx="3314797" cy="307777"/>
          </a:xfrm>
          <a:prstGeom prst="rect">
            <a:avLst/>
          </a:prstGeom>
          <a:noFill/>
        </p:spPr>
        <p:txBody>
          <a:bodyPr wrap="square" rtlCol="0">
            <a:spAutoFit/>
          </a:bodyPr>
          <a:lstStyle/>
          <a:p>
            <a:r>
              <a:rPr lang="pt-BR" sz="1400" dirty="0" smtClean="0">
                <a:solidFill>
                  <a:schemeClr val="bg1"/>
                </a:solidFill>
              </a:rPr>
              <a:t>Aplicações – Escadas Rolantes e elevadores</a:t>
            </a:r>
            <a:endParaRPr lang="pt-BR" sz="1400" dirty="0">
              <a:solidFill>
                <a:schemeClr val="bg1"/>
              </a:solidFill>
            </a:endParaRPr>
          </a:p>
        </p:txBody>
      </p:sp>
    </p:spTree>
    <p:extLst>
      <p:ext uri="{BB962C8B-B14F-4D97-AF65-F5344CB8AC3E}">
        <p14:creationId xmlns:p14="http://schemas.microsoft.com/office/powerpoint/2010/main" val="116106734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nl-BE" dirty="0" smtClean="0"/>
              <a:t>7. Aeroportos</a:t>
            </a:r>
            <a:endParaRPr lang="nl-BE" dirty="0"/>
          </a:p>
        </p:txBody>
      </p:sp>
      <p:sp>
        <p:nvSpPr>
          <p:cNvPr id="2" name="Slide Number Placeholder 1"/>
          <p:cNvSpPr>
            <a:spLocks noGrp="1"/>
          </p:cNvSpPr>
          <p:nvPr>
            <p:ph type="sldNum" sz="quarter" idx="4"/>
          </p:nvPr>
        </p:nvSpPr>
        <p:spPr/>
        <p:txBody>
          <a:bodyPr/>
          <a:lstStyle/>
          <a:p>
            <a:fld id="{5AF66AA0-E37C-4065-8BE7-D4086C065B53}" type="slidenum">
              <a:rPr lang="fr-BE" smtClean="0"/>
              <a:pPr/>
              <a:t>63</a:t>
            </a:fld>
            <a:endParaRPr lang="fr-BE" dirty="0"/>
          </a:p>
        </p:txBody>
      </p:sp>
      <p:sp>
        <p:nvSpPr>
          <p:cNvPr id="4" name="Retângulo 3"/>
          <p:cNvSpPr/>
          <p:nvPr/>
        </p:nvSpPr>
        <p:spPr>
          <a:xfrm>
            <a:off x="8927976" y="0"/>
            <a:ext cx="216024" cy="33569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CaixaDeTexto 4"/>
          <p:cNvSpPr txBox="1"/>
          <p:nvPr/>
        </p:nvSpPr>
        <p:spPr>
          <a:xfrm rot="16200000">
            <a:off x="7378589" y="107974"/>
            <a:ext cx="3314797" cy="307777"/>
          </a:xfrm>
          <a:prstGeom prst="rect">
            <a:avLst/>
          </a:prstGeom>
          <a:noFill/>
        </p:spPr>
        <p:txBody>
          <a:bodyPr wrap="square" rtlCol="0">
            <a:spAutoFit/>
          </a:bodyPr>
          <a:lstStyle/>
          <a:p>
            <a:r>
              <a:rPr lang="pt-BR" sz="1400" dirty="0" smtClean="0">
                <a:solidFill>
                  <a:schemeClr val="bg1"/>
                </a:solidFill>
              </a:rPr>
              <a:t>Aplicações – Aeroportos</a:t>
            </a:r>
            <a:endParaRPr lang="pt-BR" sz="1400" dirty="0">
              <a:solidFill>
                <a:schemeClr val="bg1"/>
              </a:solidFill>
            </a:endParaRPr>
          </a:p>
        </p:txBody>
      </p:sp>
    </p:spTree>
    <p:extLst>
      <p:ext uri="{BB962C8B-B14F-4D97-AF65-F5344CB8AC3E}">
        <p14:creationId xmlns:p14="http://schemas.microsoft.com/office/powerpoint/2010/main" val="220331986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5AF66AA0-E37C-4065-8BE7-D4086C065B53}" type="slidenum">
              <a:rPr lang="fr-BE" smtClean="0"/>
              <a:pPr/>
              <a:t>64</a:t>
            </a:fld>
            <a:endParaRPr lang="fr-BE" dirty="0"/>
          </a:p>
        </p:txBody>
      </p:sp>
      <p:sp>
        <p:nvSpPr>
          <p:cNvPr id="7" name="Content Placeholder 2"/>
          <p:cNvSpPr>
            <a:spLocks noGrp="1"/>
          </p:cNvSpPr>
          <p:nvPr>
            <p:ph idx="4294967295"/>
          </p:nvPr>
        </p:nvSpPr>
        <p:spPr>
          <a:xfrm rot="16200000">
            <a:off x="0" y="2722563"/>
            <a:ext cx="6176963" cy="1541462"/>
          </a:xfrm>
        </p:spPr>
        <p:txBody>
          <a:bodyPr>
            <a:noAutofit/>
          </a:bodyPr>
          <a:lstStyle/>
          <a:p>
            <a:pPr marL="0" indent="0">
              <a:buNone/>
            </a:pPr>
            <a:r>
              <a:rPr lang="pt-BR" sz="1800" dirty="0" smtClean="0">
                <a:solidFill>
                  <a:schemeClr val="accent1"/>
                </a:solidFill>
              </a:rPr>
              <a:t>No sentido horário, a partir do canto superior esquerdo</a:t>
            </a:r>
            <a:r>
              <a:rPr lang="fr-FR" sz="1800" dirty="0" smtClean="0">
                <a:solidFill>
                  <a:schemeClr val="accent1"/>
                </a:solidFill>
              </a:rPr>
              <a:t>: stainless equipment</a:t>
            </a:r>
            <a:r>
              <a:rPr lang="fr-FR" sz="1800" dirty="0">
                <a:solidFill>
                  <a:schemeClr val="accent1"/>
                </a:solidFill>
              </a:rPr>
              <a:t> at Montreal Airport, </a:t>
            </a:r>
            <a:r>
              <a:rPr lang="fr-FR" sz="1800" dirty="0" smtClean="0">
                <a:solidFill>
                  <a:schemeClr val="accent1"/>
                </a:solidFill>
              </a:rPr>
              <a:t>Canada</a:t>
            </a:r>
          </a:p>
          <a:p>
            <a:pPr>
              <a:buAutoNum type="arabicPeriod"/>
            </a:pPr>
            <a:r>
              <a:rPr lang="fr-FR" sz="1800" dirty="0" err="1" smtClean="0">
                <a:solidFill>
                  <a:schemeClr val="accent1"/>
                </a:solidFill>
              </a:rPr>
              <a:t>Boarding</a:t>
            </a:r>
            <a:r>
              <a:rPr lang="fr-FR" sz="1800" dirty="0" smtClean="0">
                <a:solidFill>
                  <a:schemeClr val="accent1"/>
                </a:solidFill>
              </a:rPr>
              <a:t> </a:t>
            </a:r>
            <a:r>
              <a:rPr lang="fr-FR" sz="1800" dirty="0" err="1" smtClean="0">
                <a:solidFill>
                  <a:schemeClr val="accent1"/>
                </a:solidFill>
              </a:rPr>
              <a:t>counter</a:t>
            </a:r>
            <a:r>
              <a:rPr lang="fr-FR" sz="1800" dirty="0" smtClean="0">
                <a:solidFill>
                  <a:schemeClr val="accent1"/>
                </a:solidFill>
              </a:rPr>
              <a:t>, Balustrade and </a:t>
            </a:r>
            <a:r>
              <a:rPr lang="fr-FR" sz="1800" dirty="0" err="1" smtClean="0">
                <a:solidFill>
                  <a:schemeClr val="accent1"/>
                </a:solidFill>
              </a:rPr>
              <a:t>Garbage</a:t>
            </a:r>
            <a:r>
              <a:rPr lang="fr-FR" sz="1800" dirty="0" smtClean="0">
                <a:solidFill>
                  <a:schemeClr val="accent1"/>
                </a:solidFill>
              </a:rPr>
              <a:t> bin</a:t>
            </a:r>
          </a:p>
          <a:p>
            <a:pPr>
              <a:buAutoNum type="arabicPeriod"/>
            </a:pPr>
            <a:r>
              <a:rPr lang="fr-FR" sz="1800" dirty="0" err="1" smtClean="0">
                <a:solidFill>
                  <a:schemeClr val="accent1"/>
                </a:solidFill>
              </a:rPr>
              <a:t>Drinking</a:t>
            </a:r>
            <a:r>
              <a:rPr lang="fr-FR" sz="1800" dirty="0" smtClean="0">
                <a:solidFill>
                  <a:schemeClr val="accent1"/>
                </a:solidFill>
              </a:rPr>
              <a:t> </a:t>
            </a:r>
            <a:r>
              <a:rPr lang="fr-FR" sz="1800" dirty="0" err="1" smtClean="0">
                <a:solidFill>
                  <a:schemeClr val="accent1"/>
                </a:solidFill>
              </a:rPr>
              <a:t>fountain</a:t>
            </a:r>
            <a:endParaRPr lang="fr-FR" sz="1800" dirty="0" smtClean="0">
              <a:solidFill>
                <a:schemeClr val="accent1"/>
              </a:solidFill>
            </a:endParaRPr>
          </a:p>
          <a:p>
            <a:pPr>
              <a:buAutoNum type="arabicPeriod"/>
            </a:pPr>
            <a:r>
              <a:rPr lang="fr-FR" sz="1800" dirty="0" smtClean="0">
                <a:solidFill>
                  <a:schemeClr val="accent1"/>
                </a:solidFill>
              </a:rPr>
              <a:t>Bar </a:t>
            </a:r>
            <a:r>
              <a:rPr lang="fr-FR" sz="1800" dirty="0" err="1" smtClean="0">
                <a:solidFill>
                  <a:schemeClr val="accent1"/>
                </a:solidFill>
              </a:rPr>
              <a:t>counter</a:t>
            </a:r>
            <a:r>
              <a:rPr lang="fr-FR" sz="1800" dirty="0" smtClean="0">
                <a:solidFill>
                  <a:schemeClr val="accent1"/>
                </a:solidFill>
              </a:rPr>
              <a:t> and </a:t>
            </a:r>
            <a:r>
              <a:rPr lang="fr-FR" sz="1800" dirty="0" err="1" smtClean="0">
                <a:solidFill>
                  <a:schemeClr val="accent1"/>
                </a:solidFill>
              </a:rPr>
              <a:t>footrest</a:t>
            </a:r>
            <a:r>
              <a:rPr lang="fr-FR" sz="1800" dirty="0" smtClean="0">
                <a:solidFill>
                  <a:schemeClr val="accent1"/>
                </a:solidFill>
              </a:rPr>
              <a:t> </a:t>
            </a:r>
          </a:p>
        </p:txBody>
      </p:sp>
      <p:grpSp>
        <p:nvGrpSpPr>
          <p:cNvPr id="2" name="Group 1"/>
          <p:cNvGrpSpPr/>
          <p:nvPr/>
        </p:nvGrpSpPr>
        <p:grpSpPr>
          <a:xfrm>
            <a:off x="1648754" y="924745"/>
            <a:ext cx="7187514" cy="5672416"/>
            <a:chOff x="1685568" y="690950"/>
            <a:chExt cx="7187514" cy="5672416"/>
          </a:xfrm>
        </p:grpSpPr>
        <p:pic>
          <p:nvPicPr>
            <p:cNvPr id="4099" name="Picture 3" descr="D:\Mes docs\Mes images\2013\MTL052013\2013-05-23-075.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685568" y="3534950"/>
              <a:ext cx="5040000" cy="282841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100" name="Picture 4" descr="D:\Mes docs\Mes images\2013\MTL052013\2013-05-23-076.jpg"/>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91680" y="692696"/>
              <a:ext cx="5040000" cy="2844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104" name="Picture 8"/>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725568" y="690950"/>
              <a:ext cx="2147514" cy="284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8" name="Retângulo 7"/>
          <p:cNvSpPr/>
          <p:nvPr/>
        </p:nvSpPr>
        <p:spPr>
          <a:xfrm>
            <a:off x="8927976" y="0"/>
            <a:ext cx="216024" cy="33569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CaixaDeTexto 8"/>
          <p:cNvSpPr txBox="1"/>
          <p:nvPr/>
        </p:nvSpPr>
        <p:spPr>
          <a:xfrm rot="16200000">
            <a:off x="7378589" y="107974"/>
            <a:ext cx="3314797" cy="307777"/>
          </a:xfrm>
          <a:prstGeom prst="rect">
            <a:avLst/>
          </a:prstGeom>
          <a:noFill/>
        </p:spPr>
        <p:txBody>
          <a:bodyPr wrap="square" rtlCol="0">
            <a:spAutoFit/>
          </a:bodyPr>
          <a:lstStyle/>
          <a:p>
            <a:r>
              <a:rPr lang="pt-BR" sz="1400" dirty="0" smtClean="0">
                <a:solidFill>
                  <a:schemeClr val="bg1"/>
                </a:solidFill>
              </a:rPr>
              <a:t>Aplicações – Aeroportos</a:t>
            </a:r>
            <a:endParaRPr lang="pt-BR" sz="1400" dirty="0">
              <a:solidFill>
                <a:schemeClr val="bg1"/>
              </a:solidFill>
            </a:endParaRPr>
          </a:p>
        </p:txBody>
      </p:sp>
    </p:spTree>
    <p:extLst>
      <p:ext uri="{BB962C8B-B14F-4D97-AF65-F5344CB8AC3E}">
        <p14:creationId xmlns:p14="http://schemas.microsoft.com/office/powerpoint/2010/main" val="188788192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5AF66AA0-E37C-4065-8BE7-D4086C065B53}" type="slidenum">
              <a:rPr lang="fr-BE" smtClean="0"/>
              <a:pPr/>
              <a:t>65</a:t>
            </a:fld>
            <a:endParaRPr lang="fr-BE" dirty="0"/>
          </a:p>
        </p:txBody>
      </p:sp>
      <p:sp>
        <p:nvSpPr>
          <p:cNvPr id="5" name="Content Placeholder 2"/>
          <p:cNvSpPr>
            <a:spLocks noGrp="1"/>
          </p:cNvSpPr>
          <p:nvPr>
            <p:ph idx="4294967295"/>
          </p:nvPr>
        </p:nvSpPr>
        <p:spPr>
          <a:xfrm rot="16200000">
            <a:off x="0" y="3416300"/>
            <a:ext cx="5056188" cy="1338263"/>
          </a:xfrm>
        </p:spPr>
        <p:txBody>
          <a:bodyPr>
            <a:noAutofit/>
          </a:bodyPr>
          <a:lstStyle/>
          <a:p>
            <a:pPr marL="0" indent="0">
              <a:buNone/>
            </a:pPr>
            <a:r>
              <a:rPr lang="pt-BR" sz="1600" dirty="0" smtClean="0">
                <a:solidFill>
                  <a:srgbClr val="0070C0"/>
                </a:solidFill>
              </a:rPr>
              <a:t>No sentido horário, a partir do canto superior esquerdo</a:t>
            </a:r>
            <a:r>
              <a:rPr lang="fr-FR" sz="1600" dirty="0" smtClean="0">
                <a:solidFill>
                  <a:srgbClr val="0070C0"/>
                </a:solidFill>
              </a:rPr>
              <a:t>:</a:t>
            </a:r>
          </a:p>
          <a:p>
            <a:pPr>
              <a:buAutoNum type="arabicPeriod"/>
            </a:pPr>
            <a:r>
              <a:rPr lang="fr-FR" sz="1600" dirty="0" err="1" smtClean="0">
                <a:solidFill>
                  <a:srgbClr val="0070C0"/>
                </a:solidFill>
              </a:rPr>
              <a:t>Baggage</a:t>
            </a:r>
            <a:r>
              <a:rPr lang="fr-FR" sz="1600" dirty="0" smtClean="0">
                <a:solidFill>
                  <a:srgbClr val="0070C0"/>
                </a:solidFill>
              </a:rPr>
              <a:t> </a:t>
            </a:r>
            <a:r>
              <a:rPr lang="fr-FR" sz="1600" dirty="0" err="1" smtClean="0">
                <a:solidFill>
                  <a:srgbClr val="0070C0"/>
                </a:solidFill>
              </a:rPr>
              <a:t>delivery</a:t>
            </a:r>
            <a:r>
              <a:rPr lang="fr-FR" sz="1600" dirty="0" smtClean="0">
                <a:solidFill>
                  <a:srgbClr val="0070C0"/>
                </a:solidFill>
              </a:rPr>
              <a:t> </a:t>
            </a:r>
            <a:r>
              <a:rPr lang="fr-FR" sz="1600" dirty="0" err="1" smtClean="0">
                <a:solidFill>
                  <a:srgbClr val="0070C0"/>
                </a:solidFill>
              </a:rPr>
              <a:t>belt</a:t>
            </a:r>
            <a:r>
              <a:rPr lang="fr-FR" sz="1600" dirty="0" smtClean="0">
                <a:solidFill>
                  <a:srgbClr val="0070C0"/>
                </a:solidFill>
              </a:rPr>
              <a:t>, </a:t>
            </a:r>
            <a:r>
              <a:rPr lang="fr-FR" sz="1600" dirty="0" err="1" smtClean="0">
                <a:solidFill>
                  <a:srgbClr val="0070C0"/>
                </a:solidFill>
              </a:rPr>
              <a:t>Manila</a:t>
            </a:r>
            <a:r>
              <a:rPr lang="fr-FR" sz="1600" dirty="0" smtClean="0">
                <a:solidFill>
                  <a:srgbClr val="0070C0"/>
                </a:solidFill>
              </a:rPr>
              <a:t> </a:t>
            </a:r>
            <a:r>
              <a:rPr lang="fr-FR" sz="1600" dirty="0" err="1" smtClean="0">
                <a:solidFill>
                  <a:srgbClr val="0070C0"/>
                </a:solidFill>
              </a:rPr>
              <a:t>Airport</a:t>
            </a:r>
            <a:r>
              <a:rPr lang="fr-FR" sz="1600" dirty="0" smtClean="0">
                <a:solidFill>
                  <a:srgbClr val="0070C0"/>
                </a:solidFill>
              </a:rPr>
              <a:t>, Philippines</a:t>
            </a:r>
          </a:p>
          <a:p>
            <a:pPr>
              <a:buAutoNum type="arabicPeriod"/>
            </a:pPr>
            <a:r>
              <a:rPr lang="fr-FR" sz="1600" dirty="0" err="1" smtClean="0">
                <a:solidFill>
                  <a:srgbClr val="0070C0"/>
                </a:solidFill>
              </a:rPr>
              <a:t>Moving</a:t>
            </a:r>
            <a:r>
              <a:rPr lang="fr-FR" sz="1600" dirty="0" smtClean="0">
                <a:solidFill>
                  <a:srgbClr val="0070C0"/>
                </a:solidFill>
              </a:rPr>
              <a:t> </a:t>
            </a:r>
            <a:r>
              <a:rPr lang="fr-FR" sz="1600" dirty="0" err="1" smtClean="0">
                <a:solidFill>
                  <a:srgbClr val="0070C0"/>
                </a:solidFill>
              </a:rPr>
              <a:t>sidewalk</a:t>
            </a:r>
            <a:r>
              <a:rPr lang="fr-FR" sz="1600" dirty="0" smtClean="0">
                <a:solidFill>
                  <a:srgbClr val="0070C0"/>
                </a:solidFill>
              </a:rPr>
              <a:t>, </a:t>
            </a:r>
            <a:r>
              <a:rPr lang="fr-FR" sz="1600" dirty="0" err="1" smtClean="0">
                <a:solidFill>
                  <a:srgbClr val="0070C0"/>
                </a:solidFill>
              </a:rPr>
              <a:t>Montreal</a:t>
            </a:r>
            <a:r>
              <a:rPr lang="fr-FR" sz="1600" dirty="0" smtClean="0">
                <a:solidFill>
                  <a:srgbClr val="0070C0"/>
                </a:solidFill>
              </a:rPr>
              <a:t> </a:t>
            </a:r>
            <a:r>
              <a:rPr lang="fr-FR" sz="1600" dirty="0" err="1" smtClean="0">
                <a:solidFill>
                  <a:srgbClr val="0070C0"/>
                </a:solidFill>
              </a:rPr>
              <a:t>Airport</a:t>
            </a:r>
            <a:r>
              <a:rPr lang="fr-FR" sz="1600" dirty="0" smtClean="0">
                <a:solidFill>
                  <a:srgbClr val="0070C0"/>
                </a:solidFill>
              </a:rPr>
              <a:t>, Canada</a:t>
            </a:r>
          </a:p>
          <a:p>
            <a:pPr>
              <a:buAutoNum type="arabicPeriod"/>
            </a:pPr>
            <a:r>
              <a:rPr lang="fr-FR" sz="1600" dirty="0" smtClean="0">
                <a:solidFill>
                  <a:srgbClr val="0070C0"/>
                </a:solidFill>
              </a:rPr>
              <a:t>Security net in </a:t>
            </a:r>
            <a:r>
              <a:rPr lang="fr-FR" sz="1600" dirty="0" err="1" smtClean="0">
                <a:solidFill>
                  <a:srgbClr val="0070C0"/>
                </a:solidFill>
              </a:rPr>
              <a:t>Copenhagen</a:t>
            </a:r>
            <a:r>
              <a:rPr lang="fr-FR" sz="1600" dirty="0" smtClean="0">
                <a:solidFill>
                  <a:srgbClr val="0070C0"/>
                </a:solidFill>
              </a:rPr>
              <a:t> </a:t>
            </a:r>
            <a:r>
              <a:rPr lang="fr-FR" sz="1600" dirty="0" err="1" smtClean="0">
                <a:solidFill>
                  <a:srgbClr val="0070C0"/>
                </a:solidFill>
              </a:rPr>
              <a:t>Airport</a:t>
            </a:r>
            <a:r>
              <a:rPr lang="fr-FR" sz="1600" dirty="0" smtClean="0">
                <a:solidFill>
                  <a:srgbClr val="0070C0"/>
                </a:solidFill>
              </a:rPr>
              <a:t>, </a:t>
            </a:r>
            <a:r>
              <a:rPr lang="fr-FR" sz="1600" dirty="0" err="1" smtClean="0">
                <a:solidFill>
                  <a:srgbClr val="0070C0"/>
                </a:solidFill>
              </a:rPr>
              <a:t>Denmark</a:t>
            </a:r>
            <a:endParaRPr lang="fr-FR" sz="1600" dirty="0" smtClean="0">
              <a:solidFill>
                <a:srgbClr val="0070C0"/>
              </a:solidFill>
            </a:endParaRPr>
          </a:p>
        </p:txBody>
      </p:sp>
      <p:grpSp>
        <p:nvGrpSpPr>
          <p:cNvPr id="2" name="Group 1"/>
          <p:cNvGrpSpPr/>
          <p:nvPr/>
        </p:nvGrpSpPr>
        <p:grpSpPr>
          <a:xfrm>
            <a:off x="1357528" y="854094"/>
            <a:ext cx="7527882" cy="5760639"/>
            <a:chOff x="1331638" y="116632"/>
            <a:chExt cx="7527882" cy="5760639"/>
          </a:xfrm>
        </p:grpSpPr>
        <p:pic>
          <p:nvPicPr>
            <p:cNvPr id="5122"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331638" y="116632"/>
              <a:ext cx="4737374" cy="270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 name="Picture 5" descr="D:\Mes docs\Mes images\2013\MTL052013\2013-05-23-077.jp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5796136" y="116632"/>
              <a:ext cx="3063384" cy="576063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8" name="Picture 3"/>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1331640" y="2816632"/>
              <a:ext cx="4445635" cy="30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9" name="Retângulo 8"/>
          <p:cNvSpPr/>
          <p:nvPr/>
        </p:nvSpPr>
        <p:spPr>
          <a:xfrm>
            <a:off x="8927976" y="0"/>
            <a:ext cx="216024" cy="33569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CaixaDeTexto 9"/>
          <p:cNvSpPr txBox="1"/>
          <p:nvPr/>
        </p:nvSpPr>
        <p:spPr>
          <a:xfrm rot="16200000">
            <a:off x="7378589" y="107974"/>
            <a:ext cx="3314797" cy="307777"/>
          </a:xfrm>
          <a:prstGeom prst="rect">
            <a:avLst/>
          </a:prstGeom>
          <a:noFill/>
        </p:spPr>
        <p:txBody>
          <a:bodyPr wrap="square" rtlCol="0">
            <a:spAutoFit/>
          </a:bodyPr>
          <a:lstStyle/>
          <a:p>
            <a:r>
              <a:rPr lang="pt-BR" sz="1400" dirty="0" smtClean="0">
                <a:solidFill>
                  <a:schemeClr val="bg1"/>
                </a:solidFill>
              </a:rPr>
              <a:t>Aplicações – Aeroportos</a:t>
            </a:r>
            <a:endParaRPr lang="pt-BR" sz="1400" dirty="0">
              <a:solidFill>
                <a:schemeClr val="bg1"/>
              </a:solidFill>
            </a:endParaRPr>
          </a:p>
        </p:txBody>
      </p:sp>
    </p:spTree>
    <p:extLst>
      <p:ext uri="{BB962C8B-B14F-4D97-AF65-F5344CB8AC3E}">
        <p14:creationId xmlns:p14="http://schemas.microsoft.com/office/powerpoint/2010/main" val="234055602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Aeroportos - Referências</a:t>
            </a:r>
            <a:endParaRPr lang="fr-FR" dirty="0"/>
          </a:p>
        </p:txBody>
      </p:sp>
      <p:sp>
        <p:nvSpPr>
          <p:cNvPr id="3" name="Content Placeholder 2"/>
          <p:cNvSpPr>
            <a:spLocks noGrp="1"/>
          </p:cNvSpPr>
          <p:nvPr>
            <p:ph idx="1"/>
          </p:nvPr>
        </p:nvSpPr>
        <p:spPr/>
        <p:txBody>
          <a:bodyPr>
            <a:normAutofit fontScale="70000" lnSpcReduction="20000"/>
          </a:bodyPr>
          <a:lstStyle/>
          <a:p>
            <a:pPr marL="0" indent="0">
              <a:buNone/>
            </a:pPr>
            <a:r>
              <a:rPr lang="pt-BR" dirty="0"/>
              <a:t>O aço inoxidável é usado em todos os lugares, já que os requisitos são </a:t>
            </a:r>
            <a:r>
              <a:rPr lang="pt-BR" dirty="0" smtClean="0"/>
              <a:t>de materiais que se espera sejam utilizados </a:t>
            </a:r>
            <a:r>
              <a:rPr lang="pt-BR" dirty="0"/>
              <a:t>pelo público por </a:t>
            </a:r>
            <a:r>
              <a:rPr lang="pt-BR" dirty="0" smtClean="0"/>
              <a:t>365 </a:t>
            </a:r>
            <a:r>
              <a:rPr lang="pt-BR" dirty="0"/>
              <a:t>dias, </a:t>
            </a:r>
            <a:r>
              <a:rPr lang="pt-BR" dirty="0" smtClean="0"/>
              <a:t>mantendo uma </a:t>
            </a:r>
            <a:r>
              <a:rPr lang="pt-BR" dirty="0"/>
              <a:t>excelente aparência estética. </a:t>
            </a:r>
            <a:r>
              <a:rPr lang="fr-FR" dirty="0" smtClean="0"/>
              <a:t>:</a:t>
            </a:r>
          </a:p>
          <a:p>
            <a:r>
              <a:rPr lang="fr-FR" dirty="0" smtClean="0"/>
              <a:t>telhados, </a:t>
            </a:r>
          </a:p>
          <a:p>
            <a:r>
              <a:rPr lang="fr-FR" dirty="0" smtClean="0"/>
              <a:t>mobílias, </a:t>
            </a:r>
          </a:p>
          <a:p>
            <a:r>
              <a:rPr lang="fr-FR" dirty="0" smtClean="0"/>
              <a:t>balcões, </a:t>
            </a:r>
          </a:p>
          <a:p>
            <a:r>
              <a:rPr lang="fr-FR" dirty="0"/>
              <a:t>bebedouros, </a:t>
            </a:r>
            <a:endParaRPr lang="fr-FR" dirty="0" smtClean="0"/>
          </a:p>
          <a:p>
            <a:r>
              <a:rPr lang="fr-FR" dirty="0"/>
              <a:t>partições,</a:t>
            </a:r>
            <a:endParaRPr lang="fr-FR" dirty="0" smtClean="0"/>
          </a:p>
          <a:p>
            <a:r>
              <a:rPr lang="fr-FR" dirty="0" smtClean="0"/>
              <a:t>equipamentos </a:t>
            </a:r>
            <a:r>
              <a:rPr lang="fr-FR" dirty="0"/>
              <a:t>de </a:t>
            </a:r>
            <a:r>
              <a:rPr lang="fr-FR" dirty="0" smtClean="0"/>
              <a:t>ventilação</a:t>
            </a:r>
          </a:p>
          <a:p>
            <a:r>
              <a:rPr lang="fr-FR" dirty="0" smtClean="0"/>
              <a:t>corrimãos</a:t>
            </a:r>
          </a:p>
          <a:p>
            <a:r>
              <a:rPr lang="pt-BR" dirty="0"/>
              <a:t>elevadores, escadas rolantes, </a:t>
            </a:r>
            <a:r>
              <a:rPr lang="pt-BR" dirty="0" smtClean="0"/>
              <a:t>esteiras </a:t>
            </a:r>
            <a:r>
              <a:rPr lang="pt-BR" dirty="0"/>
              <a:t>em </a:t>
            </a:r>
            <a:r>
              <a:rPr lang="pt-BR" dirty="0" smtClean="0"/>
              <a:t>movimento</a:t>
            </a:r>
          </a:p>
          <a:p>
            <a:r>
              <a:rPr lang="pt-BR" dirty="0" smtClean="0"/>
              <a:t>esteiras de </a:t>
            </a:r>
            <a:r>
              <a:rPr lang="pt-BR" dirty="0"/>
              <a:t>entrega de </a:t>
            </a:r>
            <a:r>
              <a:rPr lang="pt-BR" dirty="0" smtClean="0"/>
              <a:t>bagagem</a:t>
            </a:r>
          </a:p>
          <a:p>
            <a:r>
              <a:rPr lang="fr-FR" dirty="0"/>
              <a:t>carrinhos de </a:t>
            </a:r>
            <a:r>
              <a:rPr lang="fr-FR" dirty="0" smtClean="0"/>
              <a:t>mão</a:t>
            </a:r>
          </a:p>
          <a:p>
            <a:r>
              <a:rPr lang="fr-FR" dirty="0" smtClean="0"/>
              <a:t>fixadores</a:t>
            </a:r>
          </a:p>
          <a:p>
            <a:r>
              <a:rPr lang="fr-FR" dirty="0" smtClean="0"/>
              <a:t>etc…..</a:t>
            </a:r>
          </a:p>
          <a:p>
            <a:endParaRPr lang="fr-FR"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66</a:t>
            </a:fld>
            <a:endParaRPr lang="fr-BE" dirty="0"/>
          </a:p>
        </p:txBody>
      </p:sp>
      <p:sp>
        <p:nvSpPr>
          <p:cNvPr id="6" name="Retângulo 5"/>
          <p:cNvSpPr/>
          <p:nvPr/>
        </p:nvSpPr>
        <p:spPr>
          <a:xfrm>
            <a:off x="8927976" y="0"/>
            <a:ext cx="216024" cy="33569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CaixaDeTexto 6"/>
          <p:cNvSpPr txBox="1"/>
          <p:nvPr/>
        </p:nvSpPr>
        <p:spPr>
          <a:xfrm rot="16200000">
            <a:off x="7378589" y="107974"/>
            <a:ext cx="3314797" cy="307777"/>
          </a:xfrm>
          <a:prstGeom prst="rect">
            <a:avLst/>
          </a:prstGeom>
          <a:noFill/>
        </p:spPr>
        <p:txBody>
          <a:bodyPr wrap="square" rtlCol="0">
            <a:spAutoFit/>
          </a:bodyPr>
          <a:lstStyle/>
          <a:p>
            <a:r>
              <a:rPr lang="pt-BR" sz="1400" dirty="0" smtClean="0">
                <a:solidFill>
                  <a:schemeClr val="bg1"/>
                </a:solidFill>
              </a:rPr>
              <a:t>Aplicações – Aeroportos</a:t>
            </a:r>
            <a:endParaRPr lang="pt-BR" sz="1400" dirty="0">
              <a:solidFill>
                <a:schemeClr val="bg1"/>
              </a:solidFill>
            </a:endParaRPr>
          </a:p>
        </p:txBody>
      </p:sp>
    </p:spTree>
    <p:extLst>
      <p:ext uri="{BB962C8B-B14F-4D97-AF65-F5344CB8AC3E}">
        <p14:creationId xmlns:p14="http://schemas.microsoft.com/office/powerpoint/2010/main" val="352594375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nl-BE" dirty="0" smtClean="0"/>
              <a:t>8. </a:t>
            </a:r>
            <a:r>
              <a:rPr lang="pt-BR" dirty="0" smtClean="0"/>
              <a:t>Mobiliário</a:t>
            </a:r>
            <a:r>
              <a:rPr lang="nl-BE" dirty="0" smtClean="0"/>
              <a:t> urbano</a:t>
            </a:r>
            <a:endParaRPr lang="nl-BE" dirty="0"/>
          </a:p>
        </p:txBody>
      </p:sp>
      <p:sp>
        <p:nvSpPr>
          <p:cNvPr id="4" name="Slide Number Placeholder 3"/>
          <p:cNvSpPr>
            <a:spLocks noGrp="1"/>
          </p:cNvSpPr>
          <p:nvPr>
            <p:ph type="sldNum" sz="quarter" idx="4"/>
          </p:nvPr>
        </p:nvSpPr>
        <p:spPr/>
        <p:txBody>
          <a:bodyPr/>
          <a:lstStyle/>
          <a:p>
            <a:fld id="{5AF66AA0-E37C-4065-8BE7-D4086C065B53}" type="slidenum">
              <a:rPr lang="fr-BE" smtClean="0"/>
              <a:pPr/>
              <a:t>67</a:t>
            </a:fld>
            <a:endParaRPr lang="fr-BE" dirty="0"/>
          </a:p>
        </p:txBody>
      </p:sp>
      <p:sp>
        <p:nvSpPr>
          <p:cNvPr id="6" name="Retângulo 5"/>
          <p:cNvSpPr/>
          <p:nvPr/>
        </p:nvSpPr>
        <p:spPr>
          <a:xfrm>
            <a:off x="8927976" y="0"/>
            <a:ext cx="216024" cy="33569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CaixaDeTexto 7"/>
          <p:cNvSpPr txBox="1"/>
          <p:nvPr/>
        </p:nvSpPr>
        <p:spPr>
          <a:xfrm rot="16200000">
            <a:off x="7810637" y="972069"/>
            <a:ext cx="2450701" cy="307777"/>
          </a:xfrm>
          <a:prstGeom prst="rect">
            <a:avLst/>
          </a:prstGeom>
          <a:noFill/>
        </p:spPr>
        <p:txBody>
          <a:bodyPr wrap="square" rtlCol="0">
            <a:spAutoFit/>
          </a:bodyPr>
          <a:lstStyle/>
          <a:p>
            <a:r>
              <a:rPr lang="pt-BR" sz="1400" dirty="0" smtClean="0">
                <a:solidFill>
                  <a:schemeClr val="bg1"/>
                </a:solidFill>
              </a:rPr>
              <a:t>Aplicações – Mobiliário Urbano</a:t>
            </a:r>
            <a:endParaRPr lang="pt-BR" sz="1400" dirty="0">
              <a:solidFill>
                <a:schemeClr val="bg1"/>
              </a:solidFill>
            </a:endParaRPr>
          </a:p>
        </p:txBody>
      </p:sp>
    </p:spTree>
    <p:extLst>
      <p:ext uri="{BB962C8B-B14F-4D97-AF65-F5344CB8AC3E}">
        <p14:creationId xmlns:p14="http://schemas.microsoft.com/office/powerpoint/2010/main" val="140621875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77726" y="5301208"/>
            <a:ext cx="7754713" cy="1468760"/>
          </a:xfrm>
        </p:spPr>
        <p:txBody>
          <a:bodyPr>
            <a:noAutofit/>
          </a:bodyPr>
          <a:lstStyle/>
          <a:p>
            <a:pPr marL="0" indent="0">
              <a:buNone/>
            </a:pPr>
            <a:r>
              <a:rPr lang="pt-BR" sz="1400" dirty="0" smtClean="0"/>
              <a:t>No sentido horário, a partir do canto superior esquerdo</a:t>
            </a:r>
            <a:r>
              <a:rPr lang="fr-FR" sz="1400" dirty="0" smtClean="0"/>
              <a:t>:</a:t>
            </a:r>
          </a:p>
          <a:p>
            <a:pPr>
              <a:buAutoNum type="arabicPeriod"/>
            </a:pPr>
            <a:r>
              <a:rPr lang="pt-BR" sz="1400" dirty="0"/>
              <a:t>Cerca perto da escola em </a:t>
            </a:r>
            <a:r>
              <a:rPr lang="pt-BR" sz="1400" dirty="0" err="1"/>
              <a:t>Budang</a:t>
            </a:r>
            <a:r>
              <a:rPr lang="pt-BR" sz="1400" dirty="0"/>
              <a:t>, Coréia</a:t>
            </a:r>
            <a:r>
              <a:rPr lang="fr-FR" sz="1400" dirty="0" smtClean="0"/>
              <a:t>. Tipos: </a:t>
            </a:r>
            <a:r>
              <a:rPr lang="fr-FR" sz="1400" dirty="0"/>
              <a:t>STS439 / STS304 </a:t>
            </a:r>
            <a:r>
              <a:rPr lang="fr-FR" sz="1400" dirty="0" smtClean="0"/>
              <a:t>Acabamento: </a:t>
            </a:r>
            <a:r>
              <a:rPr lang="fr-FR" sz="1400" dirty="0"/>
              <a:t>2B / HL / </a:t>
            </a:r>
            <a:r>
              <a:rPr lang="fr-FR" sz="1400" dirty="0" smtClean="0"/>
              <a:t>polido</a:t>
            </a:r>
            <a:endParaRPr lang="fr-FR" sz="1400" dirty="0"/>
          </a:p>
          <a:p>
            <a:pPr>
              <a:buAutoNum type="arabicPeriod"/>
            </a:pPr>
            <a:r>
              <a:rPr lang="fr-FR" sz="1400" dirty="0"/>
              <a:t>Corrimão em Gijón, Espanha. </a:t>
            </a:r>
            <a:r>
              <a:rPr lang="fr-FR" sz="1400" dirty="0" smtClean="0"/>
              <a:t>Tipo: 316L   Acabamento: Polido</a:t>
            </a:r>
          </a:p>
          <a:p>
            <a:pPr>
              <a:buAutoNum type="arabicPeriod"/>
            </a:pPr>
            <a:r>
              <a:rPr lang="fr-FR" sz="1400" dirty="0" smtClean="0"/>
              <a:t>Corrimão, </a:t>
            </a:r>
            <a:r>
              <a:rPr lang="fr-FR" sz="1400" dirty="0"/>
              <a:t>Í</a:t>
            </a:r>
            <a:r>
              <a:rPr lang="fr-FR" sz="1400" dirty="0" smtClean="0"/>
              <a:t>ndia</a:t>
            </a:r>
          </a:p>
          <a:p>
            <a:pPr>
              <a:buAutoNum type="arabicPeriod"/>
            </a:pPr>
            <a:r>
              <a:rPr lang="pt-BR" sz="1400" dirty="0"/>
              <a:t>Terminal de metrô de South Ferry, em </a:t>
            </a:r>
            <a:r>
              <a:rPr lang="pt-BR" sz="1400" dirty="0" err="1"/>
              <a:t>Lower</a:t>
            </a:r>
            <a:r>
              <a:rPr lang="pt-BR" sz="1400" dirty="0"/>
              <a:t> Manhattan, </a:t>
            </a:r>
            <a:r>
              <a:rPr lang="pt-BR" sz="1400" dirty="0" smtClean="0"/>
              <a:t>“</a:t>
            </a:r>
            <a:r>
              <a:rPr lang="en-US" sz="1400" dirty="0"/>
              <a:t>See it split, see it change</a:t>
            </a:r>
            <a:r>
              <a:rPr lang="pt-BR" sz="1400" dirty="0" smtClean="0"/>
              <a:t>” de </a:t>
            </a:r>
            <a:r>
              <a:rPr lang="pt-BR" sz="1400" dirty="0"/>
              <a:t>Doug e Mike </a:t>
            </a:r>
            <a:r>
              <a:rPr lang="pt-BR" sz="1400" dirty="0" err="1"/>
              <a:t>Starn</a:t>
            </a:r>
            <a:endParaRPr lang="fr-FR" sz="1400" dirty="0" smtClean="0"/>
          </a:p>
        </p:txBody>
      </p:sp>
      <p:sp>
        <p:nvSpPr>
          <p:cNvPr id="6" name="Slide Number Placeholder 5"/>
          <p:cNvSpPr>
            <a:spLocks noGrp="1"/>
          </p:cNvSpPr>
          <p:nvPr>
            <p:ph type="sldNum" sz="quarter" idx="4"/>
          </p:nvPr>
        </p:nvSpPr>
        <p:spPr/>
        <p:txBody>
          <a:bodyPr/>
          <a:lstStyle/>
          <a:p>
            <a:fld id="{5AF66AA0-E37C-4065-8BE7-D4086C065B53}" type="slidenum">
              <a:rPr lang="fr-BE" smtClean="0"/>
              <a:pPr/>
              <a:t>68</a:t>
            </a:fld>
            <a:endParaRPr lang="fr-BE" dirty="0"/>
          </a:p>
        </p:txBody>
      </p:sp>
      <p:sp>
        <p:nvSpPr>
          <p:cNvPr id="4" name="AutoShape 6" descr="http://www.worldstainless.org/Files/issf/streetfurniture/Street_Fencing/St_Fenc2/SF2_HandrailsinGijon1_290x172.jpg"/>
          <p:cNvSpPr>
            <a:spLocks noChangeAspect="1" noChangeArrowheads="1"/>
          </p:cNvSpPr>
          <p:nvPr/>
        </p:nvSpPr>
        <p:spPr bwMode="auto">
          <a:xfrm>
            <a:off x="155575" y="-784225"/>
            <a:ext cx="2762250" cy="16383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AutoShape 8" descr="http://www.worldstainless.org/Files/issf/streetfurniture/Street_Fencing/St_Fenc2/SF2_HandrailsinGijon1_290x172.jpg"/>
          <p:cNvSpPr>
            <a:spLocks noChangeAspect="1" noChangeArrowheads="1"/>
          </p:cNvSpPr>
          <p:nvPr/>
        </p:nvSpPr>
        <p:spPr bwMode="auto">
          <a:xfrm>
            <a:off x="307975" y="-631825"/>
            <a:ext cx="2762250" cy="16383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12" descr="http://www.worldstainless.org/Files/issf/streetfurniture/Street_Fencing/St_Fenc2/SF2_HandrailsinGijon1_290x172.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nvGrpSpPr>
          <p:cNvPr id="2" name="Group 1"/>
          <p:cNvGrpSpPr/>
          <p:nvPr/>
        </p:nvGrpSpPr>
        <p:grpSpPr>
          <a:xfrm>
            <a:off x="777727" y="128125"/>
            <a:ext cx="7588546" cy="5004000"/>
            <a:chOff x="777727" y="297208"/>
            <a:chExt cx="7588546" cy="5004000"/>
          </a:xfrm>
        </p:grpSpPr>
        <p:pic>
          <p:nvPicPr>
            <p:cNvPr id="1028" name="Picture 4" descr="http://www.worldstainless.org/Files/issf/streetfurniture/Street_Fencing/St_Fenc8/SF8_FenceinBundang_3_290x172.jpg"/>
            <p:cNvPicPr>
              <a:picLocks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77727" y="297208"/>
              <a:ext cx="3816000" cy="2268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39" name="Picture 15" descr="D:\Mes docs\Temp\Telechargements\SF2_HandrailsinGijon1_290x172.jpg"/>
            <p:cNvPicPr>
              <a:picLocks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4593727" y="299058"/>
              <a:ext cx="3772546" cy="2268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42" name="Picture 18"/>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4550273" y="2565208"/>
              <a:ext cx="3816000" cy="273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43" name="Picture 19"/>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77727" y="2565208"/>
              <a:ext cx="3816000" cy="273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12" name="Retângulo 11"/>
          <p:cNvSpPr/>
          <p:nvPr/>
        </p:nvSpPr>
        <p:spPr>
          <a:xfrm>
            <a:off x="8927976" y="0"/>
            <a:ext cx="216024" cy="33569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CaixaDeTexto 13"/>
          <p:cNvSpPr txBox="1"/>
          <p:nvPr/>
        </p:nvSpPr>
        <p:spPr>
          <a:xfrm rot="16200000">
            <a:off x="7810637" y="1185665"/>
            <a:ext cx="2450701" cy="307777"/>
          </a:xfrm>
          <a:prstGeom prst="rect">
            <a:avLst/>
          </a:prstGeom>
          <a:noFill/>
        </p:spPr>
        <p:txBody>
          <a:bodyPr wrap="square" rtlCol="0">
            <a:spAutoFit/>
          </a:bodyPr>
          <a:lstStyle/>
          <a:p>
            <a:r>
              <a:rPr lang="pt-BR" sz="1400" dirty="0" smtClean="0">
                <a:solidFill>
                  <a:schemeClr val="bg1"/>
                </a:solidFill>
              </a:rPr>
              <a:t>Aplicações – Mobiliário Urbano</a:t>
            </a:r>
            <a:endParaRPr lang="pt-BR" sz="1400" dirty="0">
              <a:solidFill>
                <a:schemeClr val="bg1"/>
              </a:solidFill>
            </a:endParaRPr>
          </a:p>
        </p:txBody>
      </p:sp>
    </p:spTree>
    <p:extLst>
      <p:ext uri="{BB962C8B-B14F-4D97-AF65-F5344CB8AC3E}">
        <p14:creationId xmlns:p14="http://schemas.microsoft.com/office/powerpoint/2010/main" val="108097147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7674" y="4725144"/>
            <a:ext cx="7468651" cy="1368152"/>
          </a:xfrm>
        </p:spPr>
        <p:txBody>
          <a:bodyPr>
            <a:noAutofit/>
          </a:bodyPr>
          <a:lstStyle/>
          <a:p>
            <a:pPr marL="0" indent="0">
              <a:buNone/>
            </a:pPr>
            <a:r>
              <a:rPr lang="pt-BR" sz="1400" dirty="0" smtClean="0"/>
              <a:t>No sentido horário, a partir do canto superior esquerdo</a:t>
            </a:r>
            <a:r>
              <a:rPr lang="fr-FR" sz="1400" dirty="0" smtClean="0"/>
              <a:t>:</a:t>
            </a:r>
          </a:p>
          <a:p>
            <a:pPr>
              <a:buAutoNum type="arabicPeriod"/>
            </a:pPr>
            <a:r>
              <a:rPr lang="fr-FR" sz="1400" dirty="0" smtClean="0"/>
              <a:t>Banco em Paulinia</a:t>
            </a:r>
            <a:r>
              <a:rPr lang="fr-FR" sz="1400" dirty="0"/>
              <a:t> </a:t>
            </a:r>
            <a:r>
              <a:rPr lang="fr-FR" sz="1400" dirty="0" smtClean="0"/>
              <a:t>(SP),  Brasil.  Tipo: 304  </a:t>
            </a:r>
            <a:r>
              <a:rPr lang="fr-FR" sz="1400" dirty="0"/>
              <a:t>STS304 Acabamento acetinado</a:t>
            </a:r>
            <a:endParaRPr lang="fr-FR" sz="1400" dirty="0" smtClean="0"/>
          </a:p>
          <a:p>
            <a:pPr>
              <a:buAutoNum type="arabicPeriod"/>
            </a:pPr>
            <a:r>
              <a:rPr lang="fr-FR" sz="1400" dirty="0"/>
              <a:t>Banco </a:t>
            </a:r>
            <a:r>
              <a:rPr lang="fr-FR" sz="1400" dirty="0" smtClean="0"/>
              <a:t>Borboleta </a:t>
            </a:r>
            <a:r>
              <a:rPr lang="fr-FR" sz="1400" dirty="0"/>
              <a:t>em San Luis Potosí, </a:t>
            </a:r>
            <a:r>
              <a:rPr lang="fr-FR" sz="1400" dirty="0" smtClean="0"/>
              <a:t>México</a:t>
            </a:r>
          </a:p>
          <a:p>
            <a:pPr>
              <a:buAutoNum type="arabicPeriod"/>
            </a:pPr>
            <a:r>
              <a:rPr lang="pt-BR" sz="1400" dirty="0"/>
              <a:t>Banco com malha </a:t>
            </a:r>
            <a:r>
              <a:rPr lang="pt-BR" sz="1400" dirty="0" smtClean="0"/>
              <a:t>de inox, França</a:t>
            </a:r>
          </a:p>
          <a:p>
            <a:pPr>
              <a:buAutoNum type="arabicPeriod"/>
            </a:pPr>
            <a:r>
              <a:rPr lang="fr-FR" sz="1400" dirty="0"/>
              <a:t>Poste de luz, Seul, </a:t>
            </a:r>
            <a:r>
              <a:rPr lang="fr-FR" sz="1400" dirty="0" smtClean="0"/>
              <a:t>Coréia. </a:t>
            </a:r>
            <a:r>
              <a:rPr lang="en-US" sz="1400" dirty="0" err="1" smtClean="0"/>
              <a:t>Tipos</a:t>
            </a:r>
            <a:r>
              <a:rPr lang="en-US" sz="1400" dirty="0" smtClean="0"/>
              <a:t>: STS439 </a:t>
            </a:r>
            <a:r>
              <a:rPr lang="en-US" sz="1400" dirty="0"/>
              <a:t>/ STS304 / </a:t>
            </a:r>
            <a:r>
              <a:rPr lang="en-US" sz="1400" dirty="0" smtClean="0"/>
              <a:t>STS304N1 </a:t>
            </a:r>
            <a:r>
              <a:rPr lang="en-US" sz="1400" dirty="0" err="1" smtClean="0"/>
              <a:t>Acabamento</a:t>
            </a:r>
            <a:r>
              <a:rPr lang="en-US" sz="1400" dirty="0" smtClean="0"/>
              <a:t>: 2B </a:t>
            </a:r>
            <a:r>
              <a:rPr lang="en-US" sz="1400" dirty="0"/>
              <a:t>/ BA / </a:t>
            </a:r>
            <a:r>
              <a:rPr lang="en-US" sz="1400" dirty="0" err="1" smtClean="0"/>
              <a:t>Polido</a:t>
            </a:r>
            <a:endParaRPr lang="fr-FR" sz="1400" dirty="0" smtClean="0"/>
          </a:p>
        </p:txBody>
      </p:sp>
      <p:sp>
        <p:nvSpPr>
          <p:cNvPr id="8" name="Slide Number Placeholder 7"/>
          <p:cNvSpPr>
            <a:spLocks noGrp="1"/>
          </p:cNvSpPr>
          <p:nvPr>
            <p:ph type="sldNum" sz="quarter" idx="4"/>
          </p:nvPr>
        </p:nvSpPr>
        <p:spPr/>
        <p:txBody>
          <a:bodyPr/>
          <a:lstStyle/>
          <a:p>
            <a:fld id="{5AF66AA0-E37C-4065-8BE7-D4086C065B53}" type="slidenum">
              <a:rPr lang="fr-BE" smtClean="0"/>
              <a:pPr/>
              <a:t>69</a:t>
            </a:fld>
            <a:endParaRPr lang="fr-BE" dirty="0"/>
          </a:p>
        </p:txBody>
      </p:sp>
      <p:sp>
        <p:nvSpPr>
          <p:cNvPr id="4" name="AutoShape 6" descr="http://www.worldstainless.org/Files/issf/streetfurniture/Street_Fencing/St_Fenc2/SF2_HandrailsinGijon1_290x172.jpg"/>
          <p:cNvSpPr>
            <a:spLocks noChangeAspect="1" noChangeArrowheads="1"/>
          </p:cNvSpPr>
          <p:nvPr/>
        </p:nvSpPr>
        <p:spPr bwMode="auto">
          <a:xfrm>
            <a:off x="155575" y="-784225"/>
            <a:ext cx="2762250" cy="16383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AutoShape 8" descr="http://www.worldstainless.org/Files/issf/streetfurniture/Street_Fencing/St_Fenc2/SF2_HandrailsinGijon1_290x172.jpg"/>
          <p:cNvSpPr>
            <a:spLocks noChangeAspect="1" noChangeArrowheads="1"/>
          </p:cNvSpPr>
          <p:nvPr/>
        </p:nvSpPr>
        <p:spPr bwMode="auto">
          <a:xfrm>
            <a:off x="307975" y="-631825"/>
            <a:ext cx="2762250" cy="16383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 name="AutoShape 10" descr="http://www.worldstainless.org/Files/issf/streetfurniture/Street_Fencing/St_Fenc2/SF2_HandrailsinGijon1_290x172.jpg"/>
          <p:cNvSpPr>
            <a:spLocks noChangeAspect="1" noChangeArrowheads="1"/>
          </p:cNvSpPr>
          <p:nvPr/>
        </p:nvSpPr>
        <p:spPr bwMode="auto">
          <a:xfrm>
            <a:off x="460375" y="-479425"/>
            <a:ext cx="2762250" cy="16383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12" descr="http://www.worldstainless.org/Files/issf/streetfurniture/Street_Fencing/St_Fenc2/SF2_HandrailsinGijon1_290x172.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7" descr="http://www.stainlessindia.org/picUpload/large2_1423805776.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 name="AutoShape 9" descr="http://www.worldstainless.org/Files/issf/streetfurniture/Street_Lighting/St_Ligh7/SL7_StreetlightinSeoul2_290x172.jpg"/>
          <p:cNvSpPr>
            <a:spLocks noChangeAspect="1" noChangeArrowheads="1"/>
          </p:cNvSpPr>
          <p:nvPr/>
        </p:nvSpPr>
        <p:spPr bwMode="auto">
          <a:xfrm>
            <a:off x="765175" y="-174625"/>
            <a:ext cx="2762250" cy="16383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nvGrpSpPr>
          <p:cNvPr id="14" name="Group 13"/>
          <p:cNvGrpSpPr/>
          <p:nvPr/>
        </p:nvGrpSpPr>
        <p:grpSpPr>
          <a:xfrm>
            <a:off x="837675" y="116632"/>
            <a:ext cx="7468651" cy="4431816"/>
            <a:chOff x="1115615" y="349396"/>
            <a:chExt cx="7468651" cy="4431816"/>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115616" y="349396"/>
              <a:ext cx="3735450" cy="221550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851066" y="349396"/>
              <a:ext cx="3732907" cy="221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5" name="Picture 7"/>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4851066" y="2564903"/>
              <a:ext cx="3733200" cy="221630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8" name="Picture 10"/>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1115615" y="2564904"/>
              <a:ext cx="3735451" cy="221630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15" name="Retângulo 14"/>
          <p:cNvSpPr/>
          <p:nvPr/>
        </p:nvSpPr>
        <p:spPr>
          <a:xfrm>
            <a:off x="8927976" y="0"/>
            <a:ext cx="216024" cy="33569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9" name="CaixaDeTexto 18"/>
          <p:cNvSpPr txBox="1"/>
          <p:nvPr/>
        </p:nvSpPr>
        <p:spPr>
          <a:xfrm rot="16200000">
            <a:off x="7810637" y="1185665"/>
            <a:ext cx="2450701" cy="307777"/>
          </a:xfrm>
          <a:prstGeom prst="rect">
            <a:avLst/>
          </a:prstGeom>
          <a:noFill/>
        </p:spPr>
        <p:txBody>
          <a:bodyPr wrap="square" rtlCol="0">
            <a:spAutoFit/>
          </a:bodyPr>
          <a:lstStyle/>
          <a:p>
            <a:r>
              <a:rPr lang="pt-BR" sz="1400" dirty="0" smtClean="0">
                <a:solidFill>
                  <a:schemeClr val="bg1"/>
                </a:solidFill>
              </a:rPr>
              <a:t>Aplicações – Mobiliário Urbano</a:t>
            </a:r>
            <a:endParaRPr lang="pt-BR" sz="1400" dirty="0">
              <a:solidFill>
                <a:schemeClr val="bg1"/>
              </a:solidFill>
            </a:endParaRPr>
          </a:p>
        </p:txBody>
      </p:sp>
    </p:spTree>
    <p:extLst>
      <p:ext uri="{BB962C8B-B14F-4D97-AF65-F5344CB8AC3E}">
        <p14:creationId xmlns:p14="http://schemas.microsoft.com/office/powerpoint/2010/main" val="109008899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90514" y="5168178"/>
            <a:ext cx="7362972" cy="1684784"/>
          </a:xfrm>
        </p:spPr>
        <p:txBody>
          <a:bodyPr>
            <a:noAutofit/>
          </a:bodyPr>
          <a:lstStyle/>
          <a:p>
            <a:pPr marL="0" indent="0">
              <a:buNone/>
            </a:pPr>
            <a:r>
              <a:rPr lang="pt-BR" sz="1400" dirty="0" smtClean="0"/>
              <a:t>No sentido horário, a partir do canto superior esquerdo</a:t>
            </a:r>
            <a:r>
              <a:rPr lang="fr-FR" sz="1400" dirty="0" smtClean="0"/>
              <a:t>:</a:t>
            </a:r>
          </a:p>
          <a:p>
            <a:pPr>
              <a:buAutoNum type="arabicPeriod"/>
            </a:pPr>
            <a:r>
              <a:rPr lang="fr-FR" sz="1400" dirty="0"/>
              <a:t>Ponto ônibus, </a:t>
            </a:r>
            <a:r>
              <a:rPr lang="fr-FR" sz="1400" dirty="0" smtClean="0"/>
              <a:t>Istambul</a:t>
            </a:r>
            <a:r>
              <a:rPr lang="fr-FR" sz="1400" dirty="0"/>
              <a:t>, </a:t>
            </a:r>
            <a:r>
              <a:rPr lang="fr-FR" sz="1400" dirty="0" smtClean="0"/>
              <a:t>Turquia. </a:t>
            </a:r>
            <a:r>
              <a:rPr lang="pt-BR" sz="1400" dirty="0" smtClean="0"/>
              <a:t>Tipos</a:t>
            </a:r>
            <a:r>
              <a:rPr lang="en-US" sz="1400" dirty="0" smtClean="0"/>
              <a:t>: AISI </a:t>
            </a:r>
            <a:r>
              <a:rPr lang="en-US" sz="1400" dirty="0"/>
              <a:t>304 and AISI 316 </a:t>
            </a:r>
            <a:r>
              <a:rPr lang="en-US" sz="1400" dirty="0" err="1" smtClean="0"/>
              <a:t>Acabamento</a:t>
            </a:r>
            <a:r>
              <a:rPr lang="en-US" sz="1400" dirty="0" smtClean="0"/>
              <a:t>: 2B </a:t>
            </a:r>
            <a:r>
              <a:rPr lang="en-US" sz="1400" dirty="0"/>
              <a:t>/ BA / </a:t>
            </a:r>
            <a:r>
              <a:rPr lang="en-US" sz="1400" dirty="0" err="1" smtClean="0"/>
              <a:t>Escovado</a:t>
            </a:r>
            <a:r>
              <a:rPr lang="en-US" sz="1400" dirty="0" smtClean="0"/>
              <a:t>/ </a:t>
            </a:r>
            <a:r>
              <a:rPr lang="en-US" sz="1400" dirty="0"/>
              <a:t>Scotch </a:t>
            </a:r>
            <a:r>
              <a:rPr lang="en-US" sz="1400" dirty="0" smtClean="0"/>
              <a:t>Brite</a:t>
            </a:r>
          </a:p>
          <a:p>
            <a:pPr>
              <a:buAutoNum type="arabicPeriod"/>
            </a:pPr>
            <a:r>
              <a:rPr lang="en-US" sz="1400" dirty="0" err="1"/>
              <a:t>Bicicletário</a:t>
            </a:r>
            <a:r>
              <a:rPr lang="en-US" sz="1400" dirty="0"/>
              <a:t>, </a:t>
            </a:r>
            <a:r>
              <a:rPr lang="en-US" sz="1400" dirty="0" err="1"/>
              <a:t>Albenga</a:t>
            </a:r>
            <a:r>
              <a:rPr lang="en-US" sz="1400" dirty="0"/>
              <a:t>, </a:t>
            </a:r>
            <a:r>
              <a:rPr lang="en-US" sz="1400" dirty="0" err="1"/>
              <a:t>Itália</a:t>
            </a:r>
            <a:r>
              <a:rPr lang="en-US" sz="1400" dirty="0"/>
              <a:t>.  </a:t>
            </a:r>
            <a:r>
              <a:rPr lang="fr-FR" sz="1400" dirty="0" smtClean="0"/>
              <a:t>Tipo:  EN </a:t>
            </a:r>
            <a:r>
              <a:rPr lang="fr-FR" sz="1400" dirty="0"/>
              <a:t>1.4301 (AISI </a:t>
            </a:r>
            <a:r>
              <a:rPr lang="fr-FR" sz="1400" dirty="0" smtClean="0"/>
              <a:t>304)</a:t>
            </a:r>
          </a:p>
          <a:p>
            <a:pPr>
              <a:buAutoNum type="arabicPeriod"/>
            </a:pPr>
            <a:r>
              <a:rPr lang="pt-BR" sz="1400" dirty="0"/>
              <a:t>Escultura, «Cidade Invisível», Wellington, Nova </a:t>
            </a:r>
            <a:r>
              <a:rPr lang="pt-BR" sz="1400" dirty="0" smtClean="0"/>
              <a:t>Zelândia</a:t>
            </a:r>
          </a:p>
          <a:p>
            <a:pPr>
              <a:buAutoNum type="arabicPeriod"/>
            </a:pPr>
            <a:r>
              <a:rPr lang="pt-BR" sz="1400" dirty="0" smtClean="0"/>
              <a:t>Escultura de Joana Vasconcelos </a:t>
            </a:r>
            <a:r>
              <a:rPr lang="pt-BR" sz="1400" dirty="0"/>
              <a:t>intitulada «Marilyn» e feita de </a:t>
            </a:r>
            <a:r>
              <a:rPr lang="pt-BR" sz="1400" dirty="0" smtClean="0"/>
              <a:t>panelas de aço inoxidável</a:t>
            </a:r>
            <a:endParaRPr lang="fr-FR" sz="1400" dirty="0" smtClean="0"/>
          </a:p>
        </p:txBody>
      </p:sp>
      <p:sp>
        <p:nvSpPr>
          <p:cNvPr id="4" name="Slide Number Placeholder 3"/>
          <p:cNvSpPr>
            <a:spLocks noGrp="1"/>
          </p:cNvSpPr>
          <p:nvPr>
            <p:ph type="sldNum" sz="quarter" idx="4"/>
          </p:nvPr>
        </p:nvSpPr>
        <p:spPr/>
        <p:txBody>
          <a:bodyPr/>
          <a:lstStyle/>
          <a:p>
            <a:fld id="{5AF66AA0-E37C-4065-8BE7-D4086C065B53}" type="slidenum">
              <a:rPr lang="fr-BE" smtClean="0"/>
              <a:pPr/>
              <a:t>70</a:t>
            </a:fld>
            <a:endParaRPr lang="fr-BE" dirty="0"/>
          </a:p>
        </p:txBody>
      </p:sp>
      <p:grpSp>
        <p:nvGrpSpPr>
          <p:cNvPr id="17" name="Group 16"/>
          <p:cNvGrpSpPr/>
          <p:nvPr/>
        </p:nvGrpSpPr>
        <p:grpSpPr>
          <a:xfrm>
            <a:off x="890514" y="116632"/>
            <a:ext cx="7362972" cy="5051546"/>
            <a:chOff x="890514" y="373596"/>
            <a:chExt cx="7362972" cy="5051546"/>
          </a:xfrm>
        </p:grpSpPr>
        <p:pic>
          <p:nvPicPr>
            <p:cNvPr id="6147"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90514" y="373596"/>
              <a:ext cx="3675847" cy="218015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6150" name="Picture 6"/>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577634" y="373596"/>
              <a:ext cx="3675852" cy="218016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6156" name="Picture 1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90514" y="2545142"/>
              <a:ext cx="2621123" cy="288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9" name="Picture 8"/>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521509" y="2561500"/>
              <a:ext cx="4731977" cy="2863642"/>
            </a:xfrm>
            <a:prstGeom prst="rect">
              <a:avLst/>
            </a:prstGeom>
            <a:ln>
              <a:solidFill>
                <a:schemeClr val="tx1"/>
              </a:solidFill>
            </a:ln>
          </p:spPr>
        </p:pic>
      </p:grpSp>
      <p:sp>
        <p:nvSpPr>
          <p:cNvPr id="10" name="Retângulo 9"/>
          <p:cNvSpPr/>
          <p:nvPr/>
        </p:nvSpPr>
        <p:spPr>
          <a:xfrm>
            <a:off x="8927976" y="0"/>
            <a:ext cx="216024" cy="33569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CaixaDeTexto 11"/>
          <p:cNvSpPr txBox="1"/>
          <p:nvPr/>
        </p:nvSpPr>
        <p:spPr>
          <a:xfrm rot="16200000">
            <a:off x="7810637" y="1185665"/>
            <a:ext cx="2450701" cy="307777"/>
          </a:xfrm>
          <a:prstGeom prst="rect">
            <a:avLst/>
          </a:prstGeom>
          <a:noFill/>
        </p:spPr>
        <p:txBody>
          <a:bodyPr wrap="square" rtlCol="0">
            <a:spAutoFit/>
          </a:bodyPr>
          <a:lstStyle/>
          <a:p>
            <a:r>
              <a:rPr lang="pt-BR" sz="1400" dirty="0" smtClean="0">
                <a:solidFill>
                  <a:schemeClr val="bg1"/>
                </a:solidFill>
              </a:rPr>
              <a:t>Aplicações – Mobiliário Urbano</a:t>
            </a:r>
            <a:endParaRPr lang="pt-BR" sz="1400" dirty="0">
              <a:solidFill>
                <a:schemeClr val="bg1"/>
              </a:solidFill>
            </a:endParaRPr>
          </a:p>
        </p:txBody>
      </p:sp>
    </p:spTree>
    <p:extLst>
      <p:ext uri="{BB962C8B-B14F-4D97-AF65-F5344CB8AC3E}">
        <p14:creationId xmlns:p14="http://schemas.microsoft.com/office/powerpoint/2010/main" val="319187646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251843" y="3501240"/>
            <a:ext cx="8310823" cy="2088000"/>
            <a:chOff x="251843" y="3501240"/>
            <a:chExt cx="8310823" cy="2088000"/>
          </a:xfrm>
        </p:grpSpPr>
        <p:pic>
          <p:nvPicPr>
            <p:cNvPr id="5" name="Picture 1030" descr="D:\Dokument\Bilddateien\streetfurniture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51843" y="3501240"/>
              <a:ext cx="2678371" cy="2088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7" name="Picture 1032" descr="D:\Dokument\Bilddateien\laterneduisburg.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421766" y="3501240"/>
              <a:ext cx="2140900" cy="2088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8" name="Picture 1033" descr="U:\VA\bilddateien\street_furniture.jp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2821366" y="3501240"/>
              <a:ext cx="3600000" cy="2088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2" name="Group 1"/>
          <p:cNvGrpSpPr/>
          <p:nvPr/>
        </p:nvGrpSpPr>
        <p:grpSpPr>
          <a:xfrm>
            <a:off x="251520" y="548936"/>
            <a:ext cx="8330246" cy="2304000"/>
            <a:chOff x="417978" y="260647"/>
            <a:chExt cx="8330246" cy="2304000"/>
          </a:xfrm>
        </p:grpSpPr>
        <p:pic>
          <p:nvPicPr>
            <p:cNvPr id="4" name="Picture 1028" descr="D:\Dokument\Bilddateien\wartehausdüsseldorf.JPG"/>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987824" y="260647"/>
              <a:ext cx="3600000" cy="2304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1031" descr="D:\Dokument\Bilddateien\streetfurniture4.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17978" y="260647"/>
              <a:ext cx="2569846" cy="2304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9" name="Picture 1034" descr="U:\VA\bilddateien\street_furniture1.jpg"/>
            <p:cNvPicPr>
              <a:picLocks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588224" y="260647"/>
              <a:ext cx="2160000" cy="2304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sp>
        <p:nvSpPr>
          <p:cNvPr id="3" name="Slide Number Placeholder 2"/>
          <p:cNvSpPr>
            <a:spLocks noGrp="1"/>
          </p:cNvSpPr>
          <p:nvPr>
            <p:ph type="sldNum" sz="quarter" idx="4"/>
          </p:nvPr>
        </p:nvSpPr>
        <p:spPr>
          <a:ln>
            <a:noFill/>
          </a:ln>
        </p:spPr>
        <p:txBody>
          <a:bodyPr/>
          <a:lstStyle/>
          <a:p>
            <a:fld id="{5AF66AA0-E37C-4065-8BE7-D4086C065B53}" type="slidenum">
              <a:rPr lang="fr-BE" smtClean="0"/>
              <a:pPr/>
              <a:t>71</a:t>
            </a:fld>
            <a:endParaRPr lang="fr-BE" dirty="0"/>
          </a:p>
        </p:txBody>
      </p:sp>
      <p:sp>
        <p:nvSpPr>
          <p:cNvPr id="11" name="Retângulo 10"/>
          <p:cNvSpPr/>
          <p:nvPr/>
        </p:nvSpPr>
        <p:spPr>
          <a:xfrm>
            <a:off x="8927976" y="0"/>
            <a:ext cx="216024" cy="33569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CaixaDeTexto 12"/>
          <p:cNvSpPr txBox="1"/>
          <p:nvPr/>
        </p:nvSpPr>
        <p:spPr>
          <a:xfrm rot="16200000">
            <a:off x="7810637" y="1185665"/>
            <a:ext cx="2450701" cy="307777"/>
          </a:xfrm>
          <a:prstGeom prst="rect">
            <a:avLst/>
          </a:prstGeom>
          <a:noFill/>
        </p:spPr>
        <p:txBody>
          <a:bodyPr wrap="square" rtlCol="0">
            <a:spAutoFit/>
          </a:bodyPr>
          <a:lstStyle/>
          <a:p>
            <a:r>
              <a:rPr lang="pt-BR" sz="1400" dirty="0" smtClean="0">
                <a:solidFill>
                  <a:schemeClr val="bg1"/>
                </a:solidFill>
              </a:rPr>
              <a:t>Aplicações – Mobiliário Urbano</a:t>
            </a:r>
            <a:endParaRPr lang="pt-BR" sz="1400" dirty="0">
              <a:solidFill>
                <a:schemeClr val="bg1"/>
              </a:solidFill>
            </a:endParaRPr>
          </a:p>
        </p:txBody>
      </p:sp>
    </p:spTree>
    <p:extLst>
      <p:ext uri="{BB962C8B-B14F-4D97-AF65-F5344CB8AC3E}">
        <p14:creationId xmlns:p14="http://schemas.microsoft.com/office/powerpoint/2010/main" val="123362933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dirty="0" smtClean="0"/>
              <a:t>Mobiliário Urbano - Referências</a:t>
            </a:r>
            <a:endParaRPr lang="fr-FR"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fr-FR" sz="2400" dirty="0" smtClean="0">
                <a:hlinkClick r:id="rId3"/>
              </a:rPr>
              <a:t>http://www.street-furniture.org/</a:t>
            </a:r>
            <a:endParaRPr lang="fr-FR" sz="2400" dirty="0" smtClean="0"/>
          </a:p>
          <a:p>
            <a:pPr marL="514350" indent="-514350">
              <a:buFont typeface="+mj-lt"/>
              <a:buAutoNum type="arabicPeriod"/>
            </a:pPr>
            <a:r>
              <a:rPr lang="fr-FR" sz="2400" dirty="0">
                <a:hlinkClick r:id="rId4"/>
              </a:rPr>
              <a:t>http://</a:t>
            </a:r>
            <a:r>
              <a:rPr lang="fr-FR" sz="2400" dirty="0" smtClean="0">
                <a:hlinkClick r:id="rId4"/>
              </a:rPr>
              <a:t>web.mta.info/mta/aft/permanentart/permart.html?agency=nyct&amp;line=1&amp;artist=1&amp;station=18</a:t>
            </a:r>
            <a:r>
              <a:rPr lang="fr-FR" sz="2400" dirty="0" smtClean="0"/>
              <a:t> </a:t>
            </a:r>
            <a:endParaRPr lang="fr-FR" sz="2400" b="1" dirty="0" smtClean="0">
              <a:solidFill>
                <a:srgbClr val="FF0000"/>
              </a:solidFill>
            </a:endParaRPr>
          </a:p>
          <a:p>
            <a:pPr marL="514350" indent="-514350">
              <a:buFont typeface="+mj-lt"/>
              <a:buAutoNum type="arabicPeriod"/>
            </a:pPr>
            <a:r>
              <a:rPr lang="fr-FR" sz="2400" dirty="0" smtClean="0">
                <a:hlinkClick r:id="rId5"/>
              </a:rPr>
              <a:t>http://www.stainlessindia.org/Photodeatils.aspx?cat_id=18&amp;catname=Railings</a:t>
            </a:r>
            <a:endParaRPr lang="fr-FR" sz="2400" dirty="0" smtClean="0"/>
          </a:p>
          <a:p>
            <a:pPr marL="514350" indent="-514350">
              <a:buFont typeface="+mj-lt"/>
              <a:buAutoNum type="arabicPeriod"/>
            </a:pPr>
            <a:r>
              <a:rPr lang="fr-FR" sz="2400" dirty="0">
                <a:hlinkClick r:id="rId6"/>
              </a:rPr>
              <a:t>http://</a:t>
            </a:r>
            <a:r>
              <a:rPr lang="fr-FR" sz="2400" dirty="0" smtClean="0">
                <a:hlinkClick r:id="rId6"/>
              </a:rPr>
              <a:t>norcor.free.fr/piazza_superbe_inox.jpg</a:t>
            </a:r>
            <a:endParaRPr lang="fr-FR" sz="2400" dirty="0" smtClean="0"/>
          </a:p>
          <a:p>
            <a:pPr marL="514350" indent="-514350">
              <a:buFont typeface="+mj-lt"/>
              <a:buAutoNum type="arabicPeriod"/>
            </a:pPr>
            <a:r>
              <a:rPr lang="fr-FR" sz="2400" dirty="0" smtClean="0">
                <a:hlinkClick r:id="rId7"/>
              </a:rPr>
              <a:t>http://listraveltips.com/wellington-street-art-stainless-steel-braille-sculpture/</a:t>
            </a:r>
            <a:endParaRPr lang="fr-FR" sz="2400"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72</a:t>
            </a:fld>
            <a:endParaRPr lang="fr-BE" dirty="0"/>
          </a:p>
        </p:txBody>
      </p:sp>
      <p:sp>
        <p:nvSpPr>
          <p:cNvPr id="6" name="Retângulo 5"/>
          <p:cNvSpPr/>
          <p:nvPr/>
        </p:nvSpPr>
        <p:spPr>
          <a:xfrm>
            <a:off x="8927976" y="0"/>
            <a:ext cx="216024" cy="33569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CaixaDeTexto 7"/>
          <p:cNvSpPr txBox="1"/>
          <p:nvPr/>
        </p:nvSpPr>
        <p:spPr>
          <a:xfrm rot="16200000">
            <a:off x="7810637" y="1185665"/>
            <a:ext cx="2450701" cy="307777"/>
          </a:xfrm>
          <a:prstGeom prst="rect">
            <a:avLst/>
          </a:prstGeom>
          <a:noFill/>
        </p:spPr>
        <p:txBody>
          <a:bodyPr wrap="square" rtlCol="0">
            <a:spAutoFit/>
          </a:bodyPr>
          <a:lstStyle/>
          <a:p>
            <a:r>
              <a:rPr lang="pt-BR" sz="1400" dirty="0" smtClean="0">
                <a:solidFill>
                  <a:schemeClr val="bg1"/>
                </a:solidFill>
              </a:rPr>
              <a:t>Aplicações – Mobiliário Urbano</a:t>
            </a:r>
            <a:endParaRPr lang="pt-BR" sz="1400" dirty="0">
              <a:solidFill>
                <a:schemeClr val="bg1"/>
              </a:solidFill>
            </a:endParaRPr>
          </a:p>
        </p:txBody>
      </p:sp>
    </p:spTree>
    <p:extLst>
      <p:ext uri="{BB962C8B-B14F-4D97-AF65-F5344CB8AC3E}">
        <p14:creationId xmlns:p14="http://schemas.microsoft.com/office/powerpoint/2010/main" val="23157903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nl-BE" dirty="0" smtClean="0"/>
              <a:t>9. Restauração</a:t>
            </a:r>
            <a:endParaRPr lang="nl-BE" dirty="0"/>
          </a:p>
        </p:txBody>
      </p:sp>
      <p:sp>
        <p:nvSpPr>
          <p:cNvPr id="4" name="Slide Number Placeholder 3"/>
          <p:cNvSpPr>
            <a:spLocks noGrp="1"/>
          </p:cNvSpPr>
          <p:nvPr>
            <p:ph type="sldNum" sz="quarter" idx="4"/>
          </p:nvPr>
        </p:nvSpPr>
        <p:spPr/>
        <p:txBody>
          <a:bodyPr/>
          <a:lstStyle/>
          <a:p>
            <a:fld id="{5AF66AA0-E37C-4065-8BE7-D4086C065B53}" type="slidenum">
              <a:rPr lang="fr-BE" smtClean="0"/>
              <a:pPr/>
              <a:t>73</a:t>
            </a:fld>
            <a:endParaRPr lang="fr-BE" dirty="0"/>
          </a:p>
        </p:txBody>
      </p:sp>
      <p:sp>
        <p:nvSpPr>
          <p:cNvPr id="6" name="Retângulo 5"/>
          <p:cNvSpPr/>
          <p:nvPr/>
        </p:nvSpPr>
        <p:spPr>
          <a:xfrm>
            <a:off x="8927976" y="0"/>
            <a:ext cx="216024" cy="33569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CaixaDeTexto 6"/>
          <p:cNvSpPr txBox="1"/>
          <p:nvPr/>
        </p:nvSpPr>
        <p:spPr>
          <a:xfrm rot="16200000">
            <a:off x="7810637" y="612030"/>
            <a:ext cx="2450701" cy="307777"/>
          </a:xfrm>
          <a:prstGeom prst="rect">
            <a:avLst/>
          </a:prstGeom>
          <a:noFill/>
        </p:spPr>
        <p:txBody>
          <a:bodyPr wrap="square" rtlCol="0">
            <a:spAutoFit/>
          </a:bodyPr>
          <a:lstStyle/>
          <a:p>
            <a:r>
              <a:rPr lang="pt-BR" sz="1400" dirty="0" smtClean="0">
                <a:solidFill>
                  <a:schemeClr val="bg1"/>
                </a:solidFill>
              </a:rPr>
              <a:t>Aplicações – Restauração</a:t>
            </a:r>
            <a:endParaRPr lang="pt-BR" sz="1400" dirty="0">
              <a:solidFill>
                <a:schemeClr val="bg1"/>
              </a:solidFill>
            </a:endParaRPr>
          </a:p>
        </p:txBody>
      </p:sp>
    </p:spTree>
    <p:extLst>
      <p:ext uri="{BB962C8B-B14F-4D97-AF65-F5344CB8AC3E}">
        <p14:creationId xmlns:p14="http://schemas.microsoft.com/office/powerpoint/2010/main" val="220373916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353307" y="4005064"/>
            <a:ext cx="8408715" cy="194421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fr-FR" sz="2000" dirty="0" smtClean="0"/>
              <a:t>Esquerda: </a:t>
            </a:r>
            <a:r>
              <a:rPr lang="pt-BR" sz="2000" dirty="0"/>
              <a:t>Pavilhão de entrada de aço inoxidável </a:t>
            </a:r>
            <a:r>
              <a:rPr lang="pt-BR" sz="2000" dirty="0" smtClean="0"/>
              <a:t>da </a:t>
            </a:r>
            <a:r>
              <a:rPr lang="pt-BR" sz="2000" dirty="0"/>
              <a:t>cripta da Igreja de </a:t>
            </a:r>
            <a:r>
              <a:rPr lang="pt-BR" sz="2000" dirty="0" err="1"/>
              <a:t>St</a:t>
            </a:r>
            <a:r>
              <a:rPr lang="pt-BR" sz="2000" dirty="0"/>
              <a:t> </a:t>
            </a:r>
            <a:r>
              <a:rPr lang="pt-BR" sz="2000" dirty="0" smtClean="0"/>
              <a:t>Martin, </a:t>
            </a:r>
            <a:r>
              <a:rPr lang="pt-BR" sz="2000" dirty="0"/>
              <a:t>em Londres</a:t>
            </a:r>
            <a:endParaRPr lang="fr-FR" sz="2000" dirty="0" smtClean="0"/>
          </a:p>
          <a:p>
            <a:pPr marL="0" indent="0">
              <a:buNone/>
            </a:pPr>
            <a:r>
              <a:rPr lang="en-US" sz="2000" dirty="0" err="1" smtClean="0"/>
              <a:t>Direita</a:t>
            </a:r>
            <a:r>
              <a:rPr lang="en-US" sz="2000" dirty="0" smtClean="0"/>
              <a:t>: </a:t>
            </a:r>
            <a:r>
              <a:rPr lang="pt-BR" sz="2000" dirty="0"/>
              <a:t>Pirâmide de aço inoxidável e </a:t>
            </a:r>
            <a:r>
              <a:rPr lang="pt-BR" sz="2000" dirty="0" smtClean="0"/>
              <a:t>vidro </a:t>
            </a:r>
            <a:r>
              <a:rPr lang="pt-BR" sz="2000" dirty="0"/>
              <a:t>do Louvre, Paris</a:t>
            </a:r>
            <a:endParaRPr lang="fr-FR" sz="2000" dirty="0" smtClean="0"/>
          </a:p>
        </p:txBody>
      </p:sp>
      <p:grpSp>
        <p:nvGrpSpPr>
          <p:cNvPr id="4" name="Group 3"/>
          <p:cNvGrpSpPr/>
          <p:nvPr/>
        </p:nvGrpSpPr>
        <p:grpSpPr>
          <a:xfrm>
            <a:off x="381979" y="524312"/>
            <a:ext cx="8380043" cy="3348000"/>
            <a:chOff x="498927" y="524312"/>
            <a:chExt cx="8380043" cy="3348000"/>
          </a:xfrm>
        </p:grpSpPr>
        <p:pic>
          <p:nvPicPr>
            <p:cNvPr id="205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98927" y="524312"/>
              <a:ext cx="4037761" cy="3348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3" name="Picture 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37184" y="524312"/>
              <a:ext cx="4341786" cy="3348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3" name="Slide Number Placeholder 2"/>
          <p:cNvSpPr>
            <a:spLocks noGrp="1"/>
          </p:cNvSpPr>
          <p:nvPr>
            <p:ph type="sldNum" sz="quarter" idx="4"/>
          </p:nvPr>
        </p:nvSpPr>
        <p:spPr/>
        <p:txBody>
          <a:bodyPr/>
          <a:lstStyle/>
          <a:p>
            <a:fld id="{5AF66AA0-E37C-4065-8BE7-D4086C065B53}" type="slidenum">
              <a:rPr lang="fr-BE" smtClean="0"/>
              <a:pPr/>
              <a:t>74</a:t>
            </a:fld>
            <a:endParaRPr lang="fr-BE" dirty="0"/>
          </a:p>
        </p:txBody>
      </p:sp>
      <p:sp>
        <p:nvSpPr>
          <p:cNvPr id="7" name="Retângulo 6"/>
          <p:cNvSpPr/>
          <p:nvPr/>
        </p:nvSpPr>
        <p:spPr>
          <a:xfrm>
            <a:off x="8927976" y="0"/>
            <a:ext cx="216024" cy="33569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CaixaDeTexto 7"/>
          <p:cNvSpPr txBox="1"/>
          <p:nvPr/>
        </p:nvSpPr>
        <p:spPr>
          <a:xfrm rot="16200000">
            <a:off x="7810637" y="612030"/>
            <a:ext cx="2450701" cy="307777"/>
          </a:xfrm>
          <a:prstGeom prst="rect">
            <a:avLst/>
          </a:prstGeom>
          <a:noFill/>
        </p:spPr>
        <p:txBody>
          <a:bodyPr wrap="square" rtlCol="0">
            <a:spAutoFit/>
          </a:bodyPr>
          <a:lstStyle/>
          <a:p>
            <a:r>
              <a:rPr lang="pt-BR" sz="1400" dirty="0" smtClean="0">
                <a:solidFill>
                  <a:schemeClr val="bg1"/>
                </a:solidFill>
              </a:rPr>
              <a:t>Aplicações – Restauração</a:t>
            </a:r>
            <a:endParaRPr lang="pt-BR" sz="1400" dirty="0">
              <a:solidFill>
                <a:schemeClr val="bg1"/>
              </a:solidFill>
            </a:endParaRPr>
          </a:p>
        </p:txBody>
      </p:sp>
    </p:spTree>
    <p:extLst>
      <p:ext uri="{BB962C8B-B14F-4D97-AF65-F5344CB8AC3E}">
        <p14:creationId xmlns:p14="http://schemas.microsoft.com/office/powerpoint/2010/main" val="1184396751"/>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txBox="1">
            <a:spLocks/>
          </p:cNvSpPr>
          <p:nvPr/>
        </p:nvSpPr>
        <p:spPr>
          <a:xfrm>
            <a:off x="457200" y="4581128"/>
            <a:ext cx="8229600" cy="227687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fr-FR" sz="1400" dirty="0" smtClean="0">
              <a:solidFill>
                <a:srgbClr val="0070C0"/>
              </a:solidFill>
            </a:endParaRPr>
          </a:p>
        </p:txBody>
      </p:sp>
      <p:sp>
        <p:nvSpPr>
          <p:cNvPr id="3" name="Title 2"/>
          <p:cNvSpPr>
            <a:spLocks noGrp="1"/>
          </p:cNvSpPr>
          <p:nvPr>
            <p:ph type="title"/>
          </p:nvPr>
        </p:nvSpPr>
        <p:spPr>
          <a:xfrm>
            <a:off x="1692940" y="4617031"/>
            <a:ext cx="5759242" cy="566738"/>
          </a:xfrm>
        </p:spPr>
        <p:txBody>
          <a:bodyPr/>
          <a:lstStyle/>
          <a:p>
            <a:r>
              <a:rPr lang="pt-BR" dirty="0"/>
              <a:t>Teatro </a:t>
            </a:r>
            <a:r>
              <a:rPr lang="pt-BR" dirty="0" smtClean="0"/>
              <a:t>de </a:t>
            </a:r>
            <a:r>
              <a:rPr lang="pt-BR" dirty="0"/>
              <a:t>ópera em Verona, Itália</a:t>
            </a:r>
            <a:endParaRPr lang="en-GB" dirty="0"/>
          </a:p>
        </p:txBody>
      </p:sp>
      <p:sp>
        <p:nvSpPr>
          <p:cNvPr id="5" name="Text Placeholder 4"/>
          <p:cNvSpPr>
            <a:spLocks noGrp="1"/>
          </p:cNvSpPr>
          <p:nvPr>
            <p:ph type="body" sz="half" idx="2"/>
          </p:nvPr>
        </p:nvSpPr>
        <p:spPr>
          <a:xfrm>
            <a:off x="1692940" y="5157192"/>
            <a:ext cx="5759242" cy="804862"/>
          </a:xfrm>
        </p:spPr>
        <p:txBody>
          <a:bodyPr>
            <a:noAutofit/>
          </a:bodyPr>
          <a:lstStyle/>
          <a:p>
            <a:pPr algn="just"/>
            <a:r>
              <a:rPr lang="pt-BR" sz="1300" dirty="0" smtClean="0"/>
              <a:t>Este </a:t>
            </a:r>
            <a:r>
              <a:rPr lang="pt-BR" sz="1300" dirty="0"/>
              <a:t>grande monumento </a:t>
            </a:r>
            <a:r>
              <a:rPr lang="pt-BR" sz="1300" dirty="0" smtClean="0"/>
              <a:t>romano </a:t>
            </a:r>
            <a:r>
              <a:rPr lang="pt-BR" sz="1300" dirty="0"/>
              <a:t>remonta à primeira metade do século I </a:t>
            </a:r>
            <a:r>
              <a:rPr lang="pt-BR" sz="1300" dirty="0" err="1"/>
              <a:t>dC</a:t>
            </a:r>
            <a:r>
              <a:rPr lang="pt-BR" sz="1300" dirty="0"/>
              <a:t> e é conhecido como o mais importante teatro de ópera ao ar livre. Trabalhos recentes de restauração envolveram a construção de novas coberturas para </a:t>
            </a:r>
            <a:r>
              <a:rPr lang="pt-BR" sz="1300" dirty="0" smtClean="0"/>
              <a:t>a região central</a:t>
            </a:r>
            <a:r>
              <a:rPr lang="pt-BR" sz="1300" dirty="0"/>
              <a:t>, onde fica a orquestra, a sala subterrânea e os túneis subterrâneos de esgoto. A nova placa de cobertura é suportada por um sistema de barras de </a:t>
            </a:r>
            <a:r>
              <a:rPr lang="pt-BR" sz="1300" dirty="0" smtClean="0"/>
              <a:t>reforço </a:t>
            </a:r>
            <a:r>
              <a:rPr lang="pt-BR" sz="1300" dirty="0"/>
              <a:t>e tirantes de tensão. O sistema de tensão posterior utilizado, composto por barras de aço inoxidável, garante segurança estrutural, qualidade e durabilidade.</a:t>
            </a:r>
            <a:endParaRPr lang="en-GB" sz="1300" dirty="0" smtClean="0"/>
          </a:p>
        </p:txBody>
      </p:sp>
      <p:sp>
        <p:nvSpPr>
          <p:cNvPr id="4" name="Slide Number Placeholder 3"/>
          <p:cNvSpPr>
            <a:spLocks noGrp="1"/>
          </p:cNvSpPr>
          <p:nvPr>
            <p:ph type="sldNum" sz="quarter" idx="4"/>
          </p:nvPr>
        </p:nvSpPr>
        <p:spPr/>
        <p:txBody>
          <a:bodyPr/>
          <a:lstStyle/>
          <a:p>
            <a:fld id="{5AF66AA0-E37C-4065-8BE7-D4086C065B53}" type="slidenum">
              <a:rPr lang="fr-BE" smtClean="0"/>
              <a:pPr/>
              <a:t>75</a:t>
            </a:fld>
            <a:endParaRPr lang="fr-BE" dirty="0"/>
          </a:p>
        </p:txBody>
      </p:sp>
      <p:grpSp>
        <p:nvGrpSpPr>
          <p:cNvPr id="2" name="Group 1"/>
          <p:cNvGrpSpPr/>
          <p:nvPr/>
        </p:nvGrpSpPr>
        <p:grpSpPr>
          <a:xfrm>
            <a:off x="1691660" y="243512"/>
            <a:ext cx="5760680" cy="4337616"/>
            <a:chOff x="1691640" y="332656"/>
            <a:chExt cx="5760680" cy="4337616"/>
          </a:xfrm>
        </p:grpSpPr>
        <p:pic>
          <p:nvPicPr>
            <p:cNvPr id="28" name="Picture 4" descr="D:\Mes docs\ISSF_Closed_projects\ISSF_pptes_Hors_Corrosion\photos\CentroInox\Fig. 2 - Verona - The heads of the tie rods.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92920" y="332656"/>
              <a:ext cx="2880000" cy="2160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9" name="Picture 2" descr="D:\Mes docs\ISSF_Closed_projects\ISSF_pptes_Hors_Corrosion\photos\CentroInox\Fig. 3 - Verona - The lower part of the tie rods .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572585" y="2510272"/>
              <a:ext cx="2879735" cy="2160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0" name="Picture 3" descr="D:\Mes docs\ISSF_Closed_projects\ISSF_pptes_Hors_Corrosion\photos\CentroInox\Fig. 1 - Verona - The upper part of the tie rods.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691640" y="2510272"/>
              <a:ext cx="2880000" cy="2160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1" name="Picture 5" descr="D:\Mes docs\ISSF_Closed_projects\ISSF_pptes_Hors_Corrosion\photos\CentroInox\Fig. 3 - Pirelli -The anchoring of the heads of the cables (nose).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571640" y="332656"/>
              <a:ext cx="2880522" cy="2160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grpSp>
      <p:sp>
        <p:nvSpPr>
          <p:cNvPr id="11" name="Retângulo 10"/>
          <p:cNvSpPr/>
          <p:nvPr/>
        </p:nvSpPr>
        <p:spPr>
          <a:xfrm>
            <a:off x="8927976" y="0"/>
            <a:ext cx="216024" cy="33569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CaixaDeTexto 11"/>
          <p:cNvSpPr txBox="1"/>
          <p:nvPr/>
        </p:nvSpPr>
        <p:spPr>
          <a:xfrm rot="16200000">
            <a:off x="7810637" y="612030"/>
            <a:ext cx="2450701" cy="307777"/>
          </a:xfrm>
          <a:prstGeom prst="rect">
            <a:avLst/>
          </a:prstGeom>
          <a:noFill/>
        </p:spPr>
        <p:txBody>
          <a:bodyPr wrap="square" rtlCol="0">
            <a:spAutoFit/>
          </a:bodyPr>
          <a:lstStyle/>
          <a:p>
            <a:r>
              <a:rPr lang="pt-BR" sz="1400" dirty="0" smtClean="0">
                <a:solidFill>
                  <a:schemeClr val="bg1"/>
                </a:solidFill>
              </a:rPr>
              <a:t>Aplicações – Restauração</a:t>
            </a:r>
            <a:endParaRPr lang="pt-BR" sz="1400" dirty="0">
              <a:solidFill>
                <a:schemeClr val="bg1"/>
              </a:solidFill>
            </a:endParaRPr>
          </a:p>
        </p:txBody>
      </p:sp>
    </p:spTree>
    <p:extLst>
      <p:ext uri="{BB962C8B-B14F-4D97-AF65-F5344CB8AC3E}">
        <p14:creationId xmlns:p14="http://schemas.microsoft.com/office/powerpoint/2010/main" val="257781788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Teatro Romano, Frejus, França</a:t>
            </a:r>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5367338"/>
            <a:ext cx="4182919" cy="1158006"/>
          </a:xfrm>
        </p:spPr>
        <p:txBody>
          <a:bodyPr/>
          <a:lstStyle/>
          <a:p>
            <a:pPr algn="just"/>
            <a:r>
              <a:rPr lang="pt-BR" dirty="0"/>
              <a:t>Restauração do teatro romano ao ar livre com chapa </a:t>
            </a:r>
            <a:r>
              <a:rPr lang="pt-BR" dirty="0" smtClean="0"/>
              <a:t>perfurada de </a:t>
            </a:r>
            <a:r>
              <a:rPr lang="pt-BR" dirty="0"/>
              <a:t>aço inoxidável EN 1.4571 de 3 mm de </a:t>
            </a:r>
            <a:r>
              <a:rPr lang="pt-BR" dirty="0" smtClean="0"/>
              <a:t>espessura.</a:t>
            </a:r>
            <a:endParaRPr lang="fr-FR"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76</a:t>
            </a:fld>
            <a:endParaRPr lang="fr-BE" dirty="0"/>
          </a:p>
        </p:txBody>
      </p:sp>
      <p:sp>
        <p:nvSpPr>
          <p:cNvPr id="6" name="AutoShape 2" descr="http://www.ville-frejus.fr/images/pages/upload/lavillesequipe/aa_theatre_romain_new_70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238250" y="404664"/>
            <a:ext cx="6667500" cy="443865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8"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975207" y="4040689"/>
            <a:ext cx="2881313" cy="280614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9" name="Retângulo 8"/>
          <p:cNvSpPr/>
          <p:nvPr/>
        </p:nvSpPr>
        <p:spPr>
          <a:xfrm>
            <a:off x="8927976" y="0"/>
            <a:ext cx="216024" cy="33569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CaixaDeTexto 9"/>
          <p:cNvSpPr txBox="1"/>
          <p:nvPr/>
        </p:nvSpPr>
        <p:spPr>
          <a:xfrm rot="16200000">
            <a:off x="7810637" y="612030"/>
            <a:ext cx="2450701" cy="307777"/>
          </a:xfrm>
          <a:prstGeom prst="rect">
            <a:avLst/>
          </a:prstGeom>
          <a:noFill/>
        </p:spPr>
        <p:txBody>
          <a:bodyPr wrap="square" rtlCol="0">
            <a:spAutoFit/>
          </a:bodyPr>
          <a:lstStyle/>
          <a:p>
            <a:r>
              <a:rPr lang="pt-BR" sz="1400" dirty="0" smtClean="0">
                <a:solidFill>
                  <a:schemeClr val="bg1"/>
                </a:solidFill>
              </a:rPr>
              <a:t>Aplicações – Restauração</a:t>
            </a:r>
            <a:endParaRPr lang="pt-BR" sz="1400" dirty="0">
              <a:solidFill>
                <a:schemeClr val="bg1"/>
              </a:solidFill>
            </a:endParaRPr>
          </a:p>
        </p:txBody>
      </p:sp>
    </p:spTree>
    <p:extLst>
      <p:ext uri="{BB962C8B-B14F-4D97-AF65-F5344CB8AC3E}">
        <p14:creationId xmlns:p14="http://schemas.microsoft.com/office/powerpoint/2010/main" val="4033495200"/>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dirty="0" smtClean="0"/>
              <a:t>Restauração - Referências</a:t>
            </a:r>
            <a:endParaRPr lang="fr-FR"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fr-FR" sz="2400" dirty="0">
                <a:hlinkClick r:id="rId3"/>
              </a:rPr>
              <a:t>http://</a:t>
            </a:r>
            <a:r>
              <a:rPr lang="fr-FR" sz="2400" dirty="0" smtClean="0">
                <a:hlinkClick r:id="rId3"/>
              </a:rPr>
              <a:t>www.worldstainless.org/news/show/1861</a:t>
            </a:r>
            <a:endParaRPr lang="fr-FR" sz="2400" b="1" dirty="0" smtClean="0">
              <a:solidFill>
                <a:srgbClr val="FF0000"/>
              </a:solidFill>
            </a:endParaRPr>
          </a:p>
        </p:txBody>
      </p:sp>
      <p:sp>
        <p:nvSpPr>
          <p:cNvPr id="5" name="Slide Number Placeholder 4"/>
          <p:cNvSpPr>
            <a:spLocks noGrp="1"/>
          </p:cNvSpPr>
          <p:nvPr>
            <p:ph type="sldNum" sz="quarter" idx="4"/>
          </p:nvPr>
        </p:nvSpPr>
        <p:spPr/>
        <p:txBody>
          <a:bodyPr/>
          <a:lstStyle/>
          <a:p>
            <a:fld id="{5AF66AA0-E37C-4065-8BE7-D4086C065B53}" type="slidenum">
              <a:rPr lang="fr-BE" smtClean="0"/>
              <a:pPr/>
              <a:t>77</a:t>
            </a:fld>
            <a:endParaRPr lang="fr-BE" dirty="0"/>
          </a:p>
        </p:txBody>
      </p:sp>
      <p:sp>
        <p:nvSpPr>
          <p:cNvPr id="6" name="Retângulo 5"/>
          <p:cNvSpPr/>
          <p:nvPr/>
        </p:nvSpPr>
        <p:spPr>
          <a:xfrm>
            <a:off x="8927976" y="0"/>
            <a:ext cx="216024" cy="33569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CaixaDeTexto 6"/>
          <p:cNvSpPr txBox="1"/>
          <p:nvPr/>
        </p:nvSpPr>
        <p:spPr>
          <a:xfrm rot="16200000">
            <a:off x="7810637" y="612030"/>
            <a:ext cx="2450701" cy="307777"/>
          </a:xfrm>
          <a:prstGeom prst="rect">
            <a:avLst/>
          </a:prstGeom>
          <a:noFill/>
        </p:spPr>
        <p:txBody>
          <a:bodyPr wrap="square" rtlCol="0">
            <a:spAutoFit/>
          </a:bodyPr>
          <a:lstStyle/>
          <a:p>
            <a:r>
              <a:rPr lang="pt-BR" sz="1400" dirty="0" smtClean="0">
                <a:solidFill>
                  <a:schemeClr val="bg1"/>
                </a:solidFill>
              </a:rPr>
              <a:t>Aplicações – Restauração</a:t>
            </a:r>
            <a:endParaRPr lang="pt-BR" sz="1400" dirty="0">
              <a:solidFill>
                <a:schemeClr val="bg1"/>
              </a:solidFill>
            </a:endParaRPr>
          </a:p>
        </p:txBody>
      </p:sp>
    </p:spTree>
    <p:extLst>
      <p:ext uri="{BB962C8B-B14F-4D97-AF65-F5344CB8AC3E}">
        <p14:creationId xmlns:p14="http://schemas.microsoft.com/office/powerpoint/2010/main" val="2091106010"/>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nl-BE" dirty="0" smtClean="0"/>
              <a:t>10. Arenas</a:t>
            </a:r>
            <a:endParaRPr lang="nl-BE" dirty="0"/>
          </a:p>
        </p:txBody>
      </p:sp>
      <p:sp>
        <p:nvSpPr>
          <p:cNvPr id="2" name="Slide Number Placeholder 1"/>
          <p:cNvSpPr>
            <a:spLocks noGrp="1"/>
          </p:cNvSpPr>
          <p:nvPr>
            <p:ph type="sldNum" sz="quarter" idx="4"/>
          </p:nvPr>
        </p:nvSpPr>
        <p:spPr/>
        <p:txBody>
          <a:bodyPr/>
          <a:lstStyle/>
          <a:p>
            <a:fld id="{5AF66AA0-E37C-4065-8BE7-D4086C065B53}" type="slidenum">
              <a:rPr lang="fr-BE" smtClean="0"/>
              <a:pPr/>
              <a:t>78</a:t>
            </a:fld>
            <a:endParaRPr lang="fr-BE" dirty="0"/>
          </a:p>
        </p:txBody>
      </p:sp>
      <p:sp>
        <p:nvSpPr>
          <p:cNvPr id="4" name="Retângulo 3"/>
          <p:cNvSpPr/>
          <p:nvPr/>
        </p:nvSpPr>
        <p:spPr>
          <a:xfrm>
            <a:off x="8927976" y="0"/>
            <a:ext cx="216024" cy="33569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CaixaDeTexto 4"/>
          <p:cNvSpPr txBox="1"/>
          <p:nvPr/>
        </p:nvSpPr>
        <p:spPr>
          <a:xfrm rot="16200000">
            <a:off x="7810637" y="251990"/>
            <a:ext cx="2450701" cy="307777"/>
          </a:xfrm>
          <a:prstGeom prst="rect">
            <a:avLst/>
          </a:prstGeom>
          <a:noFill/>
        </p:spPr>
        <p:txBody>
          <a:bodyPr wrap="square" rtlCol="0">
            <a:spAutoFit/>
          </a:bodyPr>
          <a:lstStyle/>
          <a:p>
            <a:r>
              <a:rPr lang="pt-BR" sz="1400" dirty="0" smtClean="0">
                <a:solidFill>
                  <a:schemeClr val="bg1"/>
                </a:solidFill>
              </a:rPr>
              <a:t>Aplicações – Arenas</a:t>
            </a:r>
            <a:endParaRPr lang="pt-BR" sz="1400" dirty="0">
              <a:solidFill>
                <a:schemeClr val="bg1"/>
              </a:solidFill>
            </a:endParaRPr>
          </a:p>
        </p:txBody>
      </p:sp>
    </p:spTree>
    <p:extLst>
      <p:ext uri="{BB962C8B-B14F-4D97-AF65-F5344CB8AC3E}">
        <p14:creationId xmlns:p14="http://schemas.microsoft.com/office/powerpoint/2010/main" val="113713915"/>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http://www.turnstilesupplier.com/photo/pl1001148-304_stainless_steel_swing_tubular_barrier_pedestrain_electric_gate_turnstile.jpg"/>
          <p:cNvSpPr>
            <a:spLocks noChangeAspect="1" noChangeArrowheads="1"/>
          </p:cNvSpPr>
          <p:nvPr/>
        </p:nvSpPr>
        <p:spPr bwMode="auto">
          <a:xfrm>
            <a:off x="155575" y="-2308225"/>
            <a:ext cx="5781675" cy="48101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AutoShape 5" descr="Wembley Stadium"/>
          <p:cNvSpPr>
            <a:spLocks noChangeAspect="1" noChangeArrowheads="1"/>
          </p:cNvSpPr>
          <p:nvPr/>
        </p:nvSpPr>
        <p:spPr bwMode="auto">
          <a:xfrm>
            <a:off x="155575" y="-2027238"/>
            <a:ext cx="5734050" cy="42291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Content Placeholder 2"/>
          <p:cNvSpPr txBox="1">
            <a:spLocks/>
          </p:cNvSpPr>
          <p:nvPr/>
        </p:nvSpPr>
        <p:spPr>
          <a:xfrm rot="16200000">
            <a:off x="-2762137" y="2762136"/>
            <a:ext cx="6664275" cy="113999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r>
              <a:rPr lang="pt-BR" sz="1600" dirty="0" smtClean="0"/>
              <a:t>No sentido horário, a partir do canto superior esquerdo</a:t>
            </a:r>
            <a:r>
              <a:rPr lang="fr-FR" sz="1600" dirty="0" smtClean="0"/>
              <a:t>:  </a:t>
            </a:r>
            <a:r>
              <a:rPr lang="fr-FR" sz="1600" baseline="50000" dirty="0" smtClean="0"/>
              <a:t>1-3</a:t>
            </a:r>
          </a:p>
          <a:p>
            <a:pPr marL="0" indent="0" algn="just">
              <a:buNone/>
            </a:pPr>
            <a:r>
              <a:rPr lang="pt-BR" sz="1600" i="1" dirty="0"/>
              <a:t>1. Corrimão na escadaria </a:t>
            </a:r>
            <a:r>
              <a:rPr lang="pt-BR" sz="1600" i="1" dirty="0" smtClean="0"/>
              <a:t>da </a:t>
            </a:r>
            <a:r>
              <a:rPr lang="pt-BR" sz="1600" i="1" dirty="0"/>
              <a:t>entrada VIP, Wembley, Reino Unido; 2. </a:t>
            </a:r>
            <a:r>
              <a:rPr lang="pt-BR" sz="1600" i="1" dirty="0" smtClean="0"/>
              <a:t>Catraca; </a:t>
            </a:r>
            <a:r>
              <a:rPr lang="pt-BR" sz="1600" i="1" dirty="0"/>
              <a:t>3. armários; 4. </a:t>
            </a:r>
            <a:r>
              <a:rPr lang="pt-BR" sz="1600" i="1" dirty="0" smtClean="0"/>
              <a:t>Cobertura </a:t>
            </a:r>
            <a:r>
              <a:rPr lang="pt-BR" sz="1600" i="1" dirty="0"/>
              <a:t>e corrimão inoxidáveis na </a:t>
            </a:r>
            <a:r>
              <a:rPr lang="pt-BR" sz="1600" i="1" dirty="0" smtClean="0"/>
              <a:t>passarela de pedestre de </a:t>
            </a:r>
            <a:r>
              <a:rPr lang="pt-BR" sz="1600" i="1" dirty="0" err="1"/>
              <a:t>Bourke</a:t>
            </a:r>
            <a:r>
              <a:rPr lang="pt-BR" sz="1600" i="1" dirty="0"/>
              <a:t> </a:t>
            </a:r>
            <a:r>
              <a:rPr lang="pt-BR" sz="1600" i="1" dirty="0" err="1" smtClean="0"/>
              <a:t>St</a:t>
            </a:r>
            <a:r>
              <a:rPr lang="pt-BR" sz="1600" i="1" dirty="0" smtClean="0"/>
              <a:t>, </a:t>
            </a:r>
            <a:r>
              <a:rPr lang="pt-BR" sz="1600" i="1" dirty="0"/>
              <a:t>para o estádio </a:t>
            </a:r>
            <a:r>
              <a:rPr lang="pt-BR" sz="1600" i="1" dirty="0" err="1" smtClean="0"/>
              <a:t>Melbourne’s</a:t>
            </a:r>
            <a:r>
              <a:rPr lang="pt-BR" sz="1600" i="1" dirty="0" smtClean="0"/>
              <a:t> Colonial, </a:t>
            </a:r>
            <a:r>
              <a:rPr lang="pt-BR" sz="1600" i="1" dirty="0"/>
              <a:t>Austrália</a:t>
            </a:r>
            <a:endParaRPr lang="fr-FR" sz="1600" dirty="0" smtClean="0"/>
          </a:p>
        </p:txBody>
      </p:sp>
      <p:grpSp>
        <p:nvGrpSpPr>
          <p:cNvPr id="3" name="Group 2"/>
          <p:cNvGrpSpPr/>
          <p:nvPr/>
        </p:nvGrpSpPr>
        <p:grpSpPr>
          <a:xfrm>
            <a:off x="1295575" y="908720"/>
            <a:ext cx="7499052" cy="5688630"/>
            <a:chOff x="971600" y="349636"/>
            <a:chExt cx="7739887" cy="6174608"/>
          </a:xfrm>
        </p:grpSpPr>
        <p:grpSp>
          <p:nvGrpSpPr>
            <p:cNvPr id="2" name="Group 1"/>
            <p:cNvGrpSpPr/>
            <p:nvPr/>
          </p:nvGrpSpPr>
          <p:grpSpPr>
            <a:xfrm>
              <a:off x="971600" y="349636"/>
              <a:ext cx="7739887" cy="3456000"/>
              <a:chOff x="971600" y="349636"/>
              <a:chExt cx="7739887" cy="3456000"/>
            </a:xfrm>
          </p:grpSpPr>
          <p:pic>
            <p:nvPicPr>
              <p:cNvPr id="8195" name="Picture 3"/>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5677528" y="349636"/>
                <a:ext cx="3033959" cy="345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8198" name="Picture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71600" y="349636"/>
                <a:ext cx="4685841" cy="345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pic>
          <p:nvPicPr>
            <p:cNvPr id="8199" name="Picture 7"/>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046215" y="3824244"/>
              <a:ext cx="3665272" cy="270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8200" name="Picture 8"/>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71600" y="3824244"/>
              <a:ext cx="4115853" cy="270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7" name="Slide Number Placeholder 6"/>
          <p:cNvSpPr>
            <a:spLocks noGrp="1"/>
          </p:cNvSpPr>
          <p:nvPr>
            <p:ph type="sldNum" sz="quarter" idx="4"/>
          </p:nvPr>
        </p:nvSpPr>
        <p:spPr/>
        <p:txBody>
          <a:bodyPr/>
          <a:lstStyle/>
          <a:p>
            <a:fld id="{5AF66AA0-E37C-4065-8BE7-D4086C065B53}" type="slidenum">
              <a:rPr lang="fr-BE" smtClean="0"/>
              <a:pPr/>
              <a:t>79</a:t>
            </a:fld>
            <a:endParaRPr lang="fr-BE" dirty="0"/>
          </a:p>
        </p:txBody>
      </p:sp>
      <p:sp>
        <p:nvSpPr>
          <p:cNvPr id="12" name="Retângulo 11"/>
          <p:cNvSpPr/>
          <p:nvPr/>
        </p:nvSpPr>
        <p:spPr>
          <a:xfrm>
            <a:off x="8927976" y="0"/>
            <a:ext cx="216024" cy="33569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CaixaDeTexto 12"/>
          <p:cNvSpPr txBox="1"/>
          <p:nvPr/>
        </p:nvSpPr>
        <p:spPr>
          <a:xfrm rot="16200000">
            <a:off x="7810637" y="251990"/>
            <a:ext cx="2450701" cy="307777"/>
          </a:xfrm>
          <a:prstGeom prst="rect">
            <a:avLst/>
          </a:prstGeom>
          <a:noFill/>
        </p:spPr>
        <p:txBody>
          <a:bodyPr wrap="square" rtlCol="0">
            <a:spAutoFit/>
          </a:bodyPr>
          <a:lstStyle/>
          <a:p>
            <a:r>
              <a:rPr lang="pt-BR" sz="1400" dirty="0" smtClean="0">
                <a:solidFill>
                  <a:schemeClr val="bg1"/>
                </a:solidFill>
              </a:rPr>
              <a:t>Aplicações – Arenas</a:t>
            </a:r>
            <a:endParaRPr lang="pt-BR" sz="1400" dirty="0">
              <a:solidFill>
                <a:schemeClr val="bg1"/>
              </a:solidFill>
            </a:endParaRPr>
          </a:p>
        </p:txBody>
      </p:sp>
    </p:spTree>
    <p:extLst>
      <p:ext uri="{BB962C8B-B14F-4D97-AF65-F5344CB8AC3E}">
        <p14:creationId xmlns:p14="http://schemas.microsoft.com/office/powerpoint/2010/main" val="4280205843"/>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671301" y="4581128"/>
            <a:ext cx="5486400" cy="566738"/>
          </a:xfrm>
        </p:spPr>
        <p:txBody>
          <a:bodyPr>
            <a:normAutofit fontScale="90000"/>
          </a:bodyPr>
          <a:lstStyle/>
          <a:p>
            <a:r>
              <a:rPr lang="fr-FR" dirty="0"/>
              <a:t>Estádio de Yamuna, Delhi, Índia </a:t>
            </a:r>
            <a:r>
              <a:rPr lang="fr-FR" baseline="50000" dirty="0" smtClean="0"/>
              <a:t>4</a:t>
            </a:r>
            <a:r>
              <a:rPr lang="fr-FR" dirty="0" smtClean="0"/>
              <a:t/>
            </a:r>
            <a:br>
              <a:rPr lang="fr-FR" dirty="0" smtClean="0"/>
            </a:br>
            <a:r>
              <a:rPr lang="fr-FR" dirty="0" smtClean="0"/>
              <a:t>Arquitetos: Peddle Thorb</a:t>
            </a:r>
            <a:endParaRPr lang="fr-FR" dirty="0"/>
          </a:p>
        </p:txBody>
      </p:sp>
      <p:sp>
        <p:nvSpPr>
          <p:cNvPr id="6" name="Text Placeholder 5"/>
          <p:cNvSpPr>
            <a:spLocks noGrp="1"/>
          </p:cNvSpPr>
          <p:nvPr>
            <p:ph type="body" sz="half" idx="2"/>
          </p:nvPr>
        </p:nvSpPr>
        <p:spPr>
          <a:xfrm>
            <a:off x="671300" y="5229200"/>
            <a:ext cx="7801397" cy="804862"/>
          </a:xfrm>
        </p:spPr>
        <p:txBody>
          <a:bodyPr>
            <a:normAutofit fontScale="85000" lnSpcReduction="20000"/>
          </a:bodyPr>
          <a:lstStyle/>
          <a:p>
            <a:pPr algn="just"/>
            <a:r>
              <a:rPr lang="pt-BR" sz="1600" dirty="0"/>
              <a:t>Por ocasião dos Jogos da </a:t>
            </a:r>
            <a:r>
              <a:rPr lang="pt-BR" sz="1600" dirty="0" err="1"/>
              <a:t>Commonwealth</a:t>
            </a:r>
            <a:r>
              <a:rPr lang="pt-BR" sz="1600" dirty="0"/>
              <a:t> de 2010, um estádio multifuncional foi criado em Nova </a:t>
            </a:r>
            <a:r>
              <a:rPr lang="pt-BR" sz="1600" dirty="0" err="1"/>
              <a:t>Delhi</a:t>
            </a:r>
            <a:r>
              <a:rPr lang="pt-BR" sz="1600" dirty="0"/>
              <a:t>. Com sua fachada brilhante feita de malha de aço inoxidável, o estádio simboliza o esporte como um meio de interação humana moderna e sustentável. O revestimento de aço inoxidável com uma área aberta de </a:t>
            </a:r>
            <a:r>
              <a:rPr lang="pt-BR" sz="1600" dirty="0" smtClean="0"/>
              <a:t>53%, protege </a:t>
            </a:r>
            <a:r>
              <a:rPr lang="pt-BR" sz="1600" dirty="0"/>
              <a:t>os espectadores do clima subtropical feroz e fornece proteção solar eficaz.</a:t>
            </a:r>
            <a:endParaRPr lang="en-US" sz="1600" dirty="0"/>
          </a:p>
        </p:txBody>
      </p:sp>
      <p:sp>
        <p:nvSpPr>
          <p:cNvPr id="2" name="Espace réservé du numéro de diapositive 1"/>
          <p:cNvSpPr>
            <a:spLocks noGrp="1"/>
          </p:cNvSpPr>
          <p:nvPr>
            <p:ph type="sldNum" sz="quarter" idx="4"/>
          </p:nvPr>
        </p:nvSpPr>
        <p:spPr/>
        <p:txBody>
          <a:bodyPr/>
          <a:lstStyle/>
          <a:p>
            <a:fld id="{5AF66AA0-E37C-4065-8BE7-D4086C065B53}" type="slidenum">
              <a:rPr lang="fr-BE" smtClean="0"/>
              <a:pPr/>
              <a:t>80</a:t>
            </a:fld>
            <a:endParaRPr lang="fr-BE" dirty="0"/>
          </a:p>
        </p:txBody>
      </p:sp>
      <p:pic>
        <p:nvPicPr>
          <p:cNvPr id="2050" name="Picture 2" descr="http://www.architectsjournal.co.uk/pictures/636xAny/9/9/6/1293996_GKD_Stadien_06.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71301" y="548680"/>
            <a:ext cx="7801397" cy="388843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7" name="Retângulo 6"/>
          <p:cNvSpPr/>
          <p:nvPr/>
        </p:nvSpPr>
        <p:spPr>
          <a:xfrm>
            <a:off x="8927976" y="0"/>
            <a:ext cx="216024" cy="33569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CaixaDeTexto 7"/>
          <p:cNvSpPr txBox="1"/>
          <p:nvPr/>
        </p:nvSpPr>
        <p:spPr>
          <a:xfrm rot="16200000">
            <a:off x="7810637" y="251990"/>
            <a:ext cx="2450701" cy="307777"/>
          </a:xfrm>
          <a:prstGeom prst="rect">
            <a:avLst/>
          </a:prstGeom>
          <a:noFill/>
        </p:spPr>
        <p:txBody>
          <a:bodyPr wrap="square" rtlCol="0">
            <a:spAutoFit/>
          </a:bodyPr>
          <a:lstStyle/>
          <a:p>
            <a:r>
              <a:rPr lang="pt-BR" sz="1400" dirty="0" smtClean="0">
                <a:solidFill>
                  <a:schemeClr val="bg1"/>
                </a:solidFill>
              </a:rPr>
              <a:t>Aplicações – Arenas</a:t>
            </a:r>
            <a:endParaRPr lang="pt-BR" sz="1400" dirty="0">
              <a:solidFill>
                <a:schemeClr val="bg1"/>
              </a:solidFill>
            </a:endParaRPr>
          </a:p>
        </p:txBody>
      </p:sp>
    </p:spTree>
    <p:extLst>
      <p:ext uri="{BB962C8B-B14F-4D97-AF65-F5344CB8AC3E}">
        <p14:creationId xmlns:p14="http://schemas.microsoft.com/office/powerpoint/2010/main" val="968698443"/>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8258" y="5445224"/>
            <a:ext cx="7147484" cy="566738"/>
          </a:xfrm>
        </p:spPr>
        <p:txBody>
          <a:bodyPr>
            <a:normAutofit fontScale="90000"/>
          </a:bodyPr>
          <a:lstStyle/>
          <a:p>
            <a:r>
              <a:rPr lang="en-US" dirty="0" err="1" smtClean="0"/>
              <a:t>Estádio</a:t>
            </a:r>
            <a:r>
              <a:rPr lang="en-US" dirty="0" smtClean="0"/>
              <a:t> do Castelão, Fortaleza, Brasil</a:t>
            </a:r>
            <a:r>
              <a:rPr lang="en-US" baseline="50000" dirty="0" smtClean="0"/>
              <a:t>5,6</a:t>
            </a:r>
            <a:r>
              <a:rPr lang="en-US" dirty="0" smtClean="0"/>
              <a:t/>
            </a:r>
            <a:br>
              <a:rPr lang="en-US" dirty="0" smtClean="0"/>
            </a:br>
            <a:r>
              <a:rPr lang="en-US" dirty="0" err="1" smtClean="0"/>
              <a:t>Arquiteto</a:t>
            </a:r>
            <a:r>
              <a:rPr lang="en-US" dirty="0" smtClean="0"/>
              <a:t>: </a:t>
            </a:r>
            <a:r>
              <a:rPr lang="en-US" dirty="0" err="1" smtClean="0"/>
              <a:t>Vigliecca</a:t>
            </a:r>
            <a:r>
              <a:rPr lang="en-US" dirty="0" smtClean="0"/>
              <a:t> &amp; </a:t>
            </a:r>
            <a:r>
              <a:rPr lang="en-US" dirty="0" err="1" smtClean="0"/>
              <a:t>Associados</a:t>
            </a:r>
            <a:endParaRPr lang="nl-BE" dirty="0"/>
          </a:p>
        </p:txBody>
      </p:sp>
      <p:sp>
        <p:nvSpPr>
          <p:cNvPr id="5" name="Text Placeholder 4"/>
          <p:cNvSpPr>
            <a:spLocks noGrp="1"/>
          </p:cNvSpPr>
          <p:nvPr>
            <p:ph type="body" sz="half" idx="2"/>
          </p:nvPr>
        </p:nvSpPr>
        <p:spPr>
          <a:xfrm>
            <a:off x="988116" y="5949280"/>
            <a:ext cx="7184284" cy="804862"/>
          </a:xfrm>
        </p:spPr>
        <p:txBody>
          <a:bodyPr>
            <a:noAutofit/>
          </a:bodyPr>
          <a:lstStyle/>
          <a:p>
            <a:pPr algn="just"/>
            <a:r>
              <a:rPr lang="pt-BR" sz="1100" dirty="0"/>
              <a:t>A fachada foi inteiramente feita de chapas expandidas de aço inoxidável. Além do </a:t>
            </a:r>
            <a:r>
              <a:rPr lang="pt-BR" sz="1100" dirty="0" smtClean="0"/>
              <a:t>corpo </a:t>
            </a:r>
            <a:r>
              <a:rPr lang="pt-BR" sz="1100" dirty="0"/>
              <a:t>externo, foi utilizado aço inoxidável em </a:t>
            </a:r>
            <a:r>
              <a:rPr lang="pt-BR" sz="1100" dirty="0" smtClean="0"/>
              <a:t>barreiras, </a:t>
            </a:r>
            <a:r>
              <a:rPr lang="pt-BR" sz="1100" dirty="0"/>
              <a:t>corrimãos em áreas VIP, lavatórios e fechaduras do estádio. “Optamos pela durabilidade </a:t>
            </a:r>
            <a:r>
              <a:rPr lang="pt-BR" sz="1100" dirty="0" smtClean="0"/>
              <a:t>que nos oferece o </a:t>
            </a:r>
            <a:r>
              <a:rPr lang="pt-BR" sz="1100" dirty="0"/>
              <a:t>aço inoxidável, essencial para áreas como a fachada que exigia um material resistente à </a:t>
            </a:r>
            <a:r>
              <a:rPr lang="pt-BR" sz="1100" dirty="0" smtClean="0"/>
              <a:t>corrosão. Sua </a:t>
            </a:r>
            <a:r>
              <a:rPr lang="pt-BR" sz="1100" dirty="0"/>
              <a:t>aparência </a:t>
            </a:r>
            <a:r>
              <a:rPr lang="pt-BR" sz="1100" dirty="0" smtClean="0"/>
              <a:t>nobre é muito importante no setor de serviços”, </a:t>
            </a:r>
            <a:r>
              <a:rPr lang="pt-BR" sz="1100" dirty="0"/>
              <a:t>afirma o arquiteto Ronald </a:t>
            </a:r>
            <a:r>
              <a:rPr lang="pt-BR" sz="1100" dirty="0" err="1"/>
              <a:t>Fiedler</a:t>
            </a:r>
            <a:r>
              <a:rPr lang="pt-BR" sz="1100" dirty="0"/>
              <a:t>, responsável </a:t>
            </a:r>
            <a:r>
              <a:rPr lang="pt-BR" sz="1100" dirty="0" smtClean="0"/>
              <a:t>pelo Projeto.</a:t>
            </a:r>
            <a:endParaRPr lang="fr-FR" sz="1100" dirty="0"/>
          </a:p>
        </p:txBody>
      </p:sp>
      <p:sp>
        <p:nvSpPr>
          <p:cNvPr id="4" name="Slide Number Placeholder 3"/>
          <p:cNvSpPr>
            <a:spLocks noGrp="1"/>
          </p:cNvSpPr>
          <p:nvPr>
            <p:ph type="sldNum" sz="quarter" idx="4"/>
          </p:nvPr>
        </p:nvSpPr>
        <p:spPr/>
        <p:txBody>
          <a:bodyPr/>
          <a:lstStyle/>
          <a:p>
            <a:fld id="{5AF66AA0-E37C-4065-8BE7-D4086C065B53}" type="slidenum">
              <a:rPr lang="fr-BE" smtClean="0"/>
              <a:pPr/>
              <a:t>81</a:t>
            </a:fld>
            <a:endParaRPr lang="fr-BE" dirty="0"/>
          </a:p>
        </p:txBody>
      </p:sp>
      <p:pic>
        <p:nvPicPr>
          <p:cNvPr id="2050" name="Picture 2" descr="D:\Mes docs\ISSF_Projects_under_way\Education_to_stainless_steels_V2\New_Pictures\VIGLIECCA&amp;ASSOCIADOS.TI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98258" y="188640"/>
            <a:ext cx="7147484" cy="519479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6" name="Retângulo 5"/>
          <p:cNvSpPr/>
          <p:nvPr/>
        </p:nvSpPr>
        <p:spPr>
          <a:xfrm>
            <a:off x="8927976" y="0"/>
            <a:ext cx="216024" cy="33569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CaixaDeTexto 6"/>
          <p:cNvSpPr txBox="1"/>
          <p:nvPr/>
        </p:nvSpPr>
        <p:spPr>
          <a:xfrm rot="16200000">
            <a:off x="7810637" y="251990"/>
            <a:ext cx="2450701" cy="307777"/>
          </a:xfrm>
          <a:prstGeom prst="rect">
            <a:avLst/>
          </a:prstGeom>
          <a:noFill/>
        </p:spPr>
        <p:txBody>
          <a:bodyPr wrap="square" rtlCol="0">
            <a:spAutoFit/>
          </a:bodyPr>
          <a:lstStyle/>
          <a:p>
            <a:r>
              <a:rPr lang="pt-BR" sz="1400" dirty="0" smtClean="0">
                <a:solidFill>
                  <a:schemeClr val="bg1"/>
                </a:solidFill>
              </a:rPr>
              <a:t>Aplicações – Arenas</a:t>
            </a:r>
            <a:endParaRPr lang="pt-BR" sz="1400" dirty="0">
              <a:solidFill>
                <a:schemeClr val="bg1"/>
              </a:solidFill>
            </a:endParaRPr>
          </a:p>
        </p:txBody>
      </p:sp>
    </p:spTree>
    <p:extLst>
      <p:ext uri="{BB962C8B-B14F-4D97-AF65-F5344CB8AC3E}">
        <p14:creationId xmlns:p14="http://schemas.microsoft.com/office/powerpoint/2010/main" val="1450864710"/>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915080" y="5342720"/>
            <a:ext cx="7307347" cy="566738"/>
          </a:xfrm>
        </p:spPr>
        <p:txBody>
          <a:bodyPr>
            <a:normAutofit fontScale="90000"/>
          </a:bodyPr>
          <a:lstStyle/>
          <a:p>
            <a:r>
              <a:rPr lang="en-US" dirty="0" err="1" smtClean="0"/>
              <a:t>Estádio</a:t>
            </a:r>
            <a:r>
              <a:rPr lang="en-US" dirty="0" smtClean="0"/>
              <a:t> do </a:t>
            </a:r>
            <a:r>
              <a:rPr lang="en-US" dirty="0" err="1" smtClean="0"/>
              <a:t>Palmeiras</a:t>
            </a:r>
            <a:r>
              <a:rPr lang="en-US" dirty="0" smtClean="0"/>
              <a:t> Allianz Park, São Paulo, Brasil</a:t>
            </a:r>
            <a:r>
              <a:rPr lang="en-US" baseline="50000" dirty="0" smtClean="0"/>
              <a:t>7</a:t>
            </a:r>
            <a:br>
              <a:rPr lang="en-US" baseline="50000" dirty="0" smtClean="0"/>
            </a:br>
            <a:r>
              <a:rPr lang="en-US" dirty="0" err="1" smtClean="0"/>
              <a:t>Arquiteto</a:t>
            </a:r>
            <a:r>
              <a:rPr lang="en-US" dirty="0" smtClean="0"/>
              <a:t>: Edo Rocha </a:t>
            </a:r>
            <a:r>
              <a:rPr lang="en-US" dirty="0" err="1" smtClean="0"/>
              <a:t>Arquitetura</a:t>
            </a:r>
            <a:r>
              <a:rPr lang="en-US" dirty="0" smtClean="0"/>
              <a:t>  </a:t>
            </a:r>
            <a:endParaRPr lang="en-GB" dirty="0"/>
          </a:p>
        </p:txBody>
      </p:sp>
      <p:sp>
        <p:nvSpPr>
          <p:cNvPr id="3" name="Text Placeholder 2"/>
          <p:cNvSpPr>
            <a:spLocks noGrp="1"/>
          </p:cNvSpPr>
          <p:nvPr>
            <p:ph type="body" sz="half" idx="2"/>
          </p:nvPr>
        </p:nvSpPr>
        <p:spPr>
          <a:xfrm>
            <a:off x="921572" y="5877272"/>
            <a:ext cx="7300856" cy="804862"/>
          </a:xfrm>
        </p:spPr>
        <p:txBody>
          <a:bodyPr>
            <a:normAutofit/>
          </a:bodyPr>
          <a:lstStyle/>
          <a:p>
            <a:pPr algn="just"/>
            <a:r>
              <a:rPr lang="pt-BR" dirty="0"/>
              <a:t>Esta é uma das mais belas arenas do mundo. O aço inoxidável é intensamente usado em sua fachada. As chapas de aço inoxidável possuem furos para facilitar a circulação de ar.</a:t>
            </a:r>
            <a:endParaRPr lang="fr-FR" dirty="0"/>
          </a:p>
        </p:txBody>
      </p:sp>
      <p:sp>
        <p:nvSpPr>
          <p:cNvPr id="4" name="Slide Number Placeholder 3"/>
          <p:cNvSpPr>
            <a:spLocks noGrp="1"/>
          </p:cNvSpPr>
          <p:nvPr>
            <p:ph type="sldNum" sz="quarter" idx="4"/>
          </p:nvPr>
        </p:nvSpPr>
        <p:spPr/>
        <p:txBody>
          <a:bodyPr/>
          <a:lstStyle/>
          <a:p>
            <a:fld id="{5AF66AA0-E37C-4065-8BE7-D4086C065B53}" type="slidenum">
              <a:rPr lang="fr-BE" smtClean="0"/>
              <a:pPr/>
              <a:t>82</a:t>
            </a:fld>
            <a:endParaRPr lang="fr-BE" dirty="0"/>
          </a:p>
        </p:txBody>
      </p:sp>
      <p:pic>
        <p:nvPicPr>
          <p:cNvPr id="1026" name="Picture 2" descr="D:\Mes docs\ISSF_Projects_under_way\Education_to_stainless_steels_V2\New_Pictures\Edo Rocha Arquitetura.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21572" y="146037"/>
            <a:ext cx="7300856" cy="516301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282386" y="980728"/>
            <a:ext cx="1728192" cy="369332"/>
          </a:xfrm>
          <a:prstGeom prst="rect">
            <a:avLst/>
          </a:prstGeom>
          <a:noFill/>
        </p:spPr>
        <p:txBody>
          <a:bodyPr wrap="square" rtlCol="0">
            <a:spAutoFit/>
          </a:bodyPr>
          <a:lstStyle/>
          <a:p>
            <a:endParaRPr lang="fr-FR" dirty="0">
              <a:solidFill>
                <a:schemeClr val="accent1"/>
              </a:solidFill>
            </a:endParaRPr>
          </a:p>
        </p:txBody>
      </p:sp>
      <p:sp>
        <p:nvSpPr>
          <p:cNvPr id="7" name="Retângulo 6"/>
          <p:cNvSpPr/>
          <p:nvPr/>
        </p:nvSpPr>
        <p:spPr>
          <a:xfrm>
            <a:off x="8927976" y="0"/>
            <a:ext cx="216024" cy="33569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CaixaDeTexto 7"/>
          <p:cNvSpPr txBox="1"/>
          <p:nvPr/>
        </p:nvSpPr>
        <p:spPr>
          <a:xfrm rot="16200000">
            <a:off x="7810637" y="251990"/>
            <a:ext cx="2450701" cy="307777"/>
          </a:xfrm>
          <a:prstGeom prst="rect">
            <a:avLst/>
          </a:prstGeom>
          <a:noFill/>
        </p:spPr>
        <p:txBody>
          <a:bodyPr wrap="square" rtlCol="0">
            <a:spAutoFit/>
          </a:bodyPr>
          <a:lstStyle/>
          <a:p>
            <a:r>
              <a:rPr lang="pt-BR" sz="1400" dirty="0" smtClean="0">
                <a:solidFill>
                  <a:schemeClr val="bg1"/>
                </a:solidFill>
              </a:rPr>
              <a:t>Aplicações – Arenas</a:t>
            </a:r>
            <a:endParaRPr lang="pt-BR" sz="1400" dirty="0">
              <a:solidFill>
                <a:schemeClr val="bg1"/>
              </a:solidFill>
            </a:endParaRPr>
          </a:p>
        </p:txBody>
      </p:sp>
    </p:spTree>
    <p:extLst>
      <p:ext uri="{BB962C8B-B14F-4D97-AF65-F5344CB8AC3E}">
        <p14:creationId xmlns:p14="http://schemas.microsoft.com/office/powerpoint/2010/main" val="1265208906"/>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93949" y="4797152"/>
            <a:ext cx="5486400" cy="566738"/>
          </a:xfrm>
        </p:spPr>
        <p:txBody>
          <a:bodyPr>
            <a:normAutofit fontScale="90000"/>
          </a:bodyPr>
          <a:lstStyle/>
          <a:p>
            <a:r>
              <a:rPr lang="pt-BR" dirty="0"/>
              <a:t>Fachada </a:t>
            </a:r>
            <a:r>
              <a:rPr lang="pt-BR" dirty="0" smtClean="0"/>
              <a:t>com publicidade, Estádio </a:t>
            </a:r>
            <a:r>
              <a:rPr lang="pt-BR" dirty="0"/>
              <a:t>de Lille, França</a:t>
            </a:r>
            <a:r>
              <a:rPr lang="fr-FR" baseline="50000" dirty="0" smtClean="0"/>
              <a:t>8</a:t>
            </a:r>
            <a:r>
              <a:rPr lang="fr-FR" dirty="0" smtClean="0"/>
              <a:t/>
            </a:r>
            <a:br>
              <a:rPr lang="fr-FR" dirty="0" smtClean="0"/>
            </a:br>
            <a:r>
              <a:rPr lang="fr-FR" dirty="0" smtClean="0"/>
              <a:t>Arquitetos: Valode  Pistre e Ferret</a:t>
            </a:r>
            <a:endParaRPr lang="fr-FR" dirty="0"/>
          </a:p>
        </p:txBody>
      </p:sp>
      <p:sp>
        <p:nvSpPr>
          <p:cNvPr id="3" name="Picture Placeholder 2"/>
          <p:cNvSpPr>
            <a:spLocks noGrp="1"/>
          </p:cNvSpPr>
          <p:nvPr>
            <p:ph type="pic" idx="1"/>
          </p:nvPr>
        </p:nvSpPr>
        <p:spPr/>
      </p:sp>
      <p:sp>
        <p:nvSpPr>
          <p:cNvPr id="10" name="Text Placeholder 9"/>
          <p:cNvSpPr>
            <a:spLocks noGrp="1"/>
          </p:cNvSpPr>
          <p:nvPr>
            <p:ph type="body" sz="half" idx="2"/>
          </p:nvPr>
        </p:nvSpPr>
        <p:spPr>
          <a:xfrm>
            <a:off x="1093948" y="5367338"/>
            <a:ext cx="6934435" cy="804862"/>
          </a:xfrm>
        </p:spPr>
        <p:txBody>
          <a:bodyPr>
            <a:normAutofit/>
          </a:bodyPr>
          <a:lstStyle/>
          <a:p>
            <a:pPr algn="just"/>
            <a:r>
              <a:rPr lang="pt-BR" dirty="0" smtClean="0"/>
              <a:t>Malha </a:t>
            </a:r>
            <a:r>
              <a:rPr lang="pt-BR" dirty="0"/>
              <a:t>de aço inoxidável.</a:t>
            </a:r>
          </a:p>
          <a:p>
            <a:pPr algn="just"/>
            <a:r>
              <a:rPr lang="pt-BR" dirty="0"/>
              <a:t>A malha suporta um sistema LED versátil de alta potência que permite efeitos de iluminação programáveis individualmente, desde gráficos simples até </a:t>
            </a:r>
            <a:r>
              <a:rPr lang="pt-BR" dirty="0" smtClean="0"/>
              <a:t>conteúdos </a:t>
            </a:r>
            <a:r>
              <a:rPr lang="pt-BR" dirty="0"/>
              <a:t>de vídeo</a:t>
            </a:r>
            <a:r>
              <a:rPr lang="en-US" dirty="0" smtClean="0"/>
              <a:t>.</a:t>
            </a:r>
            <a:endParaRPr lang="fr-FR" dirty="0"/>
          </a:p>
        </p:txBody>
      </p:sp>
      <p:sp>
        <p:nvSpPr>
          <p:cNvPr id="4" name="Espace réservé du numéro de diapositive 3"/>
          <p:cNvSpPr>
            <a:spLocks noGrp="1"/>
          </p:cNvSpPr>
          <p:nvPr>
            <p:ph type="sldNum" sz="quarter" idx="4"/>
          </p:nvPr>
        </p:nvSpPr>
        <p:spPr/>
        <p:txBody>
          <a:bodyPr/>
          <a:lstStyle/>
          <a:p>
            <a:fld id="{5AF66AA0-E37C-4065-8BE7-D4086C065B53}" type="slidenum">
              <a:rPr lang="fr-BE" smtClean="0"/>
              <a:pPr/>
              <a:t>83</a:t>
            </a:fld>
            <a:endParaRPr lang="fr-BE" dirty="0"/>
          </a:p>
        </p:txBody>
      </p:sp>
      <p:pic>
        <p:nvPicPr>
          <p:cNvPr id="1026" name="Picture 2" descr="http://www.editorialespazio.com/app/webroot/ckUploads/images/20120726_ML_001_%20Grand%20Stade_b.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93949" y="116632"/>
            <a:ext cx="6934435" cy="460851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7" name="Retângulo 6"/>
          <p:cNvSpPr/>
          <p:nvPr/>
        </p:nvSpPr>
        <p:spPr>
          <a:xfrm>
            <a:off x="8927976" y="0"/>
            <a:ext cx="216024" cy="33569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CaixaDeTexto 7"/>
          <p:cNvSpPr txBox="1"/>
          <p:nvPr/>
        </p:nvSpPr>
        <p:spPr>
          <a:xfrm rot="16200000">
            <a:off x="7810637" y="251990"/>
            <a:ext cx="2450701" cy="307777"/>
          </a:xfrm>
          <a:prstGeom prst="rect">
            <a:avLst/>
          </a:prstGeom>
          <a:noFill/>
        </p:spPr>
        <p:txBody>
          <a:bodyPr wrap="square" rtlCol="0">
            <a:spAutoFit/>
          </a:bodyPr>
          <a:lstStyle/>
          <a:p>
            <a:r>
              <a:rPr lang="pt-BR" sz="1400" dirty="0" smtClean="0">
                <a:solidFill>
                  <a:schemeClr val="bg1"/>
                </a:solidFill>
              </a:rPr>
              <a:t>Aplicações – Arenas</a:t>
            </a:r>
            <a:endParaRPr lang="pt-BR" sz="1400" dirty="0">
              <a:solidFill>
                <a:schemeClr val="bg1"/>
              </a:solidFill>
            </a:endParaRPr>
          </a:p>
        </p:txBody>
      </p:sp>
    </p:spTree>
    <p:extLst>
      <p:ext uri="{BB962C8B-B14F-4D97-AF65-F5344CB8AC3E}">
        <p14:creationId xmlns:p14="http://schemas.microsoft.com/office/powerpoint/2010/main" val="1088251147"/>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dirty="0" smtClean="0"/>
              <a:t>Arenas - Referências</a:t>
            </a:r>
            <a:endParaRPr lang="fr-FR"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84</a:t>
            </a:fld>
            <a:endParaRPr lang="fr-BE" dirty="0"/>
          </a:p>
        </p:txBody>
      </p:sp>
      <p:sp>
        <p:nvSpPr>
          <p:cNvPr id="6" name="Retângulo 5"/>
          <p:cNvSpPr/>
          <p:nvPr/>
        </p:nvSpPr>
        <p:spPr>
          <a:xfrm>
            <a:off x="8927976" y="0"/>
            <a:ext cx="216024" cy="33569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CaixaDeTexto 6"/>
          <p:cNvSpPr txBox="1"/>
          <p:nvPr/>
        </p:nvSpPr>
        <p:spPr>
          <a:xfrm rot="16200000">
            <a:off x="7810637" y="251990"/>
            <a:ext cx="2450701" cy="307777"/>
          </a:xfrm>
          <a:prstGeom prst="rect">
            <a:avLst/>
          </a:prstGeom>
          <a:noFill/>
        </p:spPr>
        <p:txBody>
          <a:bodyPr wrap="square" rtlCol="0">
            <a:spAutoFit/>
          </a:bodyPr>
          <a:lstStyle/>
          <a:p>
            <a:r>
              <a:rPr lang="pt-BR" sz="1400" dirty="0" smtClean="0">
                <a:solidFill>
                  <a:schemeClr val="bg1"/>
                </a:solidFill>
              </a:rPr>
              <a:t>Aplicações – Arenas</a:t>
            </a:r>
            <a:endParaRPr lang="pt-BR" sz="1400" dirty="0">
              <a:solidFill>
                <a:schemeClr val="bg1"/>
              </a:solidFill>
            </a:endParaRPr>
          </a:p>
        </p:txBody>
      </p:sp>
      <p:sp>
        <p:nvSpPr>
          <p:cNvPr id="8" name="Content Placeholder 2"/>
          <p:cNvSpPr txBox="1">
            <a:spLocks/>
          </p:cNvSpPr>
          <p:nvPr/>
        </p:nvSpPr>
        <p:spPr>
          <a:xfrm>
            <a:off x="457200" y="1660291"/>
            <a:ext cx="8229600" cy="499715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14350" indent="-514350">
              <a:buFont typeface="+mj-lt"/>
              <a:buAutoNum type="arabicPeriod"/>
            </a:pPr>
            <a:r>
              <a:rPr lang="fr-FR" sz="1600" smtClean="0">
                <a:hlinkClick r:id="rId2"/>
              </a:rPr>
              <a:t>http://www.cmf.co.uk/products/products.asp?id=92&amp;product_id=4</a:t>
            </a:r>
            <a:r>
              <a:rPr lang="fr-FR" sz="1600" smtClean="0"/>
              <a:t> </a:t>
            </a:r>
          </a:p>
          <a:p>
            <a:pPr marL="514350" indent="-514350">
              <a:buFont typeface="+mj-lt"/>
              <a:buAutoNum type="arabicPeriod"/>
            </a:pPr>
            <a:r>
              <a:rPr lang="fr-FR" sz="1600" smtClean="0">
                <a:hlinkClick r:id="rId3"/>
              </a:rPr>
              <a:t>http://www.assda.asn.au/blog/223-stainless-welcome-for-sports-fans</a:t>
            </a:r>
            <a:r>
              <a:rPr lang="fr-FR" sz="1600" smtClean="0"/>
              <a:t> </a:t>
            </a:r>
            <a:endParaRPr lang="fr-FR" sz="1600" b="1" smtClean="0">
              <a:solidFill>
                <a:srgbClr val="FF0000"/>
              </a:solidFill>
            </a:endParaRPr>
          </a:p>
          <a:p>
            <a:pPr marL="514350" indent="-514350">
              <a:buFont typeface="+mj-lt"/>
              <a:buAutoNum type="arabicPeriod"/>
            </a:pPr>
            <a:r>
              <a:rPr lang="fr-FR" sz="1600" smtClean="0">
                <a:hlinkClick r:id="rId4"/>
              </a:rPr>
              <a:t>http://www.controlledaccess.com/</a:t>
            </a:r>
            <a:r>
              <a:rPr lang="fr-FR" sz="1600" smtClean="0"/>
              <a:t> </a:t>
            </a:r>
          </a:p>
          <a:p>
            <a:pPr marL="514350" indent="-514350">
              <a:buFont typeface="+mj-lt"/>
              <a:buAutoNum type="arabicPeriod"/>
            </a:pPr>
            <a:r>
              <a:rPr lang="fr-FR" sz="1600" smtClean="0">
                <a:hlinkClick r:id="rId5"/>
              </a:rPr>
              <a:t>https://gkd-india.com/metalfabrics/yamuna-sports-stadium</a:t>
            </a:r>
            <a:r>
              <a:rPr lang="fr-FR" sz="1600" smtClean="0"/>
              <a:t> </a:t>
            </a:r>
            <a:r>
              <a:rPr lang="fr-FR" sz="1600" smtClean="0">
                <a:solidFill>
                  <a:srgbClr val="FF0000"/>
                </a:solidFill>
              </a:rPr>
              <a:t>              </a:t>
            </a:r>
            <a:endParaRPr lang="fr-FR" sz="1600" smtClean="0">
              <a:solidFill>
                <a:srgbClr val="FF0000"/>
              </a:solidFill>
              <a:hlinkClick r:id="rId5"/>
            </a:endParaRPr>
          </a:p>
          <a:p>
            <a:pPr marL="514350" indent="-514350">
              <a:buFont typeface="+mj-lt"/>
              <a:buAutoNum type="arabicPeriod"/>
            </a:pPr>
            <a:r>
              <a:rPr lang="fr-FR" sz="1600" smtClean="0">
                <a:hlinkClick r:id="rId5"/>
              </a:rPr>
              <a:t>http://www.vigliecca.com.br/en/projects/castelao-arena#gallery;%20</a:t>
            </a:r>
          </a:p>
          <a:p>
            <a:pPr marL="514350" indent="-514350">
              <a:buFont typeface="+mj-lt"/>
              <a:buAutoNum type="arabicPeriod"/>
            </a:pPr>
            <a:r>
              <a:rPr lang="fr-FR" sz="1600" smtClean="0">
                <a:hlinkClick r:id="rId5"/>
              </a:rPr>
              <a:t>http://www.copa2014.gov.br/en/noticia/see-details-castelaos-architecture-project </a:t>
            </a:r>
          </a:p>
          <a:p>
            <a:pPr marL="514350" indent="-514350">
              <a:buFont typeface="+mj-lt"/>
              <a:buAutoNum type="arabicPeriod"/>
            </a:pPr>
            <a:r>
              <a:rPr lang="fr-FR" sz="1600" smtClean="0">
                <a:solidFill>
                  <a:srgbClr val="FF0000"/>
                </a:solidFill>
                <a:hlinkClick r:id="rId6"/>
              </a:rPr>
              <a:t>http://edorocha.com.br/portfolio/allianz-parque/</a:t>
            </a:r>
            <a:r>
              <a:rPr lang="fr-FR" sz="1600" smtClean="0">
                <a:solidFill>
                  <a:srgbClr val="FF0000"/>
                </a:solidFill>
              </a:rPr>
              <a:t> </a:t>
            </a:r>
            <a:endParaRPr lang="fr-FR" sz="1600" smtClean="0"/>
          </a:p>
          <a:p>
            <a:pPr marL="514350" indent="-514350">
              <a:buFont typeface="+mj-lt"/>
              <a:buAutoNum type="arabicPeriod"/>
            </a:pPr>
            <a:r>
              <a:rPr lang="fr-FR" sz="1600" smtClean="0">
                <a:hlinkClick r:id="rId7"/>
              </a:rPr>
              <a:t>https://www.osram.com/ls/projects/grand-stade-lille/index.jsp</a:t>
            </a:r>
            <a:r>
              <a:rPr lang="fr-FR" sz="1600" smtClean="0"/>
              <a:t> </a:t>
            </a:r>
            <a:endParaRPr lang="fr-FR" sz="1600" dirty="0"/>
          </a:p>
        </p:txBody>
      </p:sp>
    </p:spTree>
    <p:extLst>
      <p:ext uri="{BB962C8B-B14F-4D97-AF65-F5344CB8AC3E}">
        <p14:creationId xmlns:p14="http://schemas.microsoft.com/office/powerpoint/2010/main" val="298025202"/>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nl-BE" dirty="0" smtClean="0"/>
              <a:t>11. Piscinas</a:t>
            </a:r>
            <a:endParaRPr lang="nl-BE" dirty="0"/>
          </a:p>
        </p:txBody>
      </p:sp>
      <p:sp>
        <p:nvSpPr>
          <p:cNvPr id="2" name="Slide Number Placeholder 1"/>
          <p:cNvSpPr>
            <a:spLocks noGrp="1"/>
          </p:cNvSpPr>
          <p:nvPr>
            <p:ph type="sldNum" sz="quarter" idx="4"/>
          </p:nvPr>
        </p:nvSpPr>
        <p:spPr/>
        <p:txBody>
          <a:bodyPr/>
          <a:lstStyle/>
          <a:p>
            <a:fld id="{5AF66AA0-E37C-4065-8BE7-D4086C065B53}" type="slidenum">
              <a:rPr lang="fr-BE" smtClean="0"/>
              <a:pPr/>
              <a:t>85</a:t>
            </a:fld>
            <a:endParaRPr lang="fr-BE" dirty="0"/>
          </a:p>
        </p:txBody>
      </p:sp>
      <p:sp>
        <p:nvSpPr>
          <p:cNvPr id="4" name="Retângulo 3"/>
          <p:cNvSpPr/>
          <p:nvPr/>
        </p:nvSpPr>
        <p:spPr>
          <a:xfrm>
            <a:off x="8927976" y="0"/>
            <a:ext cx="216024" cy="33569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 name="CaixaDeTexto 4"/>
          <p:cNvSpPr txBox="1"/>
          <p:nvPr/>
        </p:nvSpPr>
        <p:spPr>
          <a:xfrm rot="16200000">
            <a:off x="7810637" y="299257"/>
            <a:ext cx="2450701" cy="307777"/>
          </a:xfrm>
          <a:prstGeom prst="rect">
            <a:avLst/>
          </a:prstGeom>
          <a:noFill/>
        </p:spPr>
        <p:txBody>
          <a:bodyPr wrap="square" rtlCol="0">
            <a:spAutoFit/>
          </a:bodyPr>
          <a:lstStyle/>
          <a:p>
            <a:r>
              <a:rPr lang="pt-BR" sz="1400" dirty="0" smtClean="0">
                <a:solidFill>
                  <a:schemeClr val="bg1"/>
                </a:solidFill>
              </a:rPr>
              <a:t>Aplicações – Piscinas</a:t>
            </a:r>
            <a:endParaRPr lang="pt-BR" sz="1400" dirty="0">
              <a:solidFill>
                <a:schemeClr val="bg1"/>
              </a:solidFill>
            </a:endParaRPr>
          </a:p>
        </p:txBody>
      </p:sp>
    </p:spTree>
    <p:extLst>
      <p:ext uri="{BB962C8B-B14F-4D97-AF65-F5344CB8AC3E}">
        <p14:creationId xmlns:p14="http://schemas.microsoft.com/office/powerpoint/2010/main" val="2238728940"/>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rot="16200000">
            <a:off x="-2647481" y="3310046"/>
            <a:ext cx="6195437" cy="90047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pt-BR" sz="1600" dirty="0" smtClean="0"/>
              <a:t>No sentido horário, a partir do canto superior esquerdo</a:t>
            </a:r>
            <a:r>
              <a:rPr lang="fr-FR" sz="1600" dirty="0" smtClean="0"/>
              <a:t>:</a:t>
            </a:r>
          </a:p>
          <a:p>
            <a:pPr>
              <a:buFont typeface="Arial" pitchFamily="34" charset="0"/>
              <a:buAutoNum type="arabicPeriod"/>
            </a:pPr>
            <a:r>
              <a:rPr lang="pt-BR" sz="1600" dirty="0"/>
              <a:t>Piscina olímpica </a:t>
            </a:r>
            <a:r>
              <a:rPr lang="pt-BR" sz="1600" dirty="0" smtClean="0"/>
              <a:t>rodeada de </a:t>
            </a:r>
            <a:r>
              <a:rPr lang="pt-BR" sz="1600" dirty="0"/>
              <a:t>aço inoxidável, </a:t>
            </a:r>
            <a:r>
              <a:rPr lang="pt-BR" sz="1600" dirty="0" err="1"/>
              <a:t>Vichy</a:t>
            </a:r>
            <a:r>
              <a:rPr lang="pt-BR" sz="1600" dirty="0"/>
              <a:t>, </a:t>
            </a:r>
            <a:r>
              <a:rPr lang="pt-BR" sz="1600" dirty="0" smtClean="0"/>
              <a:t>França</a:t>
            </a:r>
          </a:p>
          <a:p>
            <a:pPr>
              <a:buFont typeface="Arial" pitchFamily="34" charset="0"/>
              <a:buAutoNum type="arabicPeriod"/>
            </a:pPr>
            <a:r>
              <a:rPr lang="pt-BR" sz="1600" dirty="0" err="1"/>
              <a:t>Spa</a:t>
            </a:r>
            <a:r>
              <a:rPr lang="pt-BR" sz="1600" dirty="0"/>
              <a:t> de telhado inoxidável </a:t>
            </a:r>
            <a:r>
              <a:rPr lang="pt-BR" sz="1600" dirty="0" smtClean="0"/>
              <a:t>personalizado</a:t>
            </a:r>
          </a:p>
          <a:p>
            <a:pPr>
              <a:buFont typeface="Arial" pitchFamily="34" charset="0"/>
              <a:buAutoNum type="arabicPeriod"/>
            </a:pPr>
            <a:r>
              <a:rPr lang="fr-FR" sz="1600" dirty="0"/>
              <a:t>Corrimão de aço inoxidável</a:t>
            </a:r>
            <a:endParaRPr lang="fr-FR" sz="1600" dirty="0" smtClean="0"/>
          </a:p>
        </p:txBody>
      </p:sp>
      <p:sp>
        <p:nvSpPr>
          <p:cNvPr id="4" name="AutoShape 6" descr="http://www.awt-eisleben.de/files/AWT-EISLEBEN/gfx-content/AWT-Eisleben-Schwimmbadtechnik-P1010248.png"/>
          <p:cNvSpPr>
            <a:spLocks noChangeAspect="1" noChangeArrowheads="1"/>
          </p:cNvSpPr>
          <p:nvPr/>
        </p:nvSpPr>
        <p:spPr bwMode="auto">
          <a:xfrm>
            <a:off x="155575" y="-1020763"/>
            <a:ext cx="6848475" cy="2133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nvGrpSpPr>
          <p:cNvPr id="3" name="Group 2"/>
          <p:cNvGrpSpPr/>
          <p:nvPr/>
        </p:nvGrpSpPr>
        <p:grpSpPr>
          <a:xfrm>
            <a:off x="1331640" y="908719"/>
            <a:ext cx="7488832" cy="5286715"/>
            <a:chOff x="200844" y="493057"/>
            <a:chExt cx="8028384" cy="5532870"/>
          </a:xfrm>
        </p:grpSpPr>
        <p:pic>
          <p:nvPicPr>
            <p:cNvPr id="7171" name="Picture 3"/>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t="11070"/>
            <a:stretch/>
          </p:blipFill>
          <p:spPr bwMode="auto">
            <a:xfrm>
              <a:off x="200844" y="493057"/>
              <a:ext cx="4381500" cy="302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172" name="Picture 4"/>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4583206" y="493057"/>
              <a:ext cx="3646022" cy="302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175" name="Picture 7"/>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00844" y="3517057"/>
              <a:ext cx="8028384" cy="250887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5" name="Slide Number Placeholder 4"/>
          <p:cNvSpPr>
            <a:spLocks noGrp="1"/>
          </p:cNvSpPr>
          <p:nvPr>
            <p:ph type="sldNum" sz="quarter" idx="4"/>
          </p:nvPr>
        </p:nvSpPr>
        <p:spPr/>
        <p:txBody>
          <a:bodyPr/>
          <a:lstStyle/>
          <a:p>
            <a:fld id="{5AF66AA0-E37C-4065-8BE7-D4086C065B53}" type="slidenum">
              <a:rPr lang="fr-BE" smtClean="0"/>
              <a:pPr/>
              <a:t>86</a:t>
            </a:fld>
            <a:endParaRPr lang="fr-BE" dirty="0"/>
          </a:p>
        </p:txBody>
      </p:sp>
      <p:sp>
        <p:nvSpPr>
          <p:cNvPr id="9" name="Retângulo 8"/>
          <p:cNvSpPr/>
          <p:nvPr/>
        </p:nvSpPr>
        <p:spPr>
          <a:xfrm>
            <a:off x="8927976" y="0"/>
            <a:ext cx="216024" cy="33569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CaixaDeTexto 9"/>
          <p:cNvSpPr txBox="1"/>
          <p:nvPr/>
        </p:nvSpPr>
        <p:spPr>
          <a:xfrm rot="16200000">
            <a:off x="7810637" y="299257"/>
            <a:ext cx="2450701" cy="307777"/>
          </a:xfrm>
          <a:prstGeom prst="rect">
            <a:avLst/>
          </a:prstGeom>
          <a:noFill/>
        </p:spPr>
        <p:txBody>
          <a:bodyPr wrap="square" rtlCol="0">
            <a:spAutoFit/>
          </a:bodyPr>
          <a:lstStyle/>
          <a:p>
            <a:r>
              <a:rPr lang="pt-BR" sz="1400" dirty="0" smtClean="0">
                <a:solidFill>
                  <a:schemeClr val="bg1"/>
                </a:solidFill>
              </a:rPr>
              <a:t>Aplicações – Piscinas</a:t>
            </a:r>
            <a:endParaRPr lang="pt-BR" sz="1400" dirty="0">
              <a:solidFill>
                <a:schemeClr val="bg1"/>
              </a:solidFill>
            </a:endParaRPr>
          </a:p>
        </p:txBody>
      </p:sp>
    </p:spTree>
    <p:extLst>
      <p:ext uri="{BB962C8B-B14F-4D97-AF65-F5344CB8AC3E}">
        <p14:creationId xmlns:p14="http://schemas.microsoft.com/office/powerpoint/2010/main" val="1717209092"/>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6" descr="http://www.awt-eisleben.de/files/AWT-EISLEBEN/gfx-content/AWT-Eisleben-Schwimmbadtechnik-P1010248.png"/>
          <p:cNvSpPr>
            <a:spLocks noChangeAspect="1" noChangeArrowheads="1"/>
          </p:cNvSpPr>
          <p:nvPr/>
        </p:nvSpPr>
        <p:spPr bwMode="auto">
          <a:xfrm>
            <a:off x="155575" y="-1020763"/>
            <a:ext cx="6848475" cy="2133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Slide Number Placeholder 4"/>
          <p:cNvSpPr>
            <a:spLocks noGrp="1"/>
          </p:cNvSpPr>
          <p:nvPr>
            <p:ph type="sldNum" sz="quarter" idx="4"/>
          </p:nvPr>
        </p:nvSpPr>
        <p:spPr/>
        <p:txBody>
          <a:bodyPr/>
          <a:lstStyle/>
          <a:p>
            <a:fld id="{5AF66AA0-E37C-4065-8BE7-D4086C065B53}" type="slidenum">
              <a:rPr lang="fr-BE" smtClean="0"/>
              <a:pPr/>
              <a:t>87</a:t>
            </a:fld>
            <a:endParaRPr lang="fr-BE" dirty="0"/>
          </a:p>
        </p:txBody>
      </p:sp>
      <p:sp>
        <p:nvSpPr>
          <p:cNvPr id="9" name="Retângulo 8"/>
          <p:cNvSpPr/>
          <p:nvPr/>
        </p:nvSpPr>
        <p:spPr>
          <a:xfrm>
            <a:off x="8927976" y="0"/>
            <a:ext cx="216024" cy="33569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CaixaDeTexto 9"/>
          <p:cNvSpPr txBox="1"/>
          <p:nvPr/>
        </p:nvSpPr>
        <p:spPr>
          <a:xfrm rot="16200000">
            <a:off x="7810637" y="299257"/>
            <a:ext cx="2450701" cy="307777"/>
          </a:xfrm>
          <a:prstGeom prst="rect">
            <a:avLst/>
          </a:prstGeom>
          <a:noFill/>
        </p:spPr>
        <p:txBody>
          <a:bodyPr wrap="square" rtlCol="0">
            <a:spAutoFit/>
          </a:bodyPr>
          <a:lstStyle/>
          <a:p>
            <a:r>
              <a:rPr lang="pt-BR" sz="1400" dirty="0" smtClean="0">
                <a:solidFill>
                  <a:schemeClr val="bg1"/>
                </a:solidFill>
              </a:rPr>
              <a:t>Aplicações – Piscinas</a:t>
            </a:r>
            <a:endParaRPr lang="pt-BR" sz="1400" dirty="0">
              <a:solidFill>
                <a:schemeClr val="bg1"/>
              </a:solidFill>
            </a:endParaRPr>
          </a:p>
        </p:txBody>
      </p:sp>
      <p:pic>
        <p:nvPicPr>
          <p:cNvPr id="12" name="Image 2">
            <a:extLst>
              <a:ext uri="{FF2B5EF4-FFF2-40B4-BE49-F238E27FC236}">
                <a16:creationId xmlns:a16="http://schemas.microsoft.com/office/drawing/2014/main" xmlns="" id="{1DD6210C-F48B-4B97-B86F-8EC4AAF42D1A}"/>
              </a:ext>
            </a:extLst>
          </p:cNvPr>
          <p:cNvPicPr>
            <a:picLocks noChangeAspect="1"/>
          </p:cNvPicPr>
          <p:nvPr/>
        </p:nvPicPr>
        <p:blipFill>
          <a:blip r:embed="rId3">
            <a:extLst>
              <a:ext uri="{28A0092B-C50C-407E-A947-70E740481C1C}">
                <a14:useLocalDpi xmlns:a14="http://schemas.microsoft.com/office/drawing/2010/main" val="0"/>
              </a:ext>
            </a:extLst>
          </a:blip>
          <a:srcRect l="5556" r="5556"/>
          <a:stretch>
            <a:fillRect/>
          </a:stretch>
        </p:blipFill>
        <p:spPr>
          <a:xfrm>
            <a:off x="1792288" y="612775"/>
            <a:ext cx="5486400" cy="4114800"/>
          </a:xfrm>
          <a:prstGeom prst="rect">
            <a:avLst/>
          </a:prstGeom>
          <a:ln>
            <a:solidFill>
              <a:schemeClr val="tx1"/>
            </a:solidFill>
          </a:ln>
        </p:spPr>
      </p:pic>
      <p:sp>
        <p:nvSpPr>
          <p:cNvPr id="13" name="Titre 3"/>
          <p:cNvSpPr txBox="1">
            <a:spLocks/>
          </p:cNvSpPr>
          <p:nvPr/>
        </p:nvSpPr>
        <p:spPr>
          <a:xfrm>
            <a:off x="1792288" y="4800600"/>
            <a:ext cx="5486400" cy="566738"/>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sz="2000" b="1" dirty="0" smtClean="0"/>
              <a:t>Tobogã aquático de aço inoxidável</a:t>
            </a:r>
            <a:endParaRPr lang="en-US" sz="2000" b="1" dirty="0"/>
          </a:p>
        </p:txBody>
      </p:sp>
      <p:sp>
        <p:nvSpPr>
          <p:cNvPr id="14" name="Text Placeholder 7">
            <a:extLst>
              <a:ext uri="{FF2B5EF4-FFF2-40B4-BE49-F238E27FC236}">
                <a16:creationId xmlns:a16="http://schemas.microsoft.com/office/drawing/2014/main" xmlns="" id="{E142F7E7-32CC-45B4-9FFD-7CF07E838A61}"/>
              </a:ext>
            </a:extLst>
          </p:cNvPr>
          <p:cNvSpPr txBox="1">
            <a:spLocks/>
          </p:cNvSpPr>
          <p:nvPr/>
        </p:nvSpPr>
        <p:spPr>
          <a:xfrm>
            <a:off x="1792288" y="5367336"/>
            <a:ext cx="5486400" cy="1446039"/>
          </a:xfrm>
          <a:prstGeom prst="rect">
            <a:avLst/>
          </a:prstGeom>
        </p:spPr>
        <p:txBody>
          <a:bodyPr>
            <a:noAutofit/>
          </a:bodyPr>
          <a:lst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pt-BR" sz="1200" dirty="0" smtClean="0"/>
              <a:t>Fabricado a partir de uma única curva aerodinâmica, o pé forma os degraus </a:t>
            </a:r>
            <a:r>
              <a:rPr lang="pt-BR" sz="1200" dirty="0"/>
              <a:t>que levam o usuário até o topo do </a:t>
            </a:r>
            <a:r>
              <a:rPr lang="pt-BR" sz="1200" dirty="0" smtClean="0"/>
              <a:t>tobogã. Este </a:t>
            </a:r>
            <a:r>
              <a:rPr lang="pt-BR" sz="1200" dirty="0"/>
              <a:t>próprio </a:t>
            </a:r>
            <a:r>
              <a:rPr lang="pt-BR" sz="1200" dirty="0" smtClean="0"/>
              <a:t>se solta </a:t>
            </a:r>
            <a:r>
              <a:rPr lang="pt-BR" sz="1200" dirty="0"/>
              <a:t>e gira em si mesmo. Para criar um contraste, os projetistas usaram um acabamento polido no interior </a:t>
            </a:r>
            <a:r>
              <a:rPr lang="pt-BR" sz="1200" dirty="0" smtClean="0"/>
              <a:t>e escovado no exterior.</a:t>
            </a:r>
            <a:endParaRPr lang="pt-BR" sz="1200" dirty="0"/>
          </a:p>
          <a:p>
            <a:pPr marL="0" indent="0">
              <a:buNone/>
            </a:pPr>
            <a:r>
              <a:rPr lang="pt-BR" sz="1200" dirty="0"/>
              <a:t>"O aço inoxidável polido não </a:t>
            </a:r>
            <a:r>
              <a:rPr lang="pt-BR" sz="1200" dirty="0" smtClean="0"/>
              <a:t>esquenta muito, </a:t>
            </a:r>
            <a:r>
              <a:rPr lang="pt-BR" sz="1200" dirty="0"/>
              <a:t>mesmo em climas ensolarados", explicaram os designers britânicos. "Na verdade, ele realmente reflete a luz solar e a energia térmica, já que não se oxida como os outros metais."</a:t>
            </a:r>
            <a:endParaRPr lang="en-GB" sz="1200" dirty="0"/>
          </a:p>
        </p:txBody>
      </p:sp>
    </p:spTree>
    <p:extLst>
      <p:ext uri="{BB962C8B-B14F-4D97-AF65-F5344CB8AC3E}">
        <p14:creationId xmlns:p14="http://schemas.microsoft.com/office/powerpoint/2010/main" val="58828837"/>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dirty="0" smtClean="0"/>
              <a:t>Piscinas - Referências</a:t>
            </a:r>
            <a:endParaRPr lang="fr-FR"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88</a:t>
            </a:fld>
            <a:endParaRPr lang="fr-BE" dirty="0"/>
          </a:p>
        </p:txBody>
      </p:sp>
      <p:sp>
        <p:nvSpPr>
          <p:cNvPr id="6" name="Retângulo 5"/>
          <p:cNvSpPr/>
          <p:nvPr/>
        </p:nvSpPr>
        <p:spPr>
          <a:xfrm>
            <a:off x="8927976" y="0"/>
            <a:ext cx="216024" cy="33569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CaixaDeTexto 6"/>
          <p:cNvSpPr txBox="1"/>
          <p:nvPr/>
        </p:nvSpPr>
        <p:spPr>
          <a:xfrm rot="16200000">
            <a:off x="7810637" y="299257"/>
            <a:ext cx="2450701" cy="307777"/>
          </a:xfrm>
          <a:prstGeom prst="rect">
            <a:avLst/>
          </a:prstGeom>
          <a:noFill/>
        </p:spPr>
        <p:txBody>
          <a:bodyPr wrap="square" rtlCol="0">
            <a:spAutoFit/>
          </a:bodyPr>
          <a:lstStyle/>
          <a:p>
            <a:r>
              <a:rPr lang="pt-BR" sz="1400" dirty="0" smtClean="0">
                <a:solidFill>
                  <a:schemeClr val="bg1"/>
                </a:solidFill>
              </a:rPr>
              <a:t>Aplicações – Piscinas</a:t>
            </a:r>
            <a:endParaRPr lang="pt-BR" sz="1400" dirty="0">
              <a:solidFill>
                <a:schemeClr val="bg1"/>
              </a:solidFill>
            </a:endParaRPr>
          </a:p>
        </p:txBody>
      </p:sp>
      <p:sp>
        <p:nvSpPr>
          <p:cNvPr id="8" name="Content Placeholder 2"/>
          <p:cNvSpPr>
            <a:spLocks noGrp="1"/>
          </p:cNvSpPr>
          <p:nvPr>
            <p:ph idx="1"/>
          </p:nvPr>
        </p:nvSpPr>
        <p:spPr>
          <a:xfrm>
            <a:off x="457200" y="1556792"/>
            <a:ext cx="8229600" cy="4997152"/>
          </a:xfrm>
        </p:spPr>
        <p:txBody>
          <a:bodyPr>
            <a:noAutofit/>
          </a:bodyPr>
          <a:lstStyle/>
          <a:p>
            <a:pPr marL="514350" indent="-514350">
              <a:buFont typeface="+mj-lt"/>
              <a:buAutoNum type="arabicPeriod"/>
            </a:pPr>
            <a:r>
              <a:rPr lang="fr-FR" sz="1600" dirty="0">
                <a:hlinkClick r:id="rId3"/>
              </a:rPr>
              <a:t>http://www.imoa.info/molybdenum-uses/molybdenum-grade-stainless-steels/architecture/french-pool-liner-article.php</a:t>
            </a:r>
            <a:r>
              <a:rPr lang="fr-FR" sz="1600" dirty="0"/>
              <a:t> </a:t>
            </a:r>
            <a:endParaRPr lang="fr-FR" sz="1600" b="1" dirty="0">
              <a:solidFill>
                <a:srgbClr val="FF0000"/>
              </a:solidFill>
            </a:endParaRPr>
          </a:p>
          <a:p>
            <a:pPr marL="514350" indent="-514350">
              <a:buFont typeface="+mj-lt"/>
              <a:buAutoNum type="arabicPeriod"/>
            </a:pPr>
            <a:r>
              <a:rPr lang="fr-FR" sz="1600" dirty="0">
                <a:hlinkClick r:id="rId4"/>
              </a:rPr>
              <a:t>http://www.constructalia.com/repository/transfer/fr/02163065ENLACE_PDF.pdf</a:t>
            </a:r>
            <a:endParaRPr lang="fr-FR" sz="1600" dirty="0"/>
          </a:p>
          <a:p>
            <a:pPr marL="514350" indent="-514350">
              <a:buFont typeface="+mj-lt"/>
              <a:buAutoNum type="arabicPeriod"/>
            </a:pPr>
            <a:r>
              <a:rPr lang="fr-FR" sz="1600" dirty="0">
                <a:hlinkClick r:id="rId5"/>
              </a:rPr>
              <a:t>http://www.homeportfolio.com/catalog/Product.jhtml?prodId=235005</a:t>
            </a:r>
            <a:endParaRPr lang="fr-FR" sz="1600" dirty="0"/>
          </a:p>
          <a:p>
            <a:pPr marL="514350" indent="-514350">
              <a:buFont typeface="+mj-lt"/>
              <a:buAutoNum type="arabicPeriod"/>
            </a:pPr>
            <a:r>
              <a:rPr lang="fr-FR" sz="1600" dirty="0">
                <a:hlinkClick r:id="rId6"/>
              </a:rPr>
              <a:t>http://www.awt-eisleben.de/en/swimming-pools-136.html</a:t>
            </a:r>
            <a:endParaRPr lang="fr-FR" sz="1600" dirty="0"/>
          </a:p>
          <a:p>
            <a:pPr marL="514350" indent="-514350">
              <a:buFont typeface="+mj-lt"/>
              <a:buAutoNum type="arabicPeriod"/>
            </a:pPr>
            <a:r>
              <a:rPr lang="fr-FR" sz="1600" dirty="0">
                <a:hlinkClick r:id="rId7"/>
              </a:rPr>
              <a:t>http://dsmstainlessproducts.blogspot.com/2018/06/shrieks-and-giggles-are-what-we-aim-for.html?m=1</a:t>
            </a:r>
            <a:endParaRPr lang="fr-FR" sz="1600" dirty="0">
              <a:solidFill>
                <a:srgbClr val="FF0000"/>
              </a:solidFill>
            </a:endParaRPr>
          </a:p>
        </p:txBody>
      </p:sp>
    </p:spTree>
    <p:extLst>
      <p:ext uri="{BB962C8B-B14F-4D97-AF65-F5344CB8AC3E}">
        <p14:creationId xmlns:p14="http://schemas.microsoft.com/office/powerpoint/2010/main" val="3638602594"/>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nl-BE" dirty="0" smtClean="0"/>
              <a:t>12. Distribuição de água</a:t>
            </a:r>
            <a:endParaRPr lang="nl-BE" dirty="0"/>
          </a:p>
        </p:txBody>
      </p:sp>
      <p:sp>
        <p:nvSpPr>
          <p:cNvPr id="4" name="Slide Number Placeholder 3"/>
          <p:cNvSpPr>
            <a:spLocks noGrp="1"/>
          </p:cNvSpPr>
          <p:nvPr>
            <p:ph type="sldNum" sz="quarter" idx="4"/>
          </p:nvPr>
        </p:nvSpPr>
        <p:spPr/>
        <p:txBody>
          <a:bodyPr/>
          <a:lstStyle/>
          <a:p>
            <a:fld id="{5AF66AA0-E37C-4065-8BE7-D4086C065B53}" type="slidenum">
              <a:rPr lang="fr-BE" smtClean="0"/>
              <a:pPr/>
              <a:t>89</a:t>
            </a:fld>
            <a:endParaRPr lang="fr-BE" dirty="0"/>
          </a:p>
        </p:txBody>
      </p:sp>
      <p:sp>
        <p:nvSpPr>
          <p:cNvPr id="6" name="Retângulo 5"/>
          <p:cNvSpPr/>
          <p:nvPr/>
        </p:nvSpPr>
        <p:spPr>
          <a:xfrm>
            <a:off x="8927976" y="0"/>
            <a:ext cx="216024" cy="33569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CaixaDeTexto 6"/>
          <p:cNvSpPr txBox="1"/>
          <p:nvPr/>
        </p:nvSpPr>
        <p:spPr>
          <a:xfrm rot="16200000">
            <a:off x="7655466" y="1055234"/>
            <a:ext cx="2761044" cy="307777"/>
          </a:xfrm>
          <a:prstGeom prst="rect">
            <a:avLst/>
          </a:prstGeom>
          <a:noFill/>
        </p:spPr>
        <p:txBody>
          <a:bodyPr wrap="square" rtlCol="0">
            <a:spAutoFit/>
          </a:bodyPr>
          <a:lstStyle/>
          <a:p>
            <a:r>
              <a:rPr lang="pt-BR" sz="1400" dirty="0" smtClean="0">
                <a:solidFill>
                  <a:schemeClr val="bg1"/>
                </a:solidFill>
              </a:rPr>
              <a:t>Aplicações – Distribuição de água</a:t>
            </a:r>
            <a:endParaRPr lang="pt-BR" sz="1400" dirty="0">
              <a:solidFill>
                <a:schemeClr val="bg1"/>
              </a:solidFill>
            </a:endParaRPr>
          </a:p>
        </p:txBody>
      </p:sp>
    </p:spTree>
    <p:extLst>
      <p:ext uri="{BB962C8B-B14F-4D97-AF65-F5344CB8AC3E}">
        <p14:creationId xmlns:p14="http://schemas.microsoft.com/office/powerpoint/2010/main" val="1658236286"/>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16632"/>
            <a:ext cx="8686800" cy="1143000"/>
          </a:xfrm>
        </p:spPr>
        <p:txBody>
          <a:bodyPr>
            <a:normAutofit fontScale="90000"/>
          </a:bodyPr>
          <a:lstStyle/>
          <a:p>
            <a:r>
              <a:rPr lang="pt-BR" dirty="0"/>
              <a:t>Por que os aços inoxidáveis são usados</a:t>
            </a:r>
            <a:r>
              <a:rPr lang="pt-BR" dirty="0" smtClean="0"/>
              <a:t>?</a:t>
            </a:r>
            <a:endParaRPr lang="fr-FR" dirty="0"/>
          </a:p>
        </p:txBody>
      </p:sp>
      <p:sp>
        <p:nvSpPr>
          <p:cNvPr id="3" name="Espace réservé du contenu 2"/>
          <p:cNvSpPr>
            <a:spLocks noGrp="1"/>
          </p:cNvSpPr>
          <p:nvPr>
            <p:ph idx="1"/>
          </p:nvPr>
        </p:nvSpPr>
        <p:spPr>
          <a:xfrm>
            <a:off x="228600" y="1196752"/>
            <a:ext cx="8229600" cy="5661248"/>
          </a:xfrm>
        </p:spPr>
        <p:txBody>
          <a:bodyPr>
            <a:noAutofit/>
          </a:bodyPr>
          <a:lstStyle/>
          <a:p>
            <a:pPr algn="just"/>
            <a:r>
              <a:rPr lang="pt-BR" sz="2000" dirty="0"/>
              <a:t>Baixas taxas de vazamento: </a:t>
            </a:r>
            <a:r>
              <a:rPr lang="pt-BR" sz="2000" dirty="0" smtClean="0"/>
              <a:t>os </a:t>
            </a:r>
            <a:r>
              <a:rPr lang="pt-BR" sz="2000" dirty="0"/>
              <a:t>aços inoxidáveis não sofrem </a:t>
            </a:r>
            <a:r>
              <a:rPr lang="pt-BR" sz="2000" dirty="0" smtClean="0"/>
              <a:t>corrosão generalizada como seus equivalentes dúcteis ferro e aço</a:t>
            </a:r>
            <a:r>
              <a:rPr lang="pt-BR" sz="2000" dirty="0"/>
              <a:t>, </a:t>
            </a:r>
            <a:r>
              <a:rPr lang="pt-BR" sz="2000" dirty="0" smtClean="0"/>
              <a:t>que pode </a:t>
            </a:r>
            <a:r>
              <a:rPr lang="pt-BR" sz="2000" dirty="0"/>
              <a:t>resultar na ruptura e falha </a:t>
            </a:r>
            <a:r>
              <a:rPr lang="pt-BR" sz="2000" dirty="0" smtClean="0"/>
              <a:t>das </a:t>
            </a:r>
            <a:r>
              <a:rPr lang="pt-BR" sz="2000" dirty="0"/>
              <a:t>tubulações. </a:t>
            </a:r>
            <a:r>
              <a:rPr lang="pt-BR" sz="2000" dirty="0" smtClean="0"/>
              <a:t>As </a:t>
            </a:r>
            <a:r>
              <a:rPr lang="pt-BR" sz="2000" dirty="0"/>
              <a:t>v</a:t>
            </a:r>
            <a:r>
              <a:rPr lang="pt-BR" sz="2000" dirty="0" smtClean="0"/>
              <a:t>álvulas </a:t>
            </a:r>
            <a:r>
              <a:rPr lang="pt-BR" sz="2000" dirty="0"/>
              <a:t>de aço inoxidável nunca </a:t>
            </a:r>
            <a:r>
              <a:rPr lang="pt-BR" sz="2000" dirty="0" smtClean="0"/>
              <a:t>se prendem. </a:t>
            </a:r>
            <a:r>
              <a:rPr lang="pt-BR" sz="2000" dirty="0"/>
              <a:t>Com design adequado, a </a:t>
            </a:r>
            <a:r>
              <a:rPr lang="pt-BR" sz="2000" dirty="0" smtClean="0"/>
              <a:t>distribuição com aços </a:t>
            </a:r>
            <a:r>
              <a:rPr lang="pt-BR" sz="2000" dirty="0"/>
              <a:t>inoxidáveis </a:t>
            </a:r>
            <a:r>
              <a:rPr lang="pt-BR" sz="2000" dirty="0" smtClean="0"/>
              <a:t>funciona de forma segura </a:t>
            </a:r>
            <a:r>
              <a:rPr lang="pt-BR" sz="2000" dirty="0"/>
              <a:t>em áreas </a:t>
            </a:r>
            <a:r>
              <a:rPr lang="pt-BR" sz="2000" dirty="0" smtClean="0"/>
              <a:t>suscetíveis a terremotos</a:t>
            </a:r>
          </a:p>
          <a:p>
            <a:pPr algn="just"/>
            <a:r>
              <a:rPr lang="pt-BR" sz="2000" dirty="0"/>
              <a:t>Higiênico: </a:t>
            </a:r>
            <a:r>
              <a:rPr lang="pt-BR" sz="2000" dirty="0" smtClean="0"/>
              <a:t>os </a:t>
            </a:r>
            <a:r>
              <a:rPr lang="pt-BR" sz="2000" dirty="0"/>
              <a:t>aços inoxidáveis são </a:t>
            </a:r>
            <a:r>
              <a:rPr lang="pt-BR" sz="2000" dirty="0" smtClean="0"/>
              <a:t>fundamentalmente </a:t>
            </a:r>
            <a:r>
              <a:rPr lang="pt-BR" sz="2000" dirty="0"/>
              <a:t>inertes em águas potáveis, o que mantém a qualidade </a:t>
            </a:r>
            <a:r>
              <a:rPr lang="pt-BR" sz="2000" dirty="0" smtClean="0"/>
              <a:t>e </a:t>
            </a:r>
            <a:r>
              <a:rPr lang="pt-BR" sz="2000" dirty="0"/>
              <a:t>a integridade da água potável</a:t>
            </a:r>
            <a:r>
              <a:rPr lang="en-US" sz="2000" dirty="0" smtClean="0"/>
              <a:t>. </a:t>
            </a:r>
          </a:p>
          <a:p>
            <a:pPr algn="just"/>
            <a:r>
              <a:rPr lang="pt-BR" sz="2000" dirty="0"/>
              <a:t>Vida útil prolongada: </a:t>
            </a:r>
            <a:r>
              <a:rPr lang="pt-BR" sz="2000" dirty="0" smtClean="0"/>
              <a:t>os componentes </a:t>
            </a:r>
            <a:r>
              <a:rPr lang="pt-BR" sz="2000" dirty="0"/>
              <a:t>de aço inoxidável podem </a:t>
            </a:r>
            <a:r>
              <a:rPr lang="pt-BR" sz="2000" dirty="0" smtClean="0"/>
              <a:t>proporcionar 100 </a:t>
            </a:r>
            <a:r>
              <a:rPr lang="pt-BR" sz="2000" dirty="0"/>
              <a:t>anos de serviço devido à sua excelente resistência à corrosão. Eles resistem à corrosão na maioria dos solos e não requerem revestimentos ou sistemas de proteção </a:t>
            </a:r>
            <a:r>
              <a:rPr lang="pt-BR" sz="2000" dirty="0" smtClean="0"/>
              <a:t>eletroquímica.</a:t>
            </a:r>
          </a:p>
          <a:p>
            <a:pPr algn="just"/>
            <a:r>
              <a:rPr lang="pt-BR" sz="2000" dirty="0"/>
              <a:t>Reciclável: Ao contrário dos tubos revestidos de cimento e não metálicos, os aços inoxidáveis são facilmente reciclados e o seu teor de liga é altamente </a:t>
            </a:r>
            <a:r>
              <a:rPr lang="pt-BR" sz="2000" dirty="0" smtClean="0"/>
              <a:t>valorizado</a:t>
            </a:r>
          </a:p>
          <a:p>
            <a:pPr algn="just"/>
            <a:r>
              <a:rPr lang="pt-BR" sz="2000" dirty="0"/>
              <a:t>O aço inoxidável é </a:t>
            </a:r>
            <a:r>
              <a:rPr lang="pt-BR" sz="2000" dirty="0" smtClean="0"/>
              <a:t>utilizado nos </a:t>
            </a:r>
            <a:r>
              <a:rPr lang="pt-BR" sz="2000" dirty="0"/>
              <a:t>novos reservatórios de grande </a:t>
            </a:r>
            <a:r>
              <a:rPr lang="pt-BR" sz="2000" dirty="0" smtClean="0"/>
              <a:t>capacidade e na modernização dos </a:t>
            </a:r>
            <a:r>
              <a:rPr lang="pt-BR" sz="2000" dirty="0"/>
              <a:t>já existentes</a:t>
            </a:r>
            <a:endParaRPr lang="en-US" sz="2000" dirty="0" smtClean="0"/>
          </a:p>
        </p:txBody>
      </p:sp>
      <p:sp>
        <p:nvSpPr>
          <p:cNvPr id="4" name="Espace réservé du numéro de diapositive 3"/>
          <p:cNvSpPr>
            <a:spLocks noGrp="1"/>
          </p:cNvSpPr>
          <p:nvPr>
            <p:ph type="sldNum" sz="quarter" idx="4"/>
          </p:nvPr>
        </p:nvSpPr>
        <p:spPr/>
        <p:txBody>
          <a:bodyPr/>
          <a:lstStyle/>
          <a:p>
            <a:fld id="{5AF66AA0-E37C-4065-8BE7-D4086C065B53}" type="slidenum">
              <a:rPr lang="fr-BE" smtClean="0"/>
              <a:pPr/>
              <a:t>90</a:t>
            </a:fld>
            <a:endParaRPr lang="fr-BE" dirty="0"/>
          </a:p>
        </p:txBody>
      </p:sp>
      <p:sp>
        <p:nvSpPr>
          <p:cNvPr id="5" name="Retângulo 4"/>
          <p:cNvSpPr/>
          <p:nvPr/>
        </p:nvSpPr>
        <p:spPr>
          <a:xfrm>
            <a:off x="8927976" y="0"/>
            <a:ext cx="216024" cy="33569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CaixaDeTexto 5"/>
          <p:cNvSpPr txBox="1"/>
          <p:nvPr/>
        </p:nvSpPr>
        <p:spPr>
          <a:xfrm rot="16200000">
            <a:off x="7655466" y="1055234"/>
            <a:ext cx="2761044" cy="307777"/>
          </a:xfrm>
          <a:prstGeom prst="rect">
            <a:avLst/>
          </a:prstGeom>
          <a:noFill/>
        </p:spPr>
        <p:txBody>
          <a:bodyPr wrap="square" rtlCol="0">
            <a:spAutoFit/>
          </a:bodyPr>
          <a:lstStyle/>
          <a:p>
            <a:r>
              <a:rPr lang="pt-BR" sz="1400" dirty="0" smtClean="0">
                <a:solidFill>
                  <a:schemeClr val="bg1"/>
                </a:solidFill>
              </a:rPr>
              <a:t>Aplicações – Distribuição de água</a:t>
            </a:r>
            <a:endParaRPr lang="pt-BR" sz="1400" dirty="0">
              <a:solidFill>
                <a:schemeClr val="bg1"/>
              </a:solidFill>
            </a:endParaRPr>
          </a:p>
        </p:txBody>
      </p:sp>
    </p:spTree>
    <p:extLst>
      <p:ext uri="{BB962C8B-B14F-4D97-AF65-F5344CB8AC3E}">
        <p14:creationId xmlns:p14="http://schemas.microsoft.com/office/powerpoint/2010/main" val="2685225621"/>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5AF66AA0-E37C-4065-8BE7-D4086C065B53}" type="slidenum">
              <a:rPr lang="fr-BE" smtClean="0"/>
              <a:pPr/>
              <a:t>91</a:t>
            </a:fld>
            <a:endParaRPr lang="fr-BE" dirty="0"/>
          </a:p>
        </p:txBody>
      </p:sp>
      <p:sp>
        <p:nvSpPr>
          <p:cNvPr id="6" name="Retângulo 5"/>
          <p:cNvSpPr/>
          <p:nvPr/>
        </p:nvSpPr>
        <p:spPr>
          <a:xfrm>
            <a:off x="8927976" y="0"/>
            <a:ext cx="216024" cy="33569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CaixaDeTexto 6"/>
          <p:cNvSpPr txBox="1"/>
          <p:nvPr/>
        </p:nvSpPr>
        <p:spPr>
          <a:xfrm rot="16200000">
            <a:off x="7655466" y="1055234"/>
            <a:ext cx="2761044" cy="307777"/>
          </a:xfrm>
          <a:prstGeom prst="rect">
            <a:avLst/>
          </a:prstGeom>
          <a:noFill/>
        </p:spPr>
        <p:txBody>
          <a:bodyPr wrap="square" rtlCol="0">
            <a:spAutoFit/>
          </a:bodyPr>
          <a:lstStyle/>
          <a:p>
            <a:r>
              <a:rPr lang="pt-BR" sz="1400" dirty="0" smtClean="0">
                <a:solidFill>
                  <a:schemeClr val="bg1"/>
                </a:solidFill>
              </a:rPr>
              <a:t>Aplicações – Distribuição de água</a:t>
            </a:r>
            <a:endParaRPr lang="pt-BR" sz="1400" dirty="0">
              <a:solidFill>
                <a:schemeClr val="bg1"/>
              </a:solidFill>
            </a:endParaRPr>
          </a:p>
        </p:txBody>
      </p:sp>
      <p:pic>
        <p:nvPicPr>
          <p:cNvPr id="8" name="Image 3"/>
          <p:cNvPicPr>
            <a:picLocks noChangeAspect="1"/>
          </p:cNvPicPr>
          <p:nvPr/>
        </p:nvPicPr>
        <p:blipFill>
          <a:blip r:embed="rId2"/>
          <a:stretch>
            <a:fillRect/>
          </a:stretch>
        </p:blipFill>
        <p:spPr>
          <a:xfrm>
            <a:off x="668976" y="1233004"/>
            <a:ext cx="7781165" cy="5587058"/>
          </a:xfrm>
          <a:prstGeom prst="rect">
            <a:avLst/>
          </a:prstGeom>
        </p:spPr>
      </p:pic>
      <p:sp>
        <p:nvSpPr>
          <p:cNvPr id="9" name="Titre 2"/>
          <p:cNvSpPr txBox="1">
            <a:spLocks/>
          </p:cNvSpPr>
          <p:nvPr/>
        </p:nvSpPr>
        <p:spPr>
          <a:xfrm>
            <a:off x="413927" y="8857"/>
            <a:ext cx="8291264" cy="157018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pt-BR" dirty="0"/>
              <a:t>Taxa de vazamento de água em algumas grandes cidades</a:t>
            </a:r>
            <a:r>
              <a:rPr lang="fr-FR" dirty="0" smtClean="0"/>
              <a:t> (2014) </a:t>
            </a:r>
            <a:r>
              <a:rPr lang="fr-FR" baseline="30000" dirty="0" smtClean="0"/>
              <a:t>8</a:t>
            </a:r>
            <a:endParaRPr lang="en-US" baseline="30000" dirty="0"/>
          </a:p>
        </p:txBody>
      </p:sp>
    </p:spTree>
    <p:extLst>
      <p:ext uri="{BB962C8B-B14F-4D97-AF65-F5344CB8AC3E}">
        <p14:creationId xmlns:p14="http://schemas.microsoft.com/office/powerpoint/2010/main" val="1191381637"/>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5AF66AA0-E37C-4065-8BE7-D4086C065B53}" type="slidenum">
              <a:rPr lang="fr-BE" smtClean="0"/>
              <a:pPr/>
              <a:t>92</a:t>
            </a:fld>
            <a:endParaRPr lang="fr-BE" dirty="0"/>
          </a:p>
        </p:txBody>
      </p:sp>
      <p:sp>
        <p:nvSpPr>
          <p:cNvPr id="6" name="Retângulo 5"/>
          <p:cNvSpPr/>
          <p:nvPr/>
        </p:nvSpPr>
        <p:spPr>
          <a:xfrm>
            <a:off x="8927976" y="0"/>
            <a:ext cx="216024" cy="33569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CaixaDeTexto 6"/>
          <p:cNvSpPr txBox="1"/>
          <p:nvPr/>
        </p:nvSpPr>
        <p:spPr>
          <a:xfrm rot="16200000">
            <a:off x="7655466" y="1055234"/>
            <a:ext cx="2761044" cy="307777"/>
          </a:xfrm>
          <a:prstGeom prst="rect">
            <a:avLst/>
          </a:prstGeom>
          <a:noFill/>
        </p:spPr>
        <p:txBody>
          <a:bodyPr wrap="square" rtlCol="0">
            <a:spAutoFit/>
          </a:bodyPr>
          <a:lstStyle/>
          <a:p>
            <a:r>
              <a:rPr lang="pt-BR" sz="1400" dirty="0" smtClean="0">
                <a:solidFill>
                  <a:schemeClr val="bg1"/>
                </a:solidFill>
              </a:rPr>
              <a:t>Aplicações – Distribuição de água</a:t>
            </a:r>
            <a:endParaRPr lang="pt-BR" sz="1400" dirty="0">
              <a:solidFill>
                <a:schemeClr val="bg1"/>
              </a:solidFill>
            </a:endParaRPr>
          </a:p>
        </p:txBody>
      </p:sp>
      <p:sp>
        <p:nvSpPr>
          <p:cNvPr id="5" name="Titre 1"/>
          <p:cNvSpPr txBox="1">
            <a:spLocks/>
          </p:cNvSpPr>
          <p:nvPr/>
        </p:nvSpPr>
        <p:spPr>
          <a:xfrm>
            <a:off x="457200" y="116632"/>
            <a:ext cx="8229600" cy="1301006"/>
          </a:xfrm>
          <a:prstGeom prst="rect">
            <a:avLst/>
          </a:prstGeom>
        </p:spPr>
        <p:txBody>
          <a:bodyPr vert="horz" lIns="91440" tIns="45720" rIns="91440" bIns="45720" rtlCol="0" anchor="ctr">
            <a:normAutofit fontScale="90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pt-BR" dirty="0"/>
              <a:t>Redução de vazamentos versus uso de tubos de aço inoxidável em </a:t>
            </a:r>
            <a:r>
              <a:rPr lang="pt-BR" dirty="0" smtClean="0"/>
              <a:t>Tóquio</a:t>
            </a:r>
            <a:r>
              <a:rPr lang="fr-FR" baseline="30000" dirty="0" smtClean="0"/>
              <a:t>8</a:t>
            </a:r>
            <a:endParaRPr lang="en-US" baseline="30000" dirty="0"/>
          </a:p>
        </p:txBody>
      </p:sp>
      <p:pic>
        <p:nvPicPr>
          <p:cNvPr id="8" name="Image 3"/>
          <p:cNvPicPr>
            <a:picLocks noChangeAspect="1"/>
          </p:cNvPicPr>
          <p:nvPr/>
        </p:nvPicPr>
        <p:blipFill>
          <a:blip r:embed="rId2"/>
          <a:stretch>
            <a:fillRect/>
          </a:stretch>
        </p:blipFill>
        <p:spPr>
          <a:xfrm>
            <a:off x="368076" y="1628800"/>
            <a:ext cx="7631834" cy="4783832"/>
          </a:xfrm>
          <a:prstGeom prst="rect">
            <a:avLst/>
          </a:prstGeom>
        </p:spPr>
      </p:pic>
    </p:spTree>
    <p:extLst>
      <p:ext uri="{BB962C8B-B14F-4D97-AF65-F5344CB8AC3E}">
        <p14:creationId xmlns:p14="http://schemas.microsoft.com/office/powerpoint/2010/main" val="3064307866"/>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5AF66AA0-E37C-4065-8BE7-D4086C065B53}" type="slidenum">
              <a:rPr lang="fr-BE" smtClean="0"/>
              <a:pPr/>
              <a:t>93</a:t>
            </a:fld>
            <a:endParaRPr lang="fr-BE" dirty="0"/>
          </a:p>
        </p:txBody>
      </p:sp>
      <p:sp>
        <p:nvSpPr>
          <p:cNvPr id="6" name="Retângulo 5"/>
          <p:cNvSpPr/>
          <p:nvPr/>
        </p:nvSpPr>
        <p:spPr>
          <a:xfrm>
            <a:off x="8927976" y="0"/>
            <a:ext cx="216024" cy="33569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CaixaDeTexto 6"/>
          <p:cNvSpPr txBox="1"/>
          <p:nvPr/>
        </p:nvSpPr>
        <p:spPr>
          <a:xfrm rot="16200000">
            <a:off x="7655466" y="1055234"/>
            <a:ext cx="2761044" cy="307777"/>
          </a:xfrm>
          <a:prstGeom prst="rect">
            <a:avLst/>
          </a:prstGeom>
          <a:noFill/>
        </p:spPr>
        <p:txBody>
          <a:bodyPr wrap="square" rtlCol="0">
            <a:spAutoFit/>
          </a:bodyPr>
          <a:lstStyle/>
          <a:p>
            <a:r>
              <a:rPr lang="pt-BR" sz="1400" dirty="0" smtClean="0">
                <a:solidFill>
                  <a:schemeClr val="bg1"/>
                </a:solidFill>
              </a:rPr>
              <a:t>Aplicações – Distribuição de água</a:t>
            </a:r>
            <a:endParaRPr lang="pt-BR" sz="1400" dirty="0">
              <a:solidFill>
                <a:schemeClr val="bg1"/>
              </a:solidFill>
            </a:endParaRPr>
          </a:p>
        </p:txBody>
      </p:sp>
      <p:sp>
        <p:nvSpPr>
          <p:cNvPr id="5" name="Titre 3"/>
          <p:cNvSpPr txBox="1">
            <a:spLocks/>
          </p:cNvSpPr>
          <p:nvPr/>
        </p:nvSpPr>
        <p:spPr>
          <a:xfrm>
            <a:off x="971600" y="404664"/>
            <a:ext cx="7344816" cy="15841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pt-BR" sz="3200" dirty="0"/>
              <a:t>Redução do vazamento de água com a substituição de antigos </a:t>
            </a:r>
            <a:r>
              <a:rPr lang="pt-BR" sz="3200" dirty="0" smtClean="0"/>
              <a:t>tubos de </a:t>
            </a:r>
            <a:r>
              <a:rPr lang="pt-BR" sz="3200" dirty="0"/>
              <a:t>água por aço inoxidável</a:t>
            </a:r>
            <a:r>
              <a:rPr lang="fr-FR" sz="3200" baseline="30000" dirty="0" smtClean="0"/>
              <a:t>8</a:t>
            </a:r>
            <a:endParaRPr lang="en-US" sz="3200" baseline="30000" dirty="0"/>
          </a:p>
        </p:txBody>
      </p:sp>
      <p:pic>
        <p:nvPicPr>
          <p:cNvPr id="8" name="Image 2"/>
          <p:cNvPicPr>
            <a:picLocks noChangeAspect="1"/>
          </p:cNvPicPr>
          <p:nvPr/>
        </p:nvPicPr>
        <p:blipFill>
          <a:blip r:embed="rId2"/>
          <a:stretch>
            <a:fillRect/>
          </a:stretch>
        </p:blipFill>
        <p:spPr>
          <a:xfrm>
            <a:off x="34685" y="2359311"/>
            <a:ext cx="8630749" cy="3661977"/>
          </a:xfrm>
          <a:prstGeom prst="rect">
            <a:avLst/>
          </a:prstGeom>
        </p:spPr>
      </p:pic>
    </p:spTree>
    <p:extLst>
      <p:ext uri="{BB962C8B-B14F-4D97-AF65-F5344CB8AC3E}">
        <p14:creationId xmlns:p14="http://schemas.microsoft.com/office/powerpoint/2010/main" val="1459344827"/>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4"/>
          </p:nvPr>
        </p:nvSpPr>
        <p:spPr>
          <a:ln>
            <a:noFill/>
          </a:ln>
        </p:spPr>
        <p:txBody>
          <a:bodyPr/>
          <a:lstStyle/>
          <a:p>
            <a:fld id="{5AF66AA0-E37C-4065-8BE7-D4086C065B53}" type="slidenum">
              <a:rPr lang="fr-BE" smtClean="0"/>
              <a:pPr/>
              <a:t>94</a:t>
            </a:fld>
            <a:endParaRPr lang="fr-BE" dirty="0"/>
          </a:p>
        </p:txBody>
      </p:sp>
      <p:pic>
        <p:nvPicPr>
          <p:cNvPr id="8" name="Image 7"/>
          <p:cNvPicPr>
            <a:picLocks noChangeAspect="1"/>
          </p:cNvPicPr>
          <p:nvPr/>
        </p:nvPicPr>
        <p:blipFill rotWithShape="1">
          <a:blip r:embed="rId2" cstate="email">
            <a:extLst>
              <a:ext uri="{28A0092B-C50C-407E-A947-70E740481C1C}">
                <a14:useLocalDpi xmlns:a14="http://schemas.microsoft.com/office/drawing/2010/main"/>
              </a:ext>
            </a:extLst>
          </a:blip>
          <a:srcRect t="1780"/>
          <a:stretch/>
        </p:blipFill>
        <p:spPr>
          <a:xfrm>
            <a:off x="2411759" y="44624"/>
            <a:ext cx="2697690" cy="3578400"/>
          </a:xfrm>
          <a:prstGeom prst="rect">
            <a:avLst/>
          </a:prstGeom>
          <a:ln>
            <a:solidFill>
              <a:schemeClr val="tx1"/>
            </a:solidFill>
          </a:ln>
        </p:spPr>
      </p:pic>
      <p:pic>
        <p:nvPicPr>
          <p:cNvPr id="2050" name="Picture 2" descr="http://www.nickelinstitute.org/%7E/media/Images/NickelUseInSociety/MaterialsSelectionandUse/Water/pipe.ashx?w=170&amp;h=292&amp;as=1"/>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35496" y="44624"/>
            <a:ext cx="2268000" cy="357929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6" name="Image 5"/>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5496" y="3674709"/>
            <a:ext cx="8820000" cy="3183291"/>
          </a:xfrm>
          <a:prstGeom prst="rect">
            <a:avLst/>
          </a:prstGeom>
          <a:ln>
            <a:solidFill>
              <a:schemeClr val="tx1"/>
            </a:solidFill>
          </a:ln>
        </p:spPr>
      </p:pic>
      <p:sp>
        <p:nvSpPr>
          <p:cNvPr id="7" name="Retângulo 6"/>
          <p:cNvSpPr/>
          <p:nvPr/>
        </p:nvSpPr>
        <p:spPr>
          <a:xfrm>
            <a:off x="8927976" y="0"/>
            <a:ext cx="216024" cy="33569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CaixaDeTexto 8"/>
          <p:cNvSpPr txBox="1"/>
          <p:nvPr/>
        </p:nvSpPr>
        <p:spPr>
          <a:xfrm rot="16200000">
            <a:off x="7655466" y="1055234"/>
            <a:ext cx="2761044" cy="307777"/>
          </a:xfrm>
          <a:prstGeom prst="rect">
            <a:avLst/>
          </a:prstGeom>
          <a:noFill/>
        </p:spPr>
        <p:txBody>
          <a:bodyPr wrap="square" rtlCol="0">
            <a:spAutoFit/>
          </a:bodyPr>
          <a:lstStyle/>
          <a:p>
            <a:r>
              <a:rPr lang="pt-BR" sz="1400" dirty="0" smtClean="0">
                <a:solidFill>
                  <a:schemeClr val="bg1"/>
                </a:solidFill>
              </a:rPr>
              <a:t>Aplicações – Distribuição de água</a:t>
            </a:r>
            <a:endParaRPr lang="pt-BR" sz="1400" dirty="0">
              <a:solidFill>
                <a:schemeClr val="bg1"/>
              </a:solidFill>
            </a:endParaRPr>
          </a:p>
        </p:txBody>
      </p:sp>
      <p:pic>
        <p:nvPicPr>
          <p:cNvPr id="10" name="Image 1"/>
          <p:cNvPicPr>
            <a:picLocks noChangeAspect="1"/>
          </p:cNvPicPr>
          <p:nvPr/>
        </p:nvPicPr>
        <p:blipFill>
          <a:blip r:embed="rId5"/>
          <a:stretch>
            <a:fillRect/>
          </a:stretch>
        </p:blipFill>
        <p:spPr>
          <a:xfrm>
            <a:off x="5214805" y="213644"/>
            <a:ext cx="3536676" cy="3240360"/>
          </a:xfrm>
          <a:prstGeom prst="rect">
            <a:avLst/>
          </a:prstGeom>
        </p:spPr>
      </p:pic>
    </p:spTree>
    <p:extLst>
      <p:ext uri="{BB962C8B-B14F-4D97-AF65-F5344CB8AC3E}">
        <p14:creationId xmlns:p14="http://schemas.microsoft.com/office/powerpoint/2010/main" val="3601441690"/>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4"/>
          </p:nvPr>
        </p:nvSpPr>
        <p:spPr/>
        <p:txBody>
          <a:bodyPr/>
          <a:lstStyle/>
          <a:p>
            <a:fld id="{5AF66AA0-E37C-4065-8BE7-D4086C065B53}" type="slidenum">
              <a:rPr lang="fr-BE" smtClean="0"/>
              <a:pPr/>
              <a:t>95</a:t>
            </a:fld>
            <a:endParaRPr lang="fr-BE" dirty="0"/>
          </a:p>
        </p:txBody>
      </p:sp>
      <p:pic>
        <p:nvPicPr>
          <p:cNvPr id="4" name="Image 3"/>
          <p:cNvPicPr>
            <a:picLocks noChangeAspect="1"/>
          </p:cNvPicPr>
          <p:nvPr/>
        </p:nvPicPr>
        <p:blipFill rotWithShape="1">
          <a:blip r:embed="rId2" cstate="email">
            <a:extLst>
              <a:ext uri="{28A0092B-C50C-407E-A947-70E740481C1C}">
                <a14:useLocalDpi xmlns:a14="http://schemas.microsoft.com/office/drawing/2010/main"/>
              </a:ext>
            </a:extLst>
          </a:blip>
          <a:srcRect b="1008"/>
          <a:stretch/>
        </p:blipFill>
        <p:spPr>
          <a:xfrm>
            <a:off x="304800" y="980728"/>
            <a:ext cx="8534400" cy="4865365"/>
          </a:xfrm>
          <a:prstGeom prst="rect">
            <a:avLst/>
          </a:prstGeom>
          <a:ln>
            <a:solidFill>
              <a:schemeClr val="tx1"/>
            </a:solidFill>
          </a:ln>
        </p:spPr>
      </p:pic>
      <p:sp>
        <p:nvSpPr>
          <p:cNvPr id="5" name="Retângulo 4"/>
          <p:cNvSpPr/>
          <p:nvPr/>
        </p:nvSpPr>
        <p:spPr>
          <a:xfrm>
            <a:off x="8927976" y="0"/>
            <a:ext cx="216024" cy="33569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CaixaDeTexto 5"/>
          <p:cNvSpPr txBox="1"/>
          <p:nvPr/>
        </p:nvSpPr>
        <p:spPr>
          <a:xfrm rot="16200000">
            <a:off x="7655466" y="1055234"/>
            <a:ext cx="2761044" cy="307777"/>
          </a:xfrm>
          <a:prstGeom prst="rect">
            <a:avLst/>
          </a:prstGeom>
          <a:noFill/>
        </p:spPr>
        <p:txBody>
          <a:bodyPr wrap="square" rtlCol="0">
            <a:spAutoFit/>
          </a:bodyPr>
          <a:lstStyle/>
          <a:p>
            <a:r>
              <a:rPr lang="pt-BR" sz="1400" dirty="0" smtClean="0">
                <a:solidFill>
                  <a:schemeClr val="bg1"/>
                </a:solidFill>
              </a:rPr>
              <a:t>Aplicações – Distribuição de água</a:t>
            </a:r>
            <a:endParaRPr lang="pt-BR" sz="1400" dirty="0">
              <a:solidFill>
                <a:schemeClr val="bg1"/>
              </a:solidFill>
            </a:endParaRPr>
          </a:p>
        </p:txBody>
      </p:sp>
    </p:spTree>
    <p:extLst>
      <p:ext uri="{BB962C8B-B14F-4D97-AF65-F5344CB8AC3E}">
        <p14:creationId xmlns:p14="http://schemas.microsoft.com/office/powerpoint/2010/main" val="1157839885"/>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4"/>
          </p:nvPr>
        </p:nvSpPr>
        <p:spPr/>
        <p:txBody>
          <a:bodyPr/>
          <a:lstStyle/>
          <a:p>
            <a:fld id="{5AF66AA0-E37C-4065-8BE7-D4086C065B53}" type="slidenum">
              <a:rPr lang="fr-BE" smtClean="0"/>
              <a:pPr/>
              <a:t>96</a:t>
            </a:fld>
            <a:endParaRPr lang="fr-BE" dirty="0"/>
          </a:p>
        </p:txBody>
      </p:sp>
      <p:sp>
        <p:nvSpPr>
          <p:cNvPr id="5" name="Retângulo 4"/>
          <p:cNvSpPr/>
          <p:nvPr/>
        </p:nvSpPr>
        <p:spPr>
          <a:xfrm>
            <a:off x="8927976" y="0"/>
            <a:ext cx="216024" cy="33569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CaixaDeTexto 5"/>
          <p:cNvSpPr txBox="1"/>
          <p:nvPr/>
        </p:nvSpPr>
        <p:spPr>
          <a:xfrm rot="16200000">
            <a:off x="7655466" y="1055234"/>
            <a:ext cx="2761044" cy="307777"/>
          </a:xfrm>
          <a:prstGeom prst="rect">
            <a:avLst/>
          </a:prstGeom>
          <a:noFill/>
        </p:spPr>
        <p:txBody>
          <a:bodyPr wrap="square" rtlCol="0">
            <a:spAutoFit/>
          </a:bodyPr>
          <a:lstStyle/>
          <a:p>
            <a:r>
              <a:rPr lang="pt-BR" sz="1400" dirty="0" smtClean="0">
                <a:solidFill>
                  <a:schemeClr val="bg1"/>
                </a:solidFill>
              </a:rPr>
              <a:t>Aplicações – Distribuição de água</a:t>
            </a:r>
            <a:endParaRPr lang="pt-BR" sz="1400" dirty="0">
              <a:solidFill>
                <a:schemeClr val="bg1"/>
              </a:solidFill>
            </a:endParaRPr>
          </a:p>
        </p:txBody>
      </p:sp>
      <p:sp>
        <p:nvSpPr>
          <p:cNvPr id="7" name="Titre 3"/>
          <p:cNvSpPr txBox="1">
            <a:spLocks/>
          </p:cNvSpPr>
          <p:nvPr/>
        </p:nvSpPr>
        <p:spPr>
          <a:xfrm>
            <a:off x="457200" y="274638"/>
            <a:ext cx="8229600" cy="11430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pt-BR" sz="3600" dirty="0"/>
              <a:t>Reservatório de água antes de reparos, </a:t>
            </a:r>
            <a:r>
              <a:rPr lang="pt-BR" sz="3600" dirty="0" err="1"/>
              <a:t>Gangneung</a:t>
            </a:r>
            <a:r>
              <a:rPr lang="pt-BR" sz="3600" dirty="0"/>
              <a:t>-City, Coréia</a:t>
            </a:r>
            <a:r>
              <a:rPr lang="en-GB" sz="3600" baseline="30000" dirty="0" smtClean="0"/>
              <a:t>9</a:t>
            </a:r>
            <a:endParaRPr lang="en-US" sz="3600" baseline="30000" dirty="0"/>
          </a:p>
        </p:txBody>
      </p:sp>
      <p:sp>
        <p:nvSpPr>
          <p:cNvPr id="8" name="Espace réservé du contenu 4"/>
          <p:cNvSpPr txBox="1">
            <a:spLocks/>
          </p:cNvSpPr>
          <p:nvPr/>
        </p:nvSpPr>
        <p:spPr>
          <a:xfrm>
            <a:off x="0" y="1666875"/>
            <a:ext cx="2214563" cy="4997450"/>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pt-BR" sz="1800" dirty="0"/>
              <a:t>A corrosão e deterioração do concreto é visível na imagem e causa vazamento de água.</a:t>
            </a:r>
          </a:p>
          <a:p>
            <a:pPr marL="0" indent="0">
              <a:buNone/>
            </a:pPr>
            <a:r>
              <a:rPr lang="pt-BR" sz="1800" dirty="0"/>
              <a:t>Revestimento epóxi foi </a:t>
            </a:r>
            <a:r>
              <a:rPr lang="pt-BR" sz="1800" dirty="0" smtClean="0"/>
              <a:t>descartado por não ser duradouro</a:t>
            </a:r>
            <a:r>
              <a:rPr lang="pt-BR" sz="1800" dirty="0"/>
              <a:t>.</a:t>
            </a:r>
          </a:p>
          <a:p>
            <a:pPr marL="0" indent="0">
              <a:buNone/>
            </a:pPr>
            <a:r>
              <a:rPr lang="pt-BR" sz="1800" dirty="0" smtClean="0"/>
              <a:t>O </a:t>
            </a:r>
            <a:r>
              <a:rPr lang="pt-BR" sz="1800" i="1" dirty="0" err="1" smtClean="0"/>
              <a:t>retrofitting</a:t>
            </a:r>
            <a:r>
              <a:rPr lang="pt-BR" sz="1800" dirty="0" smtClean="0"/>
              <a:t> </a:t>
            </a:r>
            <a:r>
              <a:rPr lang="pt-BR" sz="1800" dirty="0"/>
              <a:t>com um revestimento de aço inoxidável foi selecionado </a:t>
            </a:r>
            <a:r>
              <a:rPr lang="pt-BR" sz="1800" dirty="0" smtClean="0"/>
              <a:t>por sua </a:t>
            </a:r>
            <a:r>
              <a:rPr lang="pt-BR" sz="1800" dirty="0"/>
              <a:t>resistência à corrosão, durabilidade, sem manutenção e sem crescimento bacteriano.</a:t>
            </a:r>
            <a:endParaRPr lang="en-US" sz="1800" dirty="0"/>
          </a:p>
        </p:txBody>
      </p:sp>
      <p:pic>
        <p:nvPicPr>
          <p:cNvPr id="9" name="Picture 4" descr="\\문창서버\server\7.공사\★시공완료사진\▶워크사진촬영\131216-대구봉덕배수지-STS\시공전\_DSF5313.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11760" y="1700808"/>
            <a:ext cx="6401601" cy="4248472"/>
          </a:xfrm>
          <a:prstGeom prst="rect">
            <a:avLst/>
          </a:prstGeom>
          <a:noFill/>
          <a:ln>
            <a:solidFill>
              <a:schemeClr val="tx1"/>
            </a:solidFill>
          </a:ln>
          <a:extLst/>
        </p:spPr>
      </p:pic>
      <p:sp>
        <p:nvSpPr>
          <p:cNvPr id="10" name="ZoneTexte 5"/>
          <p:cNvSpPr txBox="1"/>
          <p:nvPr/>
        </p:nvSpPr>
        <p:spPr>
          <a:xfrm>
            <a:off x="3491880" y="6294943"/>
            <a:ext cx="3384376" cy="584775"/>
          </a:xfrm>
          <a:prstGeom prst="rect">
            <a:avLst/>
          </a:prstGeom>
          <a:noFill/>
        </p:spPr>
        <p:txBody>
          <a:bodyPr wrap="square" rtlCol="0">
            <a:spAutoFit/>
          </a:bodyPr>
          <a:lstStyle/>
          <a:p>
            <a:pPr algn="ctr"/>
            <a:r>
              <a:rPr lang="fr-FR" sz="3200" b="1" dirty="0" smtClean="0"/>
              <a:t>ANTES</a:t>
            </a:r>
            <a:endParaRPr lang="en-US" sz="3200" b="1" dirty="0"/>
          </a:p>
        </p:txBody>
      </p:sp>
    </p:spTree>
    <p:extLst>
      <p:ext uri="{BB962C8B-B14F-4D97-AF65-F5344CB8AC3E}">
        <p14:creationId xmlns:p14="http://schemas.microsoft.com/office/powerpoint/2010/main" val="952979558"/>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4"/>
          </p:nvPr>
        </p:nvSpPr>
        <p:spPr/>
        <p:txBody>
          <a:bodyPr/>
          <a:lstStyle/>
          <a:p>
            <a:fld id="{5AF66AA0-E37C-4065-8BE7-D4086C065B53}" type="slidenum">
              <a:rPr lang="fr-BE" smtClean="0"/>
              <a:pPr/>
              <a:t>97</a:t>
            </a:fld>
            <a:endParaRPr lang="fr-BE" dirty="0"/>
          </a:p>
        </p:txBody>
      </p:sp>
      <p:sp>
        <p:nvSpPr>
          <p:cNvPr id="5" name="Retângulo 4"/>
          <p:cNvSpPr/>
          <p:nvPr/>
        </p:nvSpPr>
        <p:spPr>
          <a:xfrm>
            <a:off x="8927976" y="0"/>
            <a:ext cx="216024" cy="33569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CaixaDeTexto 5"/>
          <p:cNvSpPr txBox="1"/>
          <p:nvPr/>
        </p:nvSpPr>
        <p:spPr>
          <a:xfrm rot="16200000">
            <a:off x="7655466" y="1055234"/>
            <a:ext cx="2761044" cy="307777"/>
          </a:xfrm>
          <a:prstGeom prst="rect">
            <a:avLst/>
          </a:prstGeom>
          <a:noFill/>
        </p:spPr>
        <p:txBody>
          <a:bodyPr wrap="square" rtlCol="0">
            <a:spAutoFit/>
          </a:bodyPr>
          <a:lstStyle/>
          <a:p>
            <a:r>
              <a:rPr lang="pt-BR" sz="1400" dirty="0" smtClean="0">
                <a:solidFill>
                  <a:schemeClr val="bg1"/>
                </a:solidFill>
              </a:rPr>
              <a:t>Aplicações – Distribuição de água</a:t>
            </a:r>
            <a:endParaRPr lang="pt-BR" sz="1400" dirty="0">
              <a:solidFill>
                <a:schemeClr val="bg1"/>
              </a:solidFill>
            </a:endParaRPr>
          </a:p>
        </p:txBody>
      </p:sp>
      <p:sp>
        <p:nvSpPr>
          <p:cNvPr id="8" name="Titre 3"/>
          <p:cNvSpPr txBox="1">
            <a:spLocks/>
          </p:cNvSpPr>
          <p:nvPr/>
        </p:nvSpPr>
        <p:spPr>
          <a:xfrm>
            <a:off x="323528" y="53752"/>
            <a:ext cx="8229600" cy="1143000"/>
          </a:xfrm>
          <a:prstGeom prst="rect">
            <a:avLst/>
          </a:prstGeom>
        </p:spPr>
        <p:txBody>
          <a:bodyP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pt-BR" dirty="0" smtClean="0"/>
              <a:t>O mesmo, após o </a:t>
            </a:r>
            <a:r>
              <a:rPr lang="pt-BR" dirty="0"/>
              <a:t>novo </a:t>
            </a:r>
            <a:r>
              <a:rPr lang="pt-BR" dirty="0" smtClean="0"/>
              <a:t>revestimento de </a:t>
            </a:r>
            <a:r>
              <a:rPr lang="pt-BR" dirty="0"/>
              <a:t>aço inoxidável</a:t>
            </a:r>
            <a:endParaRPr lang="en-US" dirty="0"/>
          </a:p>
        </p:txBody>
      </p:sp>
      <p:pic>
        <p:nvPicPr>
          <p:cNvPr id="9" name="Picture 2" descr="Y:\7.공사\★시공완료사진\워크사진촬영\대구화원배수지\_DSF0416.JPG"/>
          <p:cNvPicPr/>
          <p:nvPr/>
        </p:nvPicPr>
        <p:blipFill rotWithShape="1">
          <a:blip r:embed="rId2" cstate="print">
            <a:extLst>
              <a:ext uri="{BEBA8EAE-BF5A-486C-A8C5-ECC9F3942E4B}">
                <a14:imgProps xmlns:a14="http://schemas.microsoft.com/office/drawing/2010/main">
                  <a14:imgLayer r:embed="rId3">
                    <a14:imgEffect>
                      <a14:colorTemperature colorTemp="4700"/>
                    </a14:imgEffect>
                    <a14:imgEffect>
                      <a14:brightnessContrast bright="20000"/>
                    </a14:imgEffect>
                  </a14:imgLayer>
                </a14:imgProps>
              </a:ext>
              <a:ext uri="{28A0092B-C50C-407E-A947-70E740481C1C}">
                <a14:useLocalDpi xmlns:a14="http://schemas.microsoft.com/office/drawing/2010/main" val="0"/>
              </a:ext>
            </a:extLst>
          </a:blip>
          <a:srcRect l="2181"/>
          <a:stretch/>
        </p:blipFill>
        <p:spPr bwMode="auto">
          <a:xfrm>
            <a:off x="2411412" y="1701280"/>
            <a:ext cx="6445107" cy="4248000"/>
          </a:xfrm>
          <a:prstGeom prst="rect">
            <a:avLst/>
          </a:prstGeom>
          <a:ln>
            <a:solidFill>
              <a:schemeClr val="tx1"/>
            </a:solidFill>
          </a:ln>
        </p:spPr>
      </p:pic>
      <p:sp>
        <p:nvSpPr>
          <p:cNvPr id="10" name="ZoneTexte 5"/>
          <p:cNvSpPr txBox="1"/>
          <p:nvPr/>
        </p:nvSpPr>
        <p:spPr>
          <a:xfrm>
            <a:off x="3491880" y="6294943"/>
            <a:ext cx="3384376" cy="584775"/>
          </a:xfrm>
          <a:prstGeom prst="rect">
            <a:avLst/>
          </a:prstGeom>
          <a:noFill/>
        </p:spPr>
        <p:txBody>
          <a:bodyPr wrap="square" rtlCol="0">
            <a:spAutoFit/>
          </a:bodyPr>
          <a:lstStyle/>
          <a:p>
            <a:pPr algn="ctr"/>
            <a:r>
              <a:rPr lang="fr-FR" sz="3200" b="1" dirty="0" smtClean="0"/>
              <a:t>DEPOIS</a:t>
            </a:r>
            <a:endParaRPr lang="en-US" sz="3200" b="1" dirty="0"/>
          </a:p>
        </p:txBody>
      </p:sp>
      <p:sp>
        <p:nvSpPr>
          <p:cNvPr id="11" name="Espace réservé du contenu 4"/>
          <p:cNvSpPr txBox="1">
            <a:spLocks/>
          </p:cNvSpPr>
          <p:nvPr/>
        </p:nvSpPr>
        <p:spPr>
          <a:xfrm>
            <a:off x="-18798" y="1667123"/>
            <a:ext cx="2286541" cy="4997152"/>
          </a:xfrm>
          <a:prstGeom prst="rect">
            <a:avLst/>
          </a:prstGeom>
        </p:spPr>
        <p:txBody>
          <a:bodyPr>
            <a:normAutofit/>
          </a:bodyPr>
          <a:lst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pt-BR" sz="1800" dirty="0" smtClean="0"/>
              <a:t>Foram </a:t>
            </a:r>
            <a:r>
              <a:rPr lang="pt-BR" sz="1800" dirty="0"/>
              <a:t>utilizadas as classes de aço inoxidável duplex STS329LD e STS329J3L.</a:t>
            </a:r>
            <a:endParaRPr lang="fr-FR" sz="1800" dirty="0"/>
          </a:p>
          <a:p>
            <a:pPr marL="0" indent="0">
              <a:buNone/>
            </a:pPr>
            <a:r>
              <a:rPr lang="pt-BR" sz="1800" dirty="0"/>
              <a:t>Os painéis são soldados juntos e ancorados no concreto.</a:t>
            </a:r>
            <a:endParaRPr lang="en-US" sz="1800" dirty="0"/>
          </a:p>
        </p:txBody>
      </p:sp>
    </p:spTree>
    <p:extLst>
      <p:ext uri="{BB962C8B-B14F-4D97-AF65-F5344CB8AC3E}">
        <p14:creationId xmlns:p14="http://schemas.microsoft.com/office/powerpoint/2010/main" val="2455149235"/>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dirty="0" smtClean="0"/>
              <a:t>Distribuição de água - Referências</a:t>
            </a:r>
            <a:endParaRPr lang="fr-FR"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98</a:t>
            </a:fld>
            <a:endParaRPr lang="fr-BE" dirty="0"/>
          </a:p>
        </p:txBody>
      </p:sp>
      <p:sp>
        <p:nvSpPr>
          <p:cNvPr id="6" name="Retângulo 5"/>
          <p:cNvSpPr/>
          <p:nvPr/>
        </p:nvSpPr>
        <p:spPr>
          <a:xfrm>
            <a:off x="8927976" y="0"/>
            <a:ext cx="216024" cy="33569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7" name="CaixaDeTexto 6"/>
          <p:cNvSpPr txBox="1"/>
          <p:nvPr/>
        </p:nvSpPr>
        <p:spPr>
          <a:xfrm rot="16200000">
            <a:off x="7655466" y="1055234"/>
            <a:ext cx="2761044" cy="307777"/>
          </a:xfrm>
          <a:prstGeom prst="rect">
            <a:avLst/>
          </a:prstGeom>
          <a:noFill/>
        </p:spPr>
        <p:txBody>
          <a:bodyPr wrap="square" rtlCol="0">
            <a:spAutoFit/>
          </a:bodyPr>
          <a:lstStyle/>
          <a:p>
            <a:r>
              <a:rPr lang="pt-BR" sz="1400" dirty="0" smtClean="0">
                <a:solidFill>
                  <a:schemeClr val="bg1"/>
                </a:solidFill>
              </a:rPr>
              <a:t>Aplicações – Distribuição de água</a:t>
            </a:r>
            <a:endParaRPr lang="pt-BR" sz="1400" dirty="0">
              <a:solidFill>
                <a:schemeClr val="bg1"/>
              </a:solidFill>
            </a:endParaRPr>
          </a:p>
        </p:txBody>
      </p:sp>
      <p:sp>
        <p:nvSpPr>
          <p:cNvPr id="8" name="Content Placeholder 2"/>
          <p:cNvSpPr>
            <a:spLocks noGrp="1"/>
          </p:cNvSpPr>
          <p:nvPr>
            <p:ph idx="1"/>
          </p:nvPr>
        </p:nvSpPr>
        <p:spPr>
          <a:xfrm>
            <a:off x="457200" y="1600200"/>
            <a:ext cx="8229600" cy="4983162"/>
          </a:xfrm>
        </p:spPr>
        <p:txBody>
          <a:bodyPr>
            <a:noAutofit/>
          </a:bodyPr>
          <a:lstStyle/>
          <a:p>
            <a:pPr marL="457200" indent="-457200">
              <a:buFont typeface="+mj-lt"/>
              <a:buAutoNum type="arabicPeriod"/>
            </a:pPr>
            <a:r>
              <a:rPr lang="fr-FR" sz="1800" dirty="0">
                <a:hlinkClick r:id="rId3"/>
              </a:rPr>
              <a:t>http://www.nickelinstitute.org/en/NickelUseInSociety/MaterialsSelectionAndUse/Water/Distribution.aspx</a:t>
            </a:r>
            <a:endParaRPr lang="fr-FR" sz="1800" dirty="0"/>
          </a:p>
          <a:p>
            <a:pPr marL="457200" indent="-457200">
              <a:buFont typeface="+mj-lt"/>
              <a:buAutoNum type="arabicPeriod"/>
            </a:pPr>
            <a:r>
              <a:rPr lang="fr-FR" sz="1800" dirty="0">
                <a:hlinkClick r:id="rId4"/>
              </a:rPr>
              <a:t>http://www.imoa.info/download_files/stainless-steel/Stainless_Steel_Pipe.pdf</a:t>
            </a:r>
            <a:endParaRPr lang="fr-FR" sz="1800" dirty="0"/>
          </a:p>
          <a:p>
            <a:pPr marL="457200" indent="-457200">
              <a:buFont typeface="+mj-lt"/>
              <a:buAutoNum type="arabicPeriod"/>
            </a:pPr>
            <a:r>
              <a:rPr lang="fr-FR" sz="1800" dirty="0">
                <a:hlinkClick r:id="rId5"/>
              </a:rPr>
              <a:t>http://www.worldstainless.org/news/show/246</a:t>
            </a:r>
            <a:r>
              <a:rPr lang="fr-FR" sz="1800" dirty="0"/>
              <a:t> </a:t>
            </a:r>
            <a:endParaRPr lang="fr-FR" sz="1800" b="1" dirty="0">
              <a:solidFill>
                <a:srgbClr val="FF0000"/>
              </a:solidFill>
            </a:endParaRPr>
          </a:p>
          <a:p>
            <a:pPr marL="457200" indent="-457200">
              <a:buFont typeface="+mj-lt"/>
              <a:buAutoNum type="arabicPeriod"/>
            </a:pPr>
            <a:r>
              <a:rPr lang="fr-FR" sz="1800" dirty="0">
                <a:hlinkClick r:id="rId6"/>
              </a:rPr>
              <a:t>http://www.worldstainless.org/Files/ISSF/non-image-files/PDF/ISSF_Stainless_Steel_in_Drinking_Water_Supply.pdf</a:t>
            </a:r>
            <a:r>
              <a:rPr lang="fr-FR" sz="1800" dirty="0"/>
              <a:t>  </a:t>
            </a:r>
          </a:p>
          <a:p>
            <a:pPr marL="457200" indent="-457200">
              <a:buFont typeface="+mj-lt"/>
              <a:buAutoNum type="arabicPeriod"/>
            </a:pPr>
            <a:r>
              <a:rPr lang="fr-FR" sz="1800" dirty="0">
                <a:hlinkClick r:id="rId7"/>
              </a:rPr>
              <a:t>http://worldstainless.org/applications_protection_environment_and_human_health/water</a:t>
            </a:r>
            <a:endParaRPr lang="fr-FR" sz="1800" dirty="0"/>
          </a:p>
          <a:p>
            <a:pPr marL="457200" indent="-457200">
              <a:buFont typeface="+mj-lt"/>
              <a:buAutoNum type="arabicPeriod"/>
            </a:pPr>
            <a:r>
              <a:rPr lang="fr-FR" sz="1800" dirty="0">
                <a:hlinkClick r:id="rId8"/>
              </a:rPr>
              <a:t>http://www.worldstainless.org/Files/issf/non-image-files/PDF/Euro_Inox/CorrResist_SoilsConcrete_EN.pdf</a:t>
            </a:r>
            <a:endParaRPr lang="fr-FR" sz="1800" dirty="0"/>
          </a:p>
          <a:p>
            <a:pPr marL="457200" indent="-457200">
              <a:buFont typeface="+mj-lt"/>
              <a:buAutoNum type="arabicPeriod"/>
            </a:pPr>
            <a:r>
              <a:rPr lang="fr-FR" sz="1800" dirty="0">
                <a:hlinkClick r:id="rId9"/>
              </a:rPr>
              <a:t>https://www.nickelinstitute.org/~/Media/Files/TechnicalLiterature/FieldCorrosionResistanceTestOnStStPipingForBuildingService_12012_.pdf</a:t>
            </a:r>
            <a:endParaRPr lang="fr-FR" sz="1800" dirty="0"/>
          </a:p>
          <a:p>
            <a:pPr marL="457200" indent="-457200">
              <a:buFont typeface="+mj-lt"/>
              <a:buAutoNum type="arabicPeriod"/>
            </a:pPr>
            <a:r>
              <a:rPr lang="fr-FR" sz="1800" dirty="0">
                <a:hlinkClick r:id="rId7"/>
              </a:rPr>
              <a:t>http://worldstainless.org/applications_protection_environment_and_human_health/water</a:t>
            </a:r>
            <a:r>
              <a:rPr lang="fr-FR" sz="1800" dirty="0"/>
              <a:t> - </a:t>
            </a:r>
            <a:r>
              <a:rPr lang="en-GB" sz="1800" u="sng" dirty="0">
                <a:hlinkClick r:id="rId10"/>
              </a:rPr>
              <a:t>http://worldstainless.org/news/show/2140</a:t>
            </a:r>
            <a:endParaRPr lang="fr-FR" sz="1800" dirty="0">
              <a:hlinkClick r:id="rId3"/>
            </a:endParaRPr>
          </a:p>
          <a:p>
            <a:pPr marL="457200" indent="-457200">
              <a:buFont typeface="+mj-lt"/>
              <a:buAutoNum type="arabicPeriod"/>
            </a:pPr>
            <a:r>
              <a:rPr lang="fr-FR" sz="1800" dirty="0"/>
              <a:t>Source: POSCO, </a:t>
            </a:r>
            <a:r>
              <a:rPr lang="fr-FR" sz="1800" dirty="0" err="1"/>
              <a:t>Korea</a:t>
            </a:r>
            <a:r>
              <a:rPr lang="fr-FR" sz="1800" dirty="0"/>
              <a:t> (</a:t>
            </a:r>
            <a:r>
              <a:rPr lang="fr-FR" sz="1800" dirty="0">
                <a:hlinkClick r:id="rId11"/>
              </a:rPr>
              <a:t>http://www.posco.com</a:t>
            </a:r>
            <a:r>
              <a:rPr lang="fr-FR" sz="1800" dirty="0"/>
              <a:t>)</a:t>
            </a:r>
          </a:p>
        </p:txBody>
      </p:sp>
    </p:spTree>
    <p:extLst>
      <p:ext uri="{BB962C8B-B14F-4D97-AF65-F5344CB8AC3E}">
        <p14:creationId xmlns:p14="http://schemas.microsoft.com/office/powerpoint/2010/main" val="2830169720"/>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64056" y="548680"/>
            <a:ext cx="7772400" cy="1470025"/>
          </a:xfrm>
        </p:spPr>
        <p:txBody>
          <a:bodyPr/>
          <a:lstStyle/>
          <a:p>
            <a:r>
              <a:rPr lang="fr-FR" dirty="0" smtClean="0"/>
              <a:t>Obrigado</a:t>
            </a:r>
            <a:endParaRPr lang="fr-FR"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99</a:t>
            </a:fld>
            <a:endParaRPr lang="fr-BE" dirty="0"/>
          </a:p>
        </p:txBody>
      </p:sp>
      <p:sp>
        <p:nvSpPr>
          <p:cNvPr id="4" name="Retângulo 3"/>
          <p:cNvSpPr/>
          <p:nvPr/>
        </p:nvSpPr>
        <p:spPr>
          <a:xfrm>
            <a:off x="8927976" y="0"/>
            <a:ext cx="216024" cy="335699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CaixaDeTexto 5"/>
          <p:cNvSpPr txBox="1"/>
          <p:nvPr/>
        </p:nvSpPr>
        <p:spPr>
          <a:xfrm rot="16200000">
            <a:off x="8483557" y="227142"/>
            <a:ext cx="1104861" cy="307777"/>
          </a:xfrm>
          <a:prstGeom prst="rect">
            <a:avLst/>
          </a:prstGeom>
          <a:noFill/>
        </p:spPr>
        <p:txBody>
          <a:bodyPr wrap="square" rtlCol="0">
            <a:spAutoFit/>
          </a:bodyPr>
          <a:lstStyle/>
          <a:p>
            <a:r>
              <a:rPr lang="pt-BR" sz="1400" dirty="0" smtClean="0">
                <a:solidFill>
                  <a:schemeClr val="bg1"/>
                </a:solidFill>
              </a:rPr>
              <a:t>Aplicações</a:t>
            </a:r>
            <a:endParaRPr lang="pt-BR" sz="1400" dirty="0">
              <a:solidFill>
                <a:schemeClr val="bg1"/>
              </a:solidFill>
            </a:endParaRPr>
          </a:p>
        </p:txBody>
      </p:sp>
      <p:sp>
        <p:nvSpPr>
          <p:cNvPr id="7" name="Content Placeholder 2">
            <a:extLst>
              <a:ext uri="{FF2B5EF4-FFF2-40B4-BE49-F238E27FC236}">
                <a16:creationId xmlns="" xmlns:a16="http://schemas.microsoft.com/office/drawing/2014/main" id="{07537528-C281-467A-9E59-4EBB5BF84123}"/>
              </a:ext>
            </a:extLst>
          </p:cNvPr>
          <p:cNvSpPr txBox="1">
            <a:spLocks/>
          </p:cNvSpPr>
          <p:nvPr/>
        </p:nvSpPr>
        <p:spPr>
          <a:xfrm>
            <a:off x="349188" y="2348880"/>
            <a:ext cx="8229600" cy="2404864"/>
          </a:xfrm>
          <a:prstGeom prst="rect">
            <a:avLst/>
          </a:prstGeom>
        </p:spPr>
        <p:txBody>
          <a:bodyPr vert="horz" lIns="91440" tIns="45720" rIns="91440" bIns="45720" rtlCol="0">
            <a:normAutofit/>
          </a:bodyPr>
          <a:lstStyle>
            <a:lvl1pPr marL="0" indent="0" algn="ctr" defTabSz="914400" rtl="0" eaLnBrk="1" latinLnBrk="0" hangingPunct="1">
              <a:spcBef>
                <a:spcPct val="20000"/>
              </a:spcBef>
              <a:buClr>
                <a:srgbClr val="C00000"/>
              </a:buClr>
              <a:buFont typeface="Wingdings" panose="05000000000000000000" pitchFamily="2" charset="2"/>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Clr>
                <a:srgbClr val="C00000"/>
              </a:buClr>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Clr>
                <a:srgbClr val="C00000"/>
              </a:buClr>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GB" dirty="0" smtClean="0"/>
              <a:t>Teste </a:t>
            </a:r>
            <a:r>
              <a:rPr lang="en-GB" dirty="0" err="1" smtClean="0"/>
              <a:t>seu</a:t>
            </a:r>
            <a:r>
              <a:rPr lang="en-GB" dirty="0" smtClean="0"/>
              <a:t> </a:t>
            </a:r>
            <a:r>
              <a:rPr lang="en-GB" dirty="0" err="1" smtClean="0"/>
              <a:t>conhecimento</a:t>
            </a:r>
            <a:r>
              <a:rPr lang="en-GB" dirty="0" smtClean="0"/>
              <a:t> </a:t>
            </a:r>
            <a:r>
              <a:rPr lang="en-GB" dirty="0" err="1" smtClean="0"/>
              <a:t>sobre</a:t>
            </a:r>
            <a:r>
              <a:rPr lang="en-GB" dirty="0" smtClean="0"/>
              <a:t> </a:t>
            </a:r>
            <a:r>
              <a:rPr lang="en-GB" dirty="0" err="1" smtClean="0"/>
              <a:t>Aço</a:t>
            </a:r>
            <a:r>
              <a:rPr lang="en-GB" dirty="0" smtClean="0"/>
              <a:t> </a:t>
            </a:r>
            <a:r>
              <a:rPr lang="en-GB" dirty="0" err="1" smtClean="0"/>
              <a:t>Inoxidável</a:t>
            </a:r>
            <a:r>
              <a:rPr lang="en-GB" dirty="0" smtClean="0"/>
              <a:t> (</a:t>
            </a:r>
            <a:r>
              <a:rPr lang="en-GB" dirty="0" err="1" smtClean="0"/>
              <a:t>em</a:t>
            </a:r>
            <a:r>
              <a:rPr lang="en-GB" dirty="0" smtClean="0"/>
              <a:t> </a:t>
            </a:r>
            <a:r>
              <a:rPr lang="en-GB" dirty="0" err="1" smtClean="0"/>
              <a:t>inglês</a:t>
            </a:r>
            <a:r>
              <a:rPr lang="en-GB" dirty="0" smtClean="0"/>
              <a:t>):</a:t>
            </a:r>
          </a:p>
          <a:p>
            <a:r>
              <a:rPr lang="en-GB" dirty="0" smtClean="0">
                <a:hlinkClick r:id="rId2"/>
              </a:rPr>
              <a:t>https://www.surveymonkey.com/r/3BVK2X6</a:t>
            </a:r>
            <a:endParaRPr lang="en-GB" dirty="0"/>
          </a:p>
        </p:txBody>
      </p:sp>
    </p:spTree>
    <p:extLst>
      <p:ext uri="{BB962C8B-B14F-4D97-AF65-F5344CB8AC3E}">
        <p14:creationId xmlns:p14="http://schemas.microsoft.com/office/powerpoint/2010/main" val="724210571"/>
      </p:ext>
    </p:extLst>
  </p:cSld>
  <p:clrMapOvr>
    <a:masterClrMapping/>
  </p:clrMapOvr>
  <p:timing>
    <p:tnLst>
      <p:par>
        <p:cTn id="1" dur="indefinite" restart="never" nodeType="tmRoot"/>
      </p:par>
    </p:tnLst>
  </p:timing>
</p:sld>
</file>

<file path=ppt/theme/theme1.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6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7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8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9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0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University lectures theme colours</Template>
  <TotalTime>19025</TotalTime>
  <Words>5135</Words>
  <Application>Microsoft Office PowerPoint</Application>
  <PresentationFormat>Apresentação na tela (4:3)</PresentationFormat>
  <Paragraphs>708</Paragraphs>
  <Slides>99</Slides>
  <Notes>50</Notes>
  <HiddenSlides>0</HiddenSlides>
  <MMClips>0</MMClips>
  <ScaleCrop>false</ScaleCrop>
  <HeadingPairs>
    <vt:vector size="6" baseType="variant">
      <vt:variant>
        <vt:lpstr>Fontes usadas</vt:lpstr>
      </vt:variant>
      <vt:variant>
        <vt:i4>3</vt:i4>
      </vt:variant>
      <vt:variant>
        <vt:lpstr>Tema</vt:lpstr>
      </vt:variant>
      <vt:variant>
        <vt:i4>13</vt:i4>
      </vt:variant>
      <vt:variant>
        <vt:lpstr>Títulos de slides</vt:lpstr>
      </vt:variant>
      <vt:variant>
        <vt:i4>99</vt:i4>
      </vt:variant>
    </vt:vector>
  </HeadingPairs>
  <TitlesOfParts>
    <vt:vector size="115" baseType="lpstr">
      <vt:lpstr>Arial</vt:lpstr>
      <vt:lpstr>Calibri</vt:lpstr>
      <vt:lpstr>Wingdings</vt:lpstr>
      <vt:lpstr>3_Custom Design</vt:lpstr>
      <vt:lpstr>4_Custom Design</vt:lpstr>
      <vt:lpstr>5_Custom Design</vt:lpstr>
      <vt:lpstr>6_Custom Design</vt:lpstr>
      <vt:lpstr>7_Custom Design</vt:lpstr>
      <vt:lpstr>8_Custom Design</vt:lpstr>
      <vt:lpstr>9_Custom Design</vt:lpstr>
      <vt:lpstr>10_Custom Design</vt:lpstr>
      <vt:lpstr>11_Custom Design</vt:lpstr>
      <vt:lpstr>12_Custom Design</vt:lpstr>
      <vt:lpstr>13_Custom Design</vt:lpstr>
      <vt:lpstr>14_Custom Design</vt:lpstr>
      <vt:lpstr>15_Custom Design</vt:lpstr>
      <vt:lpstr>Apresentação de apoio para docentes de Arquitetura / Engenharia Civil</vt:lpstr>
      <vt:lpstr>Conteúdo</vt:lpstr>
      <vt:lpstr>1. Fachadas</vt:lpstr>
      <vt:lpstr>Apresentação do PowerPoint</vt:lpstr>
      <vt:lpstr>Apresentação do PowerPoint</vt:lpstr>
      <vt:lpstr>Inserções de aço inoxidável reflexivo em uma parede de concreto de um edifício arquivo, Bure-Saudron (51), França8</vt:lpstr>
      <vt:lpstr>Museu de Arte D. R. Weisman, Minneapolis, EUA (1993) - Arquiteto: Frank Gehry9</vt:lpstr>
      <vt:lpstr>Centro Kauffman de Artes Cênicas, Kansas City, EUA (2011) - Arquiteto: Moshe Safdie Engenharia: Arup10</vt:lpstr>
      <vt:lpstr>Centro de Len Lye, New Plymouth, Nova Zelândia Arquiteto: A. Patterson11</vt:lpstr>
      <vt:lpstr>Sede da Delhi Metro Rail Corporation, Índia Arquiteto: Raj Rewal &amp; Associates12</vt:lpstr>
      <vt:lpstr>Instalação de aquecimento urbano, Torino, Itália Arquiteto: JP Buffi13</vt:lpstr>
      <vt:lpstr>Torre Capital gate (2010), Abu Dhabi RMJM, Arquitetos14-16</vt:lpstr>
      <vt:lpstr>Fachada de vidro17</vt:lpstr>
      <vt:lpstr>Fachada de vidro, Paris 18</vt:lpstr>
      <vt:lpstr>Fachada de vidro, Paris19</vt:lpstr>
      <vt:lpstr>Fachada de malha de edifício de escritórios, Utrecht, Holanda20 Arquitetos: Cepezed </vt:lpstr>
      <vt:lpstr>Edifício de baixo consumo energético, Nantes, França 21 Arquitetos: FORMA 6 &amp; B. Dacher</vt:lpstr>
      <vt:lpstr>Centro Acadêmico McGowan, Washington, DC, EUA Malha de guarda-sol6</vt:lpstr>
      <vt:lpstr>Rehab of Château de Rentilly, França22-23</vt:lpstr>
      <vt:lpstr>Hospital St Guy, Londres24 Arquiteto: T. Heartherwick</vt:lpstr>
      <vt:lpstr>Arena American Airlines, Miami, USA</vt:lpstr>
      <vt:lpstr>Fachadas – Referências (1/2):</vt:lpstr>
      <vt:lpstr>Fachadas – Referências (2/2):</vt:lpstr>
      <vt:lpstr>2. Jardins Verticais </vt:lpstr>
      <vt:lpstr>Sobre Jardins Verticais</vt:lpstr>
      <vt:lpstr>Fachada Verde1</vt:lpstr>
      <vt:lpstr>Green facade 2</vt:lpstr>
      <vt:lpstr>Paredes verdes para prédios residenciais2 (acessível em todos os lugares!)</vt:lpstr>
      <vt:lpstr>Paredes verdes para prédios residenciais2</vt:lpstr>
      <vt:lpstr>Paisagismo Vertical</vt:lpstr>
      <vt:lpstr>Jardim Vertical3</vt:lpstr>
      <vt:lpstr>Apresentação do PowerPoint</vt:lpstr>
      <vt:lpstr>Âncoras e cabos</vt:lpstr>
      <vt:lpstr>Muros Verdes - Referências</vt:lpstr>
      <vt:lpstr>3. Telhados</vt:lpstr>
      <vt:lpstr>Características comuns dos telhados de aço inoxidável1-4</vt:lpstr>
      <vt:lpstr>Uma nova preocupação,  a perda de metal na água da chuva5</vt:lpstr>
      <vt:lpstr>A biblioteca do parlamento de Deli6-7 Arquiteto: Raj Rewal Associates</vt:lpstr>
      <vt:lpstr>Apresentação do PowerPoint</vt:lpstr>
      <vt:lpstr>Pavilhão dos Emirados Árabes Unidos na Expo Shanghaï8 Arquitetos: Foster &amp; Partners</vt:lpstr>
      <vt:lpstr>Novo aeroporto de Doha, no Catar9-10 Arquitetos: HOK</vt:lpstr>
      <vt:lpstr>Telhados verdes1-4, 11-12</vt:lpstr>
      <vt:lpstr>Telhados de alta refletividade Universidade Estadual Austin Hall Sam de Houston Huntsville, Tx, EUA (1851) Baixo brilho *, telhado de aço inoxidável de alta refletividade 13-14</vt:lpstr>
      <vt:lpstr>Quebra-Sol15 Edifício de Pesquisa Médica da Universidade do Arizona &amp; Edifício de pesquisas biológicas Thomas Keating</vt:lpstr>
      <vt:lpstr>Telhados - Referências</vt:lpstr>
      <vt:lpstr>4. Decoração</vt:lpstr>
      <vt:lpstr>Apresentação do PowerPoint</vt:lpstr>
      <vt:lpstr>Banco da França, Paris, França4 Arquitetos: Moati -Rivière</vt:lpstr>
      <vt:lpstr>Estação de Metro L5 El Carmel, Barcelona, Espanha5</vt:lpstr>
      <vt:lpstr>Mosteiro da Batalha, Portugal6</vt:lpstr>
      <vt:lpstr>Cortina para casa / corrimão7</vt:lpstr>
      <vt:lpstr>Museu de arte contemporânea, Shenzhen, China8  (em construção) Arquiteto: CoopHimmelblau</vt:lpstr>
      <vt:lpstr>Decoração - Referências</vt:lpstr>
      <vt:lpstr>5. Tubulação de Aço Inoxidável</vt:lpstr>
      <vt:lpstr>Apresentação do PowerPoint</vt:lpstr>
      <vt:lpstr>Sistema de tubulação em aço inoxidável</vt:lpstr>
      <vt:lpstr>Tubulação -  Referências</vt:lpstr>
      <vt:lpstr>6. Escadas rolantes e elevadores</vt:lpstr>
      <vt:lpstr>Apresentação do PowerPoint</vt:lpstr>
      <vt:lpstr>Elevador revestido com malha de aço inoxidável3</vt:lpstr>
      <vt:lpstr>Entrada da estação de metrô Kraaiennest, Amsterdã, Holanda4</vt:lpstr>
      <vt:lpstr>Escadas rolantes e elevadores - Referências:</vt:lpstr>
      <vt:lpstr>7. Aeroportos</vt:lpstr>
      <vt:lpstr>Apresentação do PowerPoint</vt:lpstr>
      <vt:lpstr>Apresentação do PowerPoint</vt:lpstr>
      <vt:lpstr>Aeroportos - Referências</vt:lpstr>
      <vt:lpstr>8. Mobiliário urbano</vt:lpstr>
      <vt:lpstr>Apresentação do PowerPoint</vt:lpstr>
      <vt:lpstr>Apresentação do PowerPoint</vt:lpstr>
      <vt:lpstr>Apresentação do PowerPoint</vt:lpstr>
      <vt:lpstr>Apresentação do PowerPoint</vt:lpstr>
      <vt:lpstr>Mobiliário Urbano - Referências</vt:lpstr>
      <vt:lpstr>9. Restauração</vt:lpstr>
      <vt:lpstr>Apresentação do PowerPoint</vt:lpstr>
      <vt:lpstr>Teatro de ópera em Verona, Itália</vt:lpstr>
      <vt:lpstr>Teatro Romano, Frejus, França</vt:lpstr>
      <vt:lpstr>Restauração - Referências</vt:lpstr>
      <vt:lpstr>10. Arenas</vt:lpstr>
      <vt:lpstr>Apresentação do PowerPoint</vt:lpstr>
      <vt:lpstr>Estádio de Yamuna, Delhi, Índia 4 Arquitetos: Peddle Thorb</vt:lpstr>
      <vt:lpstr>Estádio do Castelão, Fortaleza, Brasil5,6 Arquiteto: Vigliecca &amp; Associados</vt:lpstr>
      <vt:lpstr>Estádio do Palmeiras Allianz Park, São Paulo, Brasil7 Arquiteto: Edo Rocha Arquitetura  </vt:lpstr>
      <vt:lpstr>Fachada com publicidade, Estádio de Lille, França8 Arquitetos: Valode  Pistre e Ferret</vt:lpstr>
      <vt:lpstr>Arenas - Referências</vt:lpstr>
      <vt:lpstr>11. Piscinas</vt:lpstr>
      <vt:lpstr>Apresentação do PowerPoint</vt:lpstr>
      <vt:lpstr>Apresentação do PowerPoint</vt:lpstr>
      <vt:lpstr>Piscinas - Referências</vt:lpstr>
      <vt:lpstr>12. Distribuição de água</vt:lpstr>
      <vt:lpstr>Por que os aços inoxidáveis são usados?</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Distribuição de água - Referências</vt:lpstr>
      <vt:lpstr>Obrigado</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Bernard</dc:creator>
  <cp:lastModifiedBy>Abinox</cp:lastModifiedBy>
  <cp:revision>875</cp:revision>
  <cp:lastPrinted>2015-06-02T17:57:17Z</cp:lastPrinted>
  <dcterms:created xsi:type="dcterms:W3CDTF">2013-06-29T15:24:20Z</dcterms:created>
  <dcterms:modified xsi:type="dcterms:W3CDTF">2019-02-14T22:03:37Z</dcterms:modified>
</cp:coreProperties>
</file>