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11"/>
  </p:notesMasterIdLst>
  <p:sldIdLst>
    <p:sldId id="257" r:id="rId2"/>
    <p:sldId id="271" r:id="rId3"/>
    <p:sldId id="282" r:id="rId4"/>
    <p:sldId id="284" r:id="rId5"/>
    <p:sldId id="279" r:id="rId6"/>
    <p:sldId id="286" r:id="rId7"/>
    <p:sldId id="288" r:id="rId8"/>
    <p:sldId id="283" r:id="rId9"/>
    <p:sldId id="287" r:id="rId1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F2947F-BB0C-43CA-BF76-AAFB81C5E284}" v="2" dt="2020-01-28T13:12:34.6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073" autoAdjust="0"/>
  </p:normalViewPr>
  <p:slideViewPr>
    <p:cSldViewPr>
      <p:cViewPr varScale="1">
        <p:scale>
          <a:sx n="82" d="100"/>
          <a:sy n="82" d="100"/>
        </p:scale>
        <p:origin x="1402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2" d="100"/>
        <a:sy n="9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B0F2947F-BB0C-43CA-BF76-AAFB81C5E284}"/>
    <pc:docChg chg="modSld">
      <pc:chgData name="Jo Claes" userId="d64208f3-0076-4064-b6ac-7d8ee9dc279f" providerId="ADAL" clId="{B0F2947F-BB0C-43CA-BF76-AAFB81C5E284}" dt="2020-01-28T13:12:39.080" v="21" actId="20577"/>
      <pc:docMkLst>
        <pc:docMk/>
      </pc:docMkLst>
      <pc:sldChg chg="modSp">
        <pc:chgData name="Jo Claes" userId="d64208f3-0076-4064-b6ac-7d8ee9dc279f" providerId="ADAL" clId="{B0F2947F-BB0C-43CA-BF76-AAFB81C5E284}" dt="2020-01-28T13:12:39.080" v="21" actId="20577"/>
        <pc:sldMkLst>
          <pc:docMk/>
          <pc:sldMk cId="3408130515" sldId="283"/>
        </pc:sldMkLst>
        <pc:spChg chg="mod">
          <ac:chgData name="Jo Claes" userId="d64208f3-0076-4064-b6ac-7d8ee9dc279f" providerId="ADAL" clId="{B0F2947F-BB0C-43CA-BF76-AAFB81C5E284}" dt="2020-01-28T13:12:39.080" v="21" actId="20577"/>
          <ac:spMkLst>
            <pc:docMk/>
            <pc:sldMk cId="3408130515" sldId="283"/>
            <ac:spMk id="3" creationId="{00000000-0000-0000-0000-00000000000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65D0D-69CC-462A-8475-FC18CE11B484}" type="datetimeFigureOut">
              <a:rPr lang="fr-FR" smtClean="0"/>
              <a:t>28/01/2020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4649C-BB8F-48FC-8C06-FD9FB253CC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108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727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4649C-BB8F-48FC-8C06-FD9FB253CC7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130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4649C-BB8F-48FC-8C06-FD9FB253CC7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130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1950" y="285376"/>
            <a:ext cx="4250765" cy="155389"/>
          </a:xfrm>
          <a:prstGeom prst="rect">
            <a:avLst/>
          </a:prstGeom>
        </p:spPr>
        <p:txBody>
          <a:bodyPr lIns="0" tIns="0" bIns="0"/>
          <a:lstStyle>
            <a:lvl1pPr algn="l">
              <a:defRPr sz="6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5" name="Textplatzhalter 2"/>
          <p:cNvSpPr>
            <a:spLocks noGrp="1"/>
          </p:cNvSpPr>
          <p:nvPr>
            <p:ph type="body" idx="1"/>
          </p:nvPr>
        </p:nvSpPr>
        <p:spPr>
          <a:xfrm>
            <a:off x="361950" y="937315"/>
            <a:ext cx="7795079" cy="291838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200" b="0">
                <a:solidFill>
                  <a:srgbClr val="3A465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6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361949" y="1490101"/>
            <a:ext cx="7795079" cy="26987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440"/>
              </a:lnSpc>
              <a:spcBef>
                <a:spcPts val="0"/>
              </a:spcBef>
              <a:buFontTx/>
              <a:buNone/>
              <a:defRPr sz="1200"/>
            </a:lvl1pPr>
            <a:lvl2pPr marL="0" indent="-162000">
              <a:lnSpc>
                <a:spcPts val="1440"/>
              </a:lnSpc>
              <a:spcBef>
                <a:spcPts val="0"/>
              </a:spcBef>
              <a:buFont typeface="Lucida Grande"/>
              <a:buChar char="»"/>
              <a:defRPr sz="1200"/>
            </a:lvl2pPr>
            <a:lvl3pPr marL="360363" indent="-161925">
              <a:lnSpc>
                <a:spcPts val="1440"/>
              </a:lnSpc>
              <a:spcBef>
                <a:spcPts val="0"/>
              </a:spcBef>
              <a:buFont typeface="Arial" panose="020B0604020202020204" pitchFamily="34" charset="0"/>
              <a:buChar char="–"/>
              <a:defRPr sz="1200"/>
            </a:lvl3pPr>
            <a:lvl4pPr marL="0" indent="-162000">
              <a:lnSpc>
                <a:spcPts val="1440"/>
              </a:lnSpc>
              <a:spcBef>
                <a:spcPts val="0"/>
              </a:spcBef>
              <a:buFont typeface="Lucida Grande"/>
              <a:buChar char="»"/>
              <a:defRPr sz="1200"/>
            </a:lvl4pPr>
            <a:lvl5pPr marL="0" indent="-162000">
              <a:lnSpc>
                <a:spcPts val="1440"/>
              </a:lnSpc>
              <a:spcBef>
                <a:spcPts val="0"/>
              </a:spcBef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23303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fr-BE" dirty="0" err="1"/>
              <a:t>Forms</a:t>
            </a:r>
            <a:r>
              <a:rPr lang="fr-BE" dirty="0"/>
              <a:t> and </a:t>
            </a:r>
            <a:r>
              <a:rPr lang="fr-BE" dirty="0" err="1"/>
              <a:t>availability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6666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6666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6666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uuP8L-WppI" TargetMode="External"/><Relationship Id="rId7" Type="http://schemas.openxmlformats.org/officeDocument/2006/relationships/hyperlink" Target="https://www.youtube.com/watch?v=HAeoDf6Ch_Q" TargetMode="External"/><Relationship Id="rId2" Type="http://schemas.openxmlformats.org/officeDocument/2006/relationships/hyperlink" Target="http://www.youtube.com/watch?v=5zwgI-pQ6k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gcKB5vW2SbQ" TargetMode="External"/><Relationship Id="rId5" Type="http://schemas.openxmlformats.org/officeDocument/2006/relationships/hyperlink" Target="http://www.youtube.com/watch?v=_qb1_bdMC5o" TargetMode="External"/><Relationship Id="rId4" Type="http://schemas.openxmlformats.org/officeDocument/2006/relationships/hyperlink" Target="https://www.columbus.co.za/processes/making-stainless-steel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stainless.org/about-issf/issf-members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urveymonkey.com/r/3BVK2X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Supporting</a:t>
            </a:r>
            <a:r>
              <a:rPr lang="fr-FR" dirty="0"/>
              <a:t> </a:t>
            </a:r>
            <a:r>
              <a:rPr lang="fr-FR" dirty="0" err="1"/>
              <a:t>presentation</a:t>
            </a:r>
            <a:r>
              <a:rPr lang="fr-FR" dirty="0"/>
              <a:t> for </a:t>
            </a:r>
            <a:r>
              <a:rPr lang="fr-FR" dirty="0" err="1"/>
              <a:t>lecturers</a:t>
            </a:r>
            <a:r>
              <a:rPr lang="fr-FR" dirty="0"/>
              <a:t> of Architecture/Civil Engineering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4000" b="1" dirty="0" err="1">
                <a:solidFill>
                  <a:srgbClr val="006666"/>
                </a:solidFill>
              </a:rPr>
              <a:t>Chapter</a:t>
            </a:r>
            <a:r>
              <a:rPr lang="fr-FR" sz="4000" b="1" dirty="0">
                <a:solidFill>
                  <a:srgbClr val="006666"/>
                </a:solidFill>
              </a:rPr>
              <a:t> 10</a:t>
            </a:r>
          </a:p>
          <a:p>
            <a:r>
              <a:rPr lang="fr-FR" sz="4000" b="1" dirty="0" err="1">
                <a:solidFill>
                  <a:srgbClr val="006666"/>
                </a:solidFill>
              </a:rPr>
              <a:t>Forms</a:t>
            </a:r>
            <a:r>
              <a:rPr lang="fr-FR" sz="4000" b="1" dirty="0">
                <a:solidFill>
                  <a:srgbClr val="006666"/>
                </a:solidFill>
              </a:rPr>
              <a:t> and </a:t>
            </a:r>
            <a:r>
              <a:rPr lang="fr-FR" sz="4000" b="1" dirty="0" err="1">
                <a:solidFill>
                  <a:srgbClr val="006666"/>
                </a:solidFill>
              </a:rPr>
              <a:t>availability</a:t>
            </a:r>
            <a:endParaRPr lang="fr-FR" sz="4000" b="1" dirty="0">
              <a:solidFill>
                <a:srgbClr val="00666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80264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err="1"/>
              <a:t>Why</a:t>
            </a:r>
            <a:r>
              <a:rPr lang="fr-FR" sz="3600" dirty="0"/>
              <a:t> « </a:t>
            </a:r>
            <a:r>
              <a:rPr lang="fr-FR" sz="3600" dirty="0" err="1"/>
              <a:t>Forms</a:t>
            </a:r>
            <a:r>
              <a:rPr lang="fr-FR" sz="3600" dirty="0"/>
              <a:t> and </a:t>
            </a:r>
            <a:r>
              <a:rPr lang="fr-FR" sz="3600" dirty="0" err="1"/>
              <a:t>Availability</a:t>
            </a:r>
            <a:r>
              <a:rPr lang="fr-FR" sz="3600" dirty="0"/>
              <a:t> »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Delivery times and </a:t>
            </a:r>
            <a:r>
              <a:rPr lang="fr-FR" dirty="0" err="1"/>
              <a:t>costs</a:t>
            </a:r>
            <a:r>
              <a:rPr lang="fr-FR" dirty="0"/>
              <a:t> are major issues for </a:t>
            </a:r>
            <a:r>
              <a:rPr lang="fr-FR" dirty="0" err="1"/>
              <a:t>architects</a:t>
            </a:r>
            <a:r>
              <a:rPr lang="fr-FR" dirty="0"/>
              <a:t> &amp; civil </a:t>
            </a:r>
            <a:r>
              <a:rPr lang="fr-FR" dirty="0" err="1"/>
              <a:t>engineers</a:t>
            </a:r>
            <a:endParaRPr lang="fr-FR" dirty="0"/>
          </a:p>
          <a:p>
            <a:r>
              <a:rPr lang="fr-FR" dirty="0" err="1"/>
              <a:t>While</a:t>
            </a:r>
            <a:r>
              <a:rPr lang="fr-FR" dirty="0"/>
              <a:t> all </a:t>
            </a:r>
            <a:r>
              <a:rPr lang="fr-FR" dirty="0" err="1"/>
              <a:t>stainless</a:t>
            </a:r>
            <a:r>
              <a:rPr lang="fr-FR" dirty="0"/>
              <a:t> </a:t>
            </a:r>
            <a:r>
              <a:rPr lang="fr-FR" dirty="0" err="1"/>
              <a:t>steel</a:t>
            </a:r>
            <a:r>
              <a:rPr lang="fr-FR" dirty="0"/>
              <a:t> </a:t>
            </a:r>
            <a:r>
              <a:rPr lang="fr-FR" dirty="0" err="1"/>
              <a:t>products</a:t>
            </a:r>
            <a:r>
              <a:rPr lang="fr-FR" dirty="0"/>
              <a:t> </a:t>
            </a:r>
            <a:r>
              <a:rPr lang="fr-FR" dirty="0" err="1"/>
              <a:t>start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a </a:t>
            </a:r>
            <a:r>
              <a:rPr lang="fr-FR" dirty="0" err="1"/>
              <a:t>melting</a:t>
            </a:r>
            <a:r>
              <a:rPr lang="fr-FR" dirty="0"/>
              <a:t> shop</a:t>
            </a:r>
          </a:p>
          <a:p>
            <a:pPr lvl="1"/>
            <a:r>
              <a:rPr lang="fr-FR" dirty="0"/>
              <a:t>There are </a:t>
            </a:r>
            <a:r>
              <a:rPr lang="fr-FR" dirty="0" err="1"/>
              <a:t>many</a:t>
            </a:r>
            <a:r>
              <a:rPr lang="fr-FR" dirty="0"/>
              <a:t> </a:t>
            </a:r>
            <a:r>
              <a:rPr lang="fr-FR" dirty="0" err="1"/>
              <a:t>processing</a:t>
            </a:r>
            <a:r>
              <a:rPr lang="fr-FR" dirty="0"/>
              <a:t> routes for </a:t>
            </a:r>
            <a:r>
              <a:rPr lang="fr-FR" dirty="0" err="1"/>
              <a:t>stainless</a:t>
            </a:r>
            <a:r>
              <a:rPr lang="fr-FR" dirty="0"/>
              <a:t> </a:t>
            </a:r>
            <a:r>
              <a:rPr lang="fr-FR" dirty="0" err="1"/>
              <a:t>products</a:t>
            </a:r>
            <a:endParaRPr lang="fr-FR" dirty="0"/>
          </a:p>
          <a:p>
            <a:pPr lvl="1"/>
            <a:r>
              <a:rPr lang="fr-FR" dirty="0"/>
              <a:t>And </a:t>
            </a:r>
            <a:r>
              <a:rPr lang="fr-FR" dirty="0" err="1"/>
              <a:t>stockholders</a:t>
            </a:r>
            <a:r>
              <a:rPr lang="fr-FR" dirty="0"/>
              <a:t>, traders </a:t>
            </a:r>
            <a:r>
              <a:rPr lang="fr-FR" dirty="0" err="1"/>
              <a:t>providing</a:t>
            </a:r>
            <a:r>
              <a:rPr lang="fr-FR" dirty="0"/>
              <a:t> service packages</a:t>
            </a:r>
          </a:p>
          <a:p>
            <a:r>
              <a:rPr lang="fr-FR" dirty="0"/>
              <a:t>And </a:t>
            </a:r>
            <a:r>
              <a:rPr lang="fr-FR" dirty="0" err="1"/>
              <a:t>therefore</a:t>
            </a:r>
            <a:r>
              <a:rPr lang="fr-FR" dirty="0"/>
              <a:t> Delivery times and </a:t>
            </a:r>
            <a:r>
              <a:rPr lang="fr-FR" dirty="0" err="1"/>
              <a:t>Costs</a:t>
            </a:r>
            <a:r>
              <a:rPr lang="fr-FR" dirty="0"/>
              <a:t> </a:t>
            </a:r>
            <a:r>
              <a:rPr lang="fr-FR" dirty="0" err="1"/>
              <a:t>may</a:t>
            </a:r>
            <a:r>
              <a:rPr lang="fr-FR" dirty="0"/>
              <a:t> </a:t>
            </a:r>
            <a:r>
              <a:rPr lang="fr-FR" dirty="0" err="1"/>
              <a:t>vary</a:t>
            </a:r>
            <a:r>
              <a:rPr lang="fr-FR" dirty="0"/>
              <a:t> </a:t>
            </a:r>
            <a:r>
              <a:rPr lang="fr-FR" dirty="0" err="1"/>
              <a:t>widely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4556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/>
              <a:t>Some background information</a:t>
            </a:r>
            <a:br>
              <a:rPr lang="fr-FR"/>
            </a:br>
            <a:r>
              <a:rPr lang="fr-FR"/>
              <a:t>How stainless steel is produced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>
                <a:hlinkClick r:id="rId2"/>
              </a:rPr>
              <a:t>Video</a:t>
            </a:r>
            <a:r>
              <a:rPr lang="fr-FR" dirty="0"/>
              <a:t>: </a:t>
            </a:r>
            <a:r>
              <a:rPr lang="fr-FR" dirty="0" err="1"/>
              <a:t>Steelmaking</a:t>
            </a:r>
            <a:r>
              <a:rPr lang="fr-FR" dirty="0"/>
              <a:t> and Hot Rolling of </a:t>
            </a:r>
            <a:r>
              <a:rPr lang="fr-FR" dirty="0" err="1"/>
              <a:t>coils</a:t>
            </a:r>
            <a:r>
              <a:rPr lang="fr-FR" dirty="0"/>
              <a:t> </a:t>
            </a:r>
          </a:p>
          <a:p>
            <a:r>
              <a:rPr lang="fr-FR" dirty="0" err="1">
                <a:hlinkClick r:id="rId3"/>
              </a:rPr>
              <a:t>Video</a:t>
            </a:r>
            <a:r>
              <a:rPr lang="fr-FR" dirty="0"/>
              <a:t>: Hot Rolling of </a:t>
            </a:r>
            <a:r>
              <a:rPr lang="fr-FR" dirty="0" err="1"/>
              <a:t>coils</a:t>
            </a:r>
            <a:r>
              <a:rPr lang="fr-FR" dirty="0"/>
              <a:t> </a:t>
            </a:r>
          </a:p>
          <a:p>
            <a:r>
              <a:rPr lang="fr-FR" dirty="0" err="1">
                <a:hlinkClick r:id="rId4"/>
              </a:rPr>
              <a:t>Video</a:t>
            </a:r>
            <a:r>
              <a:rPr lang="fr-FR" dirty="0"/>
              <a:t>: Cold </a:t>
            </a:r>
            <a:r>
              <a:rPr lang="fr-FR" dirty="0" err="1"/>
              <a:t>rolling</a:t>
            </a:r>
            <a:r>
              <a:rPr lang="fr-FR" dirty="0"/>
              <a:t> of </a:t>
            </a:r>
            <a:r>
              <a:rPr lang="fr-FR" dirty="0" err="1"/>
              <a:t>coils</a:t>
            </a:r>
            <a:endParaRPr lang="fr-FR" dirty="0"/>
          </a:p>
          <a:p>
            <a:r>
              <a:rPr lang="fr-FR" dirty="0" err="1">
                <a:hlinkClick r:id="rId5"/>
              </a:rPr>
              <a:t>Video</a:t>
            </a:r>
            <a:r>
              <a:rPr lang="fr-FR" dirty="0"/>
              <a:t>:  </a:t>
            </a:r>
            <a:r>
              <a:rPr lang="fr-FR" dirty="0" err="1"/>
              <a:t>Steelmaking</a:t>
            </a:r>
            <a:r>
              <a:rPr lang="fr-FR" dirty="0"/>
              <a:t> and hot </a:t>
            </a:r>
            <a:r>
              <a:rPr lang="fr-FR" dirty="0" err="1"/>
              <a:t>rolling</a:t>
            </a:r>
            <a:r>
              <a:rPr lang="fr-FR" dirty="0"/>
              <a:t> of bars  </a:t>
            </a:r>
          </a:p>
          <a:p>
            <a:r>
              <a:rPr lang="fr-FR" dirty="0" err="1">
                <a:hlinkClick r:id="rId6"/>
              </a:rPr>
              <a:t>Video</a:t>
            </a:r>
            <a:r>
              <a:rPr lang="fr-FR" dirty="0"/>
              <a:t>: </a:t>
            </a:r>
            <a:r>
              <a:rPr lang="fr-FR" dirty="0" err="1"/>
              <a:t>Wire</a:t>
            </a:r>
            <a:r>
              <a:rPr lang="fr-FR" dirty="0"/>
              <a:t> </a:t>
            </a:r>
            <a:r>
              <a:rPr lang="fr-FR" dirty="0" err="1"/>
              <a:t>rod</a:t>
            </a:r>
            <a:r>
              <a:rPr lang="fr-FR" dirty="0"/>
              <a:t> </a:t>
            </a:r>
            <a:r>
              <a:rPr lang="fr-FR" dirty="0" err="1"/>
              <a:t>rolling</a:t>
            </a:r>
            <a:endParaRPr lang="fr-FR" dirty="0"/>
          </a:p>
          <a:p>
            <a:r>
              <a:rPr lang="fr-FR" dirty="0" err="1">
                <a:hlinkClick r:id="rId7"/>
              </a:rPr>
              <a:t>Video</a:t>
            </a:r>
            <a:r>
              <a:rPr lang="fr-FR" dirty="0"/>
              <a:t>: </a:t>
            </a:r>
            <a:r>
              <a:rPr lang="fr-FR" dirty="0" err="1"/>
              <a:t>Wire</a:t>
            </a:r>
            <a:r>
              <a:rPr lang="fr-FR" dirty="0"/>
              <a:t> </a:t>
            </a:r>
            <a:r>
              <a:rPr lang="fr-FR" dirty="0" err="1"/>
              <a:t>rod</a:t>
            </a:r>
            <a:r>
              <a:rPr lang="fr-FR" dirty="0"/>
              <a:t> </a:t>
            </a:r>
            <a:r>
              <a:rPr lang="fr-FR" dirty="0" err="1"/>
              <a:t>rolling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1010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8139244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Folie" r:id="rId4" imgW="305" imgH="305" progId="TCLayout.ActiveDocument.1">
                  <p:embed/>
                </p:oleObj>
              </mc:Choice>
              <mc:Fallback>
                <p:oleObj name="think-cell Folie" r:id="rId4" imgW="305" imgH="305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AutoShape 4"/>
          <p:cNvSpPr>
            <a:spLocks noChangeArrowheads="1"/>
          </p:cNvSpPr>
          <p:nvPr/>
        </p:nvSpPr>
        <p:spPr bwMode="auto">
          <a:xfrm>
            <a:off x="4739402" y="4833143"/>
            <a:ext cx="1558825" cy="684089"/>
          </a:xfrm>
          <a:prstGeom prst="homePlate">
            <a:avLst>
              <a:gd name="adj" fmla="val 19122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34000" anchor="ctr"/>
          <a:lstStyle/>
          <a:p>
            <a:pPr algn="l" defTabSz="912813">
              <a:lnSpc>
                <a:spcPts val="1440"/>
              </a:lnSpc>
            </a:pPr>
            <a:r>
              <a:rPr lang="en-US" sz="1200" b="1" dirty="0">
                <a:solidFill>
                  <a:schemeClr val="bg1"/>
                </a:solidFill>
              </a:rPr>
              <a:t>Distributors </a:t>
            </a:r>
          </a:p>
          <a:p>
            <a:pPr algn="l" defTabSz="912813">
              <a:lnSpc>
                <a:spcPts val="1440"/>
              </a:lnSpc>
            </a:pPr>
            <a:r>
              <a:rPr lang="en-US" sz="1200" b="1" dirty="0">
                <a:solidFill>
                  <a:schemeClr val="bg1"/>
                </a:solidFill>
              </a:rPr>
              <a:t>(of which mill-owned )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Stainless Steel Supply Chain</a:t>
            </a:r>
            <a:endParaRPr lang="en-GB" sz="2800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3220497" y="4831793"/>
            <a:ext cx="1658682" cy="685439"/>
          </a:xfrm>
          <a:prstGeom prst="homePlate">
            <a:avLst>
              <a:gd name="adj" fmla="val 19122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34000" anchor="ctr"/>
          <a:lstStyle/>
          <a:p>
            <a:pPr algn="l" defTabSz="912813">
              <a:lnSpc>
                <a:spcPts val="1440"/>
              </a:lnSpc>
            </a:pPr>
            <a:r>
              <a:rPr lang="en-US" sz="1200" b="1" dirty="0">
                <a:solidFill>
                  <a:schemeClr val="bg1"/>
                </a:solidFill>
              </a:rPr>
              <a:t>Standard Component  Manufacturing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3203847" y="1502036"/>
            <a:ext cx="1849653" cy="1266792"/>
          </a:xfrm>
          <a:prstGeom prst="homePlate">
            <a:avLst>
              <a:gd name="adj" fmla="val 16729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70000" anchor="ctr"/>
          <a:lstStyle/>
          <a:p>
            <a:pPr marL="174625" algn="l" defTabSz="912813">
              <a:lnSpc>
                <a:spcPts val="1440"/>
              </a:lnSpc>
            </a:pPr>
            <a:r>
              <a:rPr lang="en-US" sz="1200" b="1" dirty="0">
                <a:solidFill>
                  <a:schemeClr val="bg1"/>
                </a:solidFill>
              </a:rPr>
              <a:t>Distributors</a:t>
            </a:r>
          </a:p>
          <a:p>
            <a:pPr marL="174625" algn="l" defTabSz="912813">
              <a:lnSpc>
                <a:spcPts val="1440"/>
              </a:lnSpc>
            </a:pPr>
            <a:r>
              <a:rPr lang="en-US" sz="1200" b="1" dirty="0">
                <a:solidFill>
                  <a:schemeClr val="bg1"/>
                </a:solidFill>
              </a:rPr>
              <a:t>(of which mill-owned)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1673378" y="1502036"/>
            <a:ext cx="1733671" cy="1266792"/>
          </a:xfrm>
          <a:prstGeom prst="homePlate">
            <a:avLst>
              <a:gd name="adj" fmla="val 16729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l" defTabSz="912813">
              <a:lnSpc>
                <a:spcPts val="1440"/>
              </a:lnSpc>
            </a:pPr>
            <a:r>
              <a:rPr lang="en-US" sz="1200" b="1" dirty="0">
                <a:solidFill>
                  <a:schemeClr val="bg1"/>
                </a:solidFill>
              </a:rPr>
              <a:t>Stainless Steel Mill</a:t>
            </a:r>
          </a:p>
          <a:p>
            <a:pPr algn="l" defTabSz="912813">
              <a:lnSpc>
                <a:spcPts val="1440"/>
              </a:lnSpc>
            </a:pPr>
            <a:r>
              <a:rPr lang="en-US" sz="1200" b="1" dirty="0">
                <a:solidFill>
                  <a:schemeClr val="bg1"/>
                </a:solidFill>
              </a:rPr>
              <a:t>Ex-mill sales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253501" y="2943000"/>
            <a:ext cx="18000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Customized: </a:t>
            </a:r>
          </a:p>
          <a:p>
            <a:pPr algn="l"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Cut to length</a:t>
            </a:r>
          </a:p>
          <a:p>
            <a:pPr algn="l"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Cut to shape</a:t>
            </a:r>
          </a:p>
          <a:p>
            <a:pPr algn="l"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Polishing …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378725" y="3046409"/>
            <a:ext cx="939084" cy="260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  <a:buClrTx/>
            </a:pPr>
            <a:r>
              <a:rPr lang="en-US" sz="1000" b="1" dirty="0">
                <a:latin typeface="+mn-lt"/>
              </a:rPr>
              <a:t>Products</a:t>
            </a:r>
          </a:p>
        </p:txBody>
      </p:sp>
      <p:sp>
        <p:nvSpPr>
          <p:cNvPr id="17" name="AutoShape 4"/>
          <p:cNvSpPr>
            <a:spLocks noChangeArrowheads="1"/>
          </p:cNvSpPr>
          <p:nvPr/>
        </p:nvSpPr>
        <p:spPr bwMode="auto">
          <a:xfrm>
            <a:off x="7852908" y="1409702"/>
            <a:ext cx="702115" cy="184666"/>
          </a:xfrm>
          <a:prstGeom prst="leftRightArrow">
            <a:avLst>
              <a:gd name="adj1" fmla="val 100000"/>
              <a:gd name="adj2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 defTabSz="933450">
              <a:buClrTx/>
            </a:pPr>
            <a:r>
              <a:rPr lang="en-US" sz="1200" dirty="0"/>
              <a:t>SIMPLIFIED</a:t>
            </a:r>
          </a:p>
        </p:txBody>
      </p:sp>
      <p:cxnSp>
        <p:nvCxnSpPr>
          <p:cNvPr id="19" name="AutoShape 5"/>
          <p:cNvCxnSpPr>
            <a:cxnSpLocks noChangeShapeType="1"/>
            <a:stCxn id="17" idx="2"/>
            <a:endCxn id="17" idx="0"/>
          </p:cNvCxnSpPr>
          <p:nvPr/>
        </p:nvCxnSpPr>
        <p:spPr bwMode="auto">
          <a:xfrm>
            <a:off x="7852908" y="1409702"/>
            <a:ext cx="70211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AutoShape 6"/>
          <p:cNvCxnSpPr>
            <a:cxnSpLocks noChangeShapeType="1"/>
            <a:stCxn id="17" idx="4"/>
            <a:endCxn id="17" idx="6"/>
          </p:cNvCxnSpPr>
          <p:nvPr/>
        </p:nvCxnSpPr>
        <p:spPr bwMode="auto">
          <a:xfrm>
            <a:off x="7852908" y="1594368"/>
            <a:ext cx="70211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1604275" y="2943000"/>
            <a:ext cx="1667342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Coils, Sheets, Plates </a:t>
            </a:r>
          </a:p>
          <a:p>
            <a:pPr algn="l"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Bars, Wire</a:t>
            </a:r>
          </a:p>
          <a:p>
            <a:pPr algn="l"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Reinforcing bar</a:t>
            </a:r>
          </a:p>
        </p:txBody>
      </p:sp>
      <p:sp>
        <p:nvSpPr>
          <p:cNvPr id="32" name="Text Box 9"/>
          <p:cNvSpPr txBox="1">
            <a:spLocks noChangeArrowheads="1"/>
          </p:cNvSpPr>
          <p:nvPr/>
        </p:nvSpPr>
        <p:spPr bwMode="auto">
          <a:xfrm>
            <a:off x="3203848" y="5661248"/>
            <a:ext cx="1667342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Fasteners</a:t>
            </a:r>
          </a:p>
          <a:p>
            <a:pPr algn="l"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Tubes</a:t>
            </a:r>
          </a:p>
          <a:p>
            <a:pPr algn="l"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Valves</a:t>
            </a:r>
          </a:p>
          <a:p>
            <a:pPr algn="l"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Fittings</a:t>
            </a:r>
          </a:p>
        </p:txBody>
      </p: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351690" y="3717032"/>
            <a:ext cx="939084" cy="260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  <a:buClrTx/>
            </a:pPr>
            <a:r>
              <a:rPr lang="en-US" sz="1000" b="1" dirty="0">
                <a:latin typeface="+mn-lt"/>
              </a:rPr>
              <a:t>Service</a:t>
            </a:r>
          </a:p>
        </p:txBody>
      </p:sp>
      <p:sp>
        <p:nvSpPr>
          <p:cNvPr id="38" name="Text Box 9"/>
          <p:cNvSpPr txBox="1">
            <a:spLocks noChangeArrowheads="1"/>
          </p:cNvSpPr>
          <p:nvPr/>
        </p:nvSpPr>
        <p:spPr bwMode="auto">
          <a:xfrm>
            <a:off x="1604275" y="3717032"/>
            <a:ext cx="1733671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Minimum weight  1 slab</a:t>
            </a:r>
          </a:p>
          <a:p>
            <a:pPr algn="l"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Production on order</a:t>
            </a:r>
          </a:p>
          <a:p>
            <a:pPr algn="l"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Lead time 2 – 3weeks</a:t>
            </a:r>
          </a:p>
          <a:p>
            <a:pPr algn="l"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Lowest price /Kg</a:t>
            </a:r>
          </a:p>
        </p:txBody>
      </p:sp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3253501" y="3717032"/>
            <a:ext cx="1966570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Small orders </a:t>
            </a:r>
          </a:p>
          <a:p>
            <a:pPr algn="l"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Available from stock</a:t>
            </a:r>
          </a:p>
          <a:p>
            <a:pPr algn="l"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Short delivery times (1-3 days)</a:t>
            </a:r>
          </a:p>
          <a:p>
            <a:pPr algn="l"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Price premium for service </a:t>
            </a:r>
          </a:p>
        </p:txBody>
      </p:sp>
      <p:sp>
        <p:nvSpPr>
          <p:cNvPr id="40" name="Text Box 9"/>
          <p:cNvSpPr txBox="1">
            <a:spLocks noChangeArrowheads="1"/>
          </p:cNvSpPr>
          <p:nvPr/>
        </p:nvSpPr>
        <p:spPr bwMode="auto">
          <a:xfrm>
            <a:off x="4739402" y="5661248"/>
            <a:ext cx="18000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Available from stock</a:t>
            </a:r>
          </a:p>
          <a:p>
            <a:pPr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Short delivery times (1-3 days)</a:t>
            </a:r>
          </a:p>
          <a:p>
            <a:pPr eaLnBrk="1" hangingPunct="1">
              <a:lnSpc>
                <a:spcPts val="1440"/>
              </a:lnSpc>
            </a:pPr>
            <a:r>
              <a:rPr lang="en-US" sz="1000" dirty="0">
                <a:latin typeface="+mn-lt"/>
              </a:rPr>
              <a:t>Price premium for service </a:t>
            </a:r>
          </a:p>
        </p:txBody>
      </p:sp>
      <p:sp>
        <p:nvSpPr>
          <p:cNvPr id="42" name="AutoShape 5"/>
          <p:cNvSpPr>
            <a:spLocks noChangeArrowheads="1"/>
          </p:cNvSpPr>
          <p:nvPr/>
        </p:nvSpPr>
        <p:spPr bwMode="auto">
          <a:xfrm>
            <a:off x="6372400" y="2943001"/>
            <a:ext cx="1800000" cy="1480248"/>
          </a:xfrm>
          <a:prstGeom prst="homePlate">
            <a:avLst>
              <a:gd name="adj" fmla="val 16729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70000" anchor="ctr"/>
          <a:lstStyle/>
          <a:p>
            <a:pPr marL="174625" algn="l" defTabSz="912813">
              <a:lnSpc>
                <a:spcPts val="1440"/>
              </a:lnSpc>
            </a:pPr>
            <a:r>
              <a:rPr lang="en-US" sz="1200" b="1" dirty="0">
                <a:solidFill>
                  <a:schemeClr val="bg1"/>
                </a:solidFill>
              </a:rPr>
              <a:t>Fabricators</a:t>
            </a:r>
          </a:p>
          <a:p>
            <a:pPr marL="174625" algn="l" defTabSz="912813">
              <a:lnSpc>
                <a:spcPts val="1440"/>
              </a:lnSpc>
            </a:pPr>
            <a:r>
              <a:rPr lang="en-US" sz="1200" b="1" dirty="0">
                <a:solidFill>
                  <a:schemeClr val="bg1"/>
                </a:solidFill>
              </a:rPr>
              <a:t>+ </a:t>
            </a:r>
          </a:p>
          <a:p>
            <a:pPr marL="174625" algn="l" defTabSz="912813">
              <a:lnSpc>
                <a:spcPts val="1440"/>
              </a:lnSpc>
            </a:pPr>
            <a:r>
              <a:rPr lang="en-US" sz="1200" b="1" dirty="0">
                <a:solidFill>
                  <a:schemeClr val="bg1"/>
                </a:solidFill>
              </a:rPr>
              <a:t>Specific finishes (such as color)</a:t>
            </a: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3220497" y="5501786"/>
            <a:ext cx="939084" cy="271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  <a:buClrTx/>
            </a:pPr>
            <a:r>
              <a:rPr lang="en-US" sz="1000" b="1" dirty="0">
                <a:latin typeface="+mn-lt"/>
              </a:rPr>
              <a:t>Products</a:t>
            </a: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4821979" y="5501786"/>
            <a:ext cx="939084" cy="271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  <a:buClrTx/>
            </a:pPr>
            <a:r>
              <a:rPr lang="en-US" sz="1000" b="1" dirty="0">
                <a:latin typeface="+mn-lt"/>
              </a:rPr>
              <a:t>Service</a:t>
            </a:r>
          </a:p>
        </p:txBody>
      </p:sp>
      <p:sp>
        <p:nvSpPr>
          <p:cNvPr id="45" name="AutoShape 4"/>
          <p:cNvSpPr>
            <a:spLocks noChangeArrowheads="1"/>
          </p:cNvSpPr>
          <p:nvPr/>
        </p:nvSpPr>
        <p:spPr bwMode="auto">
          <a:xfrm>
            <a:off x="1670604" y="4833143"/>
            <a:ext cx="1658682" cy="685439"/>
          </a:xfrm>
          <a:prstGeom prst="homePlate">
            <a:avLst>
              <a:gd name="adj" fmla="val 19122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34000" anchor="ctr"/>
          <a:lstStyle/>
          <a:p>
            <a:pPr algn="l" defTabSz="912813">
              <a:lnSpc>
                <a:spcPts val="1440"/>
              </a:lnSpc>
            </a:pPr>
            <a:r>
              <a:rPr lang="en-US" sz="1200" b="1" dirty="0">
                <a:solidFill>
                  <a:schemeClr val="bg1"/>
                </a:solidFill>
              </a:rPr>
              <a:t>Stainless Steel  Mill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60250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/>
          </a:bodyPr>
          <a:lstStyle/>
          <a:p>
            <a:r>
              <a:rPr lang="fr-BE" sz="2800" dirty="0"/>
              <a:t>Flat </a:t>
            </a:r>
            <a:r>
              <a:rPr lang="fr-BE" sz="2800" dirty="0" err="1"/>
              <a:t>products</a:t>
            </a:r>
            <a:endParaRPr lang="en-GB" sz="2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0931587"/>
              </p:ext>
            </p:extLst>
          </p:nvPr>
        </p:nvGraphicFramePr>
        <p:xfrm>
          <a:off x="446856" y="1124743"/>
          <a:ext cx="8229600" cy="5364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2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6750">
                <a:tc>
                  <a:txBody>
                    <a:bodyPr/>
                    <a:lstStyle/>
                    <a:p>
                      <a:r>
                        <a:rPr lang="fr-BE" dirty="0">
                          <a:solidFill>
                            <a:schemeClr val="tx1"/>
                          </a:solidFill>
                        </a:rPr>
                        <a:t>Ex-</a:t>
                      </a:r>
                      <a:r>
                        <a:rPr lang="fr-BE" dirty="0" err="1">
                          <a:solidFill>
                            <a:schemeClr val="tx1"/>
                          </a:solidFill>
                        </a:rPr>
                        <a:t>mill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solidFill>
                            <a:schemeClr val="tx1"/>
                          </a:solidFill>
                        </a:rPr>
                        <a:t>Custom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31">
                <a:tc>
                  <a:txBody>
                    <a:bodyPr/>
                    <a:lstStyle/>
                    <a:p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Cold-</a:t>
                      </a:r>
                      <a:r>
                        <a:rPr lang="fr-BE" sz="1400" dirty="0" err="1">
                          <a:solidFill>
                            <a:schemeClr val="tx1"/>
                          </a:solidFill>
                        </a:rPr>
                        <a:t>rolled</a:t>
                      </a:r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sz="1400" dirty="0" err="1">
                          <a:solidFill>
                            <a:schemeClr val="tx1"/>
                          </a:solidFill>
                        </a:rPr>
                        <a:t>coil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Cold-</a:t>
                      </a:r>
                      <a:r>
                        <a:rPr lang="fr-BE" sz="1400" dirty="0" err="1">
                          <a:solidFill>
                            <a:schemeClr val="tx1"/>
                          </a:solidFill>
                        </a:rPr>
                        <a:t>rolled</a:t>
                      </a:r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sz="1400" dirty="0" err="1">
                          <a:solidFill>
                            <a:schemeClr val="tx1"/>
                          </a:solidFill>
                        </a:rPr>
                        <a:t>strip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Cold-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Rolled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polished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sheet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Laser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cut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shape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8152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Plates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I-</a:t>
                      </a:r>
                      <a:r>
                        <a:rPr lang="fr-BE" sz="1400" dirty="0" err="1">
                          <a:solidFill>
                            <a:schemeClr val="tx1"/>
                          </a:solidFill>
                        </a:rPr>
                        <a:t>beam</a:t>
                      </a:r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sz="1400" dirty="0" err="1">
                          <a:solidFill>
                            <a:schemeClr val="tx1"/>
                          </a:solidFill>
                        </a:rPr>
                        <a:t>from</a:t>
                      </a:r>
                      <a:r>
                        <a:rPr lang="fr-BE" sz="1400" baseline="0" dirty="0">
                          <a:solidFill>
                            <a:schemeClr val="tx1"/>
                          </a:solidFill>
                        </a:rPr>
                        <a:t> plate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Door &amp; Window profiles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Clamps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4192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Standard tubes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sz="1400" dirty="0" err="1">
                          <a:solidFill>
                            <a:schemeClr val="tx1"/>
                          </a:solidFill>
                        </a:rPr>
                        <a:t>Profiled</a:t>
                      </a:r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 tubes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Tube </a:t>
                      </a:r>
                      <a:r>
                        <a:rPr lang="fr-BE" sz="1400" dirty="0" err="1">
                          <a:solidFill>
                            <a:schemeClr val="tx1"/>
                          </a:solidFill>
                        </a:rPr>
                        <a:t>fittings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Railings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9" descr="https://encrypted-tbn3.gstatic.com/images?q=tbn:ANd9GcRkQDDpGa7dCHADGiIncghtrM7C7M92gTs2_pSqgwh79u-Y46p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552" y="1916832"/>
            <a:ext cx="1441579" cy="122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944" y="1916832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916832"/>
            <a:ext cx="1655254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0" descr="http://www.stlpipesupply.com/wp-content/uploads/2012/03/Polished-Stainless-Steel-Sheet-316L.jpeg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31" y="3573016"/>
            <a:ext cx="1440000" cy="122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4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" r="8442"/>
          <a:stretch/>
        </p:blipFill>
        <p:spPr bwMode="auto">
          <a:xfrm>
            <a:off x="6876256" y="3573016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30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7"/>
          <a:stretch/>
        </p:blipFill>
        <p:spPr bwMode="auto">
          <a:xfrm>
            <a:off x="2627944" y="3573016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8" r="1276"/>
          <a:stretch/>
        </p:blipFill>
        <p:spPr bwMode="auto">
          <a:xfrm>
            <a:off x="541131" y="5301208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44008" y="5301208"/>
            <a:ext cx="2064464" cy="12271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1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27944" y="5301208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3"/>
          <p:cNvPicPr>
            <a:picLocks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2"/>
          <a:stretch/>
        </p:blipFill>
        <p:spPr bwMode="auto">
          <a:xfrm>
            <a:off x="6876256" y="5301208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1"/>
          <p:cNvPicPr>
            <a:picLocks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4008" y="1916832"/>
            <a:ext cx="1440000" cy="122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573016"/>
            <a:ext cx="1224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69067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/>
          </a:bodyPr>
          <a:lstStyle/>
          <a:p>
            <a:r>
              <a:rPr lang="fr-BE" sz="2800" dirty="0"/>
              <a:t>Long </a:t>
            </a:r>
            <a:r>
              <a:rPr lang="fr-BE" sz="2800" dirty="0" err="1"/>
              <a:t>Products</a:t>
            </a:r>
            <a:endParaRPr lang="en-GB" sz="2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5857549"/>
              </p:ext>
            </p:extLst>
          </p:nvPr>
        </p:nvGraphicFramePr>
        <p:xfrm>
          <a:off x="457838" y="1105692"/>
          <a:ext cx="8330212" cy="5491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5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5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4133">
                <a:tc>
                  <a:txBody>
                    <a:bodyPr/>
                    <a:lstStyle/>
                    <a:p>
                      <a:r>
                        <a:rPr lang="fr-BE" sz="1800" dirty="0">
                          <a:solidFill>
                            <a:schemeClr val="tx1"/>
                          </a:solidFill>
                        </a:rPr>
                        <a:t>Ex-</a:t>
                      </a:r>
                      <a:r>
                        <a:rPr lang="fr-BE" sz="1800" dirty="0" err="1">
                          <a:solidFill>
                            <a:schemeClr val="tx1"/>
                          </a:solidFill>
                        </a:rPr>
                        <a:t>mill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dirty="0">
                          <a:solidFill>
                            <a:schemeClr val="tx1"/>
                          </a:solidFill>
                        </a:rPr>
                        <a:t>Custom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945">
                <a:tc>
                  <a:txBody>
                    <a:bodyPr/>
                    <a:lstStyle/>
                    <a:p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Bars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Tie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-bars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Threaded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bars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Handles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8000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074">
                <a:tc>
                  <a:txBody>
                    <a:bodyPr/>
                    <a:lstStyle/>
                    <a:p>
                      <a:r>
                        <a:rPr lang="fr-BE" sz="1400" dirty="0" err="1">
                          <a:solidFill>
                            <a:schemeClr val="tx1"/>
                          </a:solidFill>
                        </a:rPr>
                        <a:t>Reinforcing</a:t>
                      </a:r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 Bar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sz="1400" dirty="0" err="1">
                          <a:solidFill>
                            <a:schemeClr val="tx1"/>
                          </a:solidFill>
                        </a:rPr>
                        <a:t>Cables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sz="1400" dirty="0" err="1">
                          <a:solidFill>
                            <a:schemeClr val="tx1"/>
                          </a:solidFill>
                        </a:rPr>
                        <a:t>Concrete</a:t>
                      </a:r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sz="1400" dirty="0" err="1">
                          <a:solidFill>
                            <a:schemeClr val="tx1"/>
                          </a:solidFill>
                        </a:rPr>
                        <a:t>Anchors</a:t>
                      </a:r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Sunbreaker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293">
                <a:tc>
                  <a:txBody>
                    <a:bodyPr/>
                    <a:lstStyle/>
                    <a:p>
                      <a:r>
                        <a:rPr lang="fr-BE" sz="1400" dirty="0" err="1">
                          <a:solidFill>
                            <a:schemeClr val="tx1"/>
                          </a:solidFill>
                        </a:rPr>
                        <a:t>Wire</a:t>
                      </a:r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 Rod 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sz="1400" dirty="0" err="1">
                          <a:solidFill>
                            <a:schemeClr val="tx1"/>
                          </a:solidFill>
                        </a:rPr>
                        <a:t>Mesh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dirty="0" err="1">
                          <a:solidFill>
                            <a:schemeClr val="tx1"/>
                          </a:solidFill>
                        </a:rPr>
                        <a:t>Fasteners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dirty="0" err="1">
                          <a:solidFill>
                            <a:schemeClr val="tx1"/>
                          </a:solidFill>
                        </a:rPr>
                        <a:t>Mesh</a:t>
                      </a:r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sz="1400" dirty="0" err="1">
                          <a:solidFill>
                            <a:schemeClr val="tx1"/>
                          </a:solidFill>
                        </a:rPr>
                        <a:t>shower</a:t>
                      </a:r>
                      <a:r>
                        <a:rPr lang="fr-BE" sz="1400" dirty="0">
                          <a:solidFill>
                            <a:schemeClr val="tx1"/>
                          </a:solidFill>
                        </a:rPr>
                        <a:t> curtain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46215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AutoShape 5" descr="http://www.paxonite.co.za/wp-content/uploads/2013/11/Stainless-Steel-Round-Bars.jpg"/>
          <p:cNvSpPr>
            <a:spLocks noChangeAspect="1" noChangeArrowheads="1"/>
          </p:cNvSpPr>
          <p:nvPr/>
        </p:nvSpPr>
        <p:spPr bwMode="auto">
          <a:xfrm>
            <a:off x="155575" y="-1989138"/>
            <a:ext cx="6696075" cy="415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598" y="5373216"/>
            <a:ext cx="2014353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60" name="Picture 12"/>
          <p:cNvPicPr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04248" y="5373216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AutoShape 14" descr="http://www.s3i.co.uk/image/s3i/SSTBhero.jpg"/>
          <p:cNvSpPr>
            <a:spLocks noChangeAspect="1" noChangeArrowheads="1"/>
          </p:cNvSpPr>
          <p:nvPr/>
        </p:nvSpPr>
        <p:spPr bwMode="auto">
          <a:xfrm>
            <a:off x="155575" y="-1371600"/>
            <a:ext cx="4762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" name="AutoShape 19" descr="http://www.customsinfo.com/Portals/129262/images/threaded-stainless-steel-rod.jpg"/>
          <p:cNvSpPr>
            <a:spLocks noChangeAspect="1" noChangeArrowheads="1"/>
          </p:cNvSpPr>
          <p:nvPr/>
        </p:nvSpPr>
        <p:spPr bwMode="auto">
          <a:xfrm>
            <a:off x="155575" y="-18288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2" name="Picture 3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712" y="3645024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3" name="Picture 6"/>
          <p:cNvPicPr>
            <a:picLocks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712" y="1916968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4" name="Picture 9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31"/>
          <a:stretch/>
        </p:blipFill>
        <p:spPr bwMode="auto">
          <a:xfrm>
            <a:off x="539712" y="5373216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5" name="Picture 11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21867" y="5356414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6" name="Picture 15"/>
          <p:cNvPicPr>
            <a:picLocks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21867" y="1916968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7" name="Picture 1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598" y="3645024"/>
            <a:ext cx="1238866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8" name="Picture 17"/>
          <p:cNvPicPr>
            <a:picLocks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 bwMode="auto">
          <a:xfrm>
            <a:off x="2621867" y="3645024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9" name="Picture 2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598" y="1916968"/>
            <a:ext cx="1224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" name="Picture 21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04248" y="1916968"/>
            <a:ext cx="2081665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1" name="Picture 2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623323"/>
            <a:ext cx="1224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28081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Future trends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51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400" dirty="0"/>
              <a:t>The </a:t>
            </a:r>
            <a:r>
              <a:rPr lang="fr-FR" sz="2400" dirty="0" err="1"/>
              <a:t>urgency</a:t>
            </a:r>
            <a:r>
              <a:rPr lang="fr-FR" sz="2400" dirty="0"/>
              <a:t> of </a:t>
            </a:r>
            <a:r>
              <a:rPr lang="fr-FR" sz="2400" dirty="0" err="1"/>
              <a:t>climate</a:t>
            </a:r>
            <a:r>
              <a:rPr lang="fr-FR" sz="2400" dirty="0"/>
              <a:t> change mitigation and of a </a:t>
            </a:r>
            <a:r>
              <a:rPr lang="fr-FR" sz="2400" dirty="0" err="1"/>
              <a:t>sustainable</a:t>
            </a:r>
            <a:r>
              <a:rPr lang="fr-FR" sz="2400" dirty="0"/>
              <a:t> </a:t>
            </a:r>
            <a:r>
              <a:rPr lang="fr-FR" sz="2400" dirty="0" err="1"/>
              <a:t>economy</a:t>
            </a:r>
            <a:r>
              <a:rPr lang="fr-FR" sz="2400" dirty="0"/>
              <a:t> </a:t>
            </a:r>
            <a:r>
              <a:rPr lang="fr-FR" sz="2400" dirty="0" err="1"/>
              <a:t>will</a:t>
            </a:r>
            <a:r>
              <a:rPr lang="fr-FR" sz="2400" dirty="0"/>
              <a:t> drive major changes in the </a:t>
            </a:r>
            <a:r>
              <a:rPr lang="fr-FR" sz="2400" dirty="0" err="1"/>
              <a:t>years</a:t>
            </a:r>
            <a:r>
              <a:rPr lang="fr-FR" sz="2400" dirty="0"/>
              <a:t> to come. </a:t>
            </a:r>
          </a:p>
          <a:p>
            <a:pPr algn="just"/>
            <a:endParaRPr lang="fr-FR" sz="2400" dirty="0"/>
          </a:p>
          <a:p>
            <a:pPr marL="0" indent="0" algn="just">
              <a:buNone/>
            </a:pPr>
            <a:r>
              <a:rPr lang="fr-FR" sz="2400" u="sng" dirty="0"/>
              <a:t>A new </a:t>
            </a:r>
            <a:r>
              <a:rPr lang="fr-FR" sz="2400" u="sng" dirty="0" err="1"/>
              <a:t>product</a:t>
            </a:r>
            <a:r>
              <a:rPr lang="fr-FR" sz="2400" u="sng" dirty="0"/>
              <a:t> </a:t>
            </a:r>
            <a:r>
              <a:rPr lang="fr-FR" sz="2400" u="sng" dirty="0" err="1"/>
              <a:t>offer</a:t>
            </a:r>
            <a:r>
              <a:rPr lang="fr-FR" sz="2400" u="sng" dirty="0"/>
              <a:t> </a:t>
            </a:r>
            <a:r>
              <a:rPr lang="fr-FR" sz="2400" u="sng" dirty="0" err="1"/>
              <a:t>is</a:t>
            </a:r>
            <a:r>
              <a:rPr lang="fr-FR" sz="2400" u="sng" dirty="0"/>
              <a:t>  </a:t>
            </a:r>
            <a:r>
              <a:rPr lang="fr-FR" sz="2400" u="sng" dirty="0" err="1"/>
              <a:t>likely</a:t>
            </a:r>
            <a:r>
              <a:rPr lang="fr-FR" sz="2400" u="sng" dirty="0"/>
              <a:t> to </a:t>
            </a:r>
            <a:r>
              <a:rPr lang="fr-FR" sz="2400" u="sng" dirty="0" err="1"/>
              <a:t>appear</a:t>
            </a:r>
            <a:r>
              <a:rPr lang="fr-FR" sz="2400" u="sng" dirty="0"/>
              <a:t>:</a:t>
            </a:r>
          </a:p>
          <a:p>
            <a:pPr algn="just"/>
            <a:r>
              <a:rPr lang="fr-FR" sz="2400" dirty="0" err="1"/>
              <a:t>re-conditioned</a:t>
            </a:r>
            <a:r>
              <a:rPr lang="fr-FR" sz="2400" dirty="0"/>
              <a:t> </a:t>
            </a:r>
            <a:r>
              <a:rPr lang="fr-FR" sz="2400" dirty="0" err="1"/>
              <a:t>products</a:t>
            </a:r>
            <a:r>
              <a:rPr lang="fr-FR" sz="2400" dirty="0"/>
              <a:t>. </a:t>
            </a:r>
            <a:r>
              <a:rPr lang="fr-FR" sz="2400" dirty="0" err="1"/>
              <a:t>Stainless</a:t>
            </a:r>
            <a:r>
              <a:rPr lang="fr-FR" sz="2400" dirty="0"/>
              <a:t> </a:t>
            </a:r>
            <a:r>
              <a:rPr lang="fr-FR" sz="2400" dirty="0" err="1"/>
              <a:t>steel</a:t>
            </a:r>
            <a:r>
              <a:rPr lang="fr-FR" sz="2400" dirty="0"/>
              <a:t> </a:t>
            </a:r>
            <a:r>
              <a:rPr lang="fr-FR" sz="2400" dirty="0" err="1"/>
              <a:t>from</a:t>
            </a:r>
            <a:r>
              <a:rPr lang="fr-FR" sz="2400" dirty="0"/>
              <a:t> buildings/ </a:t>
            </a:r>
            <a:r>
              <a:rPr lang="fr-FR" sz="2400" dirty="0" err="1"/>
              <a:t>facilities</a:t>
            </a:r>
            <a:r>
              <a:rPr lang="fr-FR" sz="2400" dirty="0"/>
              <a:t> </a:t>
            </a:r>
            <a:r>
              <a:rPr lang="fr-FR" sz="2400" dirty="0" err="1"/>
              <a:t>being</a:t>
            </a:r>
            <a:r>
              <a:rPr lang="fr-FR" sz="2400" dirty="0"/>
              <a:t> de-</a:t>
            </a:r>
            <a:r>
              <a:rPr lang="fr-FR" sz="2400" dirty="0" err="1"/>
              <a:t>constructed</a:t>
            </a:r>
            <a:r>
              <a:rPr lang="fr-FR" sz="2400" dirty="0"/>
              <a:t> </a:t>
            </a:r>
            <a:r>
              <a:rPr lang="fr-FR" sz="2400" dirty="0" err="1"/>
              <a:t>could</a:t>
            </a:r>
            <a:r>
              <a:rPr lang="fr-FR" sz="2400" dirty="0"/>
              <a:t> </a:t>
            </a:r>
            <a:r>
              <a:rPr lang="fr-FR" sz="2400" dirty="0" err="1"/>
              <a:t>be</a:t>
            </a:r>
            <a:r>
              <a:rPr lang="fr-FR" sz="2400" dirty="0"/>
              <a:t> </a:t>
            </a:r>
            <a:r>
              <a:rPr lang="fr-FR" sz="2400" dirty="0" err="1"/>
              <a:t>re-processed</a:t>
            </a:r>
            <a:r>
              <a:rPr lang="fr-FR" sz="2400" dirty="0"/>
              <a:t> and made </a:t>
            </a:r>
            <a:r>
              <a:rPr lang="fr-FR" sz="2400" dirty="0" err="1"/>
              <a:t>available</a:t>
            </a:r>
            <a:r>
              <a:rPr lang="fr-FR" sz="2400" dirty="0"/>
              <a:t> for a new service life </a:t>
            </a:r>
            <a:r>
              <a:rPr lang="fr-FR" sz="2400" dirty="0" err="1"/>
              <a:t>without</a:t>
            </a:r>
            <a:r>
              <a:rPr lang="fr-FR" sz="2400" dirty="0"/>
              <a:t> </a:t>
            </a:r>
            <a:r>
              <a:rPr lang="fr-FR" sz="2400" dirty="0" err="1"/>
              <a:t>loss</a:t>
            </a:r>
            <a:r>
              <a:rPr lang="fr-FR" sz="2400" dirty="0"/>
              <a:t> of </a:t>
            </a:r>
            <a:r>
              <a:rPr lang="fr-FR" sz="2400" dirty="0" err="1"/>
              <a:t>properties</a:t>
            </a:r>
            <a:r>
              <a:rPr lang="fr-FR" sz="2400" dirty="0"/>
              <a:t>.</a:t>
            </a:r>
          </a:p>
          <a:p>
            <a:pPr algn="just"/>
            <a:r>
              <a:rPr lang="fr-FR" sz="2400" dirty="0" err="1"/>
              <a:t>Higher</a:t>
            </a:r>
            <a:r>
              <a:rPr lang="fr-FR" sz="2400" dirty="0"/>
              <a:t> </a:t>
            </a:r>
            <a:r>
              <a:rPr lang="fr-FR" sz="2400" dirty="0" err="1"/>
              <a:t>strength</a:t>
            </a:r>
            <a:r>
              <a:rPr lang="fr-FR" sz="2400" dirty="0"/>
              <a:t> and </a:t>
            </a:r>
            <a:r>
              <a:rPr lang="fr-FR" sz="2400" dirty="0" err="1"/>
              <a:t>thinner</a:t>
            </a:r>
            <a:r>
              <a:rPr lang="fr-FR" sz="2400" dirty="0"/>
              <a:t> </a:t>
            </a:r>
            <a:r>
              <a:rPr lang="fr-FR" sz="2400" dirty="0" err="1"/>
              <a:t>products</a:t>
            </a:r>
            <a:r>
              <a:rPr lang="fr-FR" sz="2400" dirty="0"/>
              <a:t>, able to </a:t>
            </a:r>
            <a:r>
              <a:rPr lang="fr-FR" sz="2400" dirty="0" err="1"/>
              <a:t>offer</a:t>
            </a:r>
            <a:r>
              <a:rPr lang="fr-FR" sz="2400" dirty="0"/>
              <a:t> the </a:t>
            </a:r>
            <a:r>
              <a:rPr lang="fr-FR" sz="2400" dirty="0" err="1"/>
              <a:t>same</a:t>
            </a:r>
            <a:r>
              <a:rPr lang="fr-FR" sz="2400" dirty="0"/>
              <a:t> service performance </a:t>
            </a:r>
            <a:r>
              <a:rPr lang="fr-FR" sz="2400" dirty="0" err="1"/>
              <a:t>with</a:t>
            </a:r>
            <a:r>
              <a:rPr lang="fr-FR" sz="2400" dirty="0"/>
              <a:t> </a:t>
            </a:r>
            <a:r>
              <a:rPr lang="fr-FR" sz="2400" dirty="0" err="1"/>
              <a:t>less</a:t>
            </a:r>
            <a:r>
              <a:rPr lang="fr-FR" sz="2400" dirty="0"/>
              <a:t> </a:t>
            </a:r>
            <a:r>
              <a:rPr lang="fr-FR" sz="2400" dirty="0" err="1"/>
              <a:t>material</a:t>
            </a:r>
            <a:r>
              <a:rPr lang="fr-FR" sz="2400" dirty="0"/>
              <a:t> use.  The </a:t>
            </a:r>
            <a:r>
              <a:rPr lang="fr-FR" sz="2400" dirty="0" err="1"/>
              <a:t>development</a:t>
            </a:r>
            <a:r>
              <a:rPr lang="fr-FR" sz="2400" dirty="0"/>
              <a:t> of </a:t>
            </a:r>
            <a:r>
              <a:rPr lang="fr-FR" sz="2400" dirty="0" err="1"/>
              <a:t>lean</a:t>
            </a:r>
            <a:r>
              <a:rPr lang="fr-FR" sz="2400" dirty="0"/>
              <a:t> duplex grades and of cold-</a:t>
            </a:r>
            <a:r>
              <a:rPr lang="fr-FR" sz="2400" dirty="0" err="1"/>
              <a:t>worked</a:t>
            </a:r>
            <a:r>
              <a:rPr lang="fr-FR" sz="2400" dirty="0"/>
              <a:t> </a:t>
            </a:r>
            <a:r>
              <a:rPr lang="fr-FR" sz="2400" dirty="0" err="1"/>
              <a:t>austenitic</a:t>
            </a:r>
            <a:r>
              <a:rPr lang="fr-FR" sz="2400" dirty="0"/>
              <a:t> grades </a:t>
            </a:r>
            <a:r>
              <a:rPr lang="fr-FR" sz="2400" dirty="0" err="1"/>
              <a:t>is</a:t>
            </a:r>
            <a:r>
              <a:rPr lang="fr-FR" sz="2400" dirty="0"/>
              <a:t> </a:t>
            </a:r>
            <a:r>
              <a:rPr lang="fr-FR" sz="2400" dirty="0" err="1"/>
              <a:t>already</a:t>
            </a:r>
            <a:r>
              <a:rPr lang="fr-FR" sz="2400" dirty="0"/>
              <a:t> </a:t>
            </a:r>
            <a:r>
              <a:rPr lang="fr-FR" sz="2400" dirty="0" err="1"/>
              <a:t>taking</a:t>
            </a:r>
            <a:r>
              <a:rPr lang="fr-FR" sz="2400" dirty="0"/>
              <a:t> place.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59214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References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Major </a:t>
            </a:r>
            <a:r>
              <a:rPr lang="fr-FR" dirty="0" err="1"/>
              <a:t>stainless</a:t>
            </a:r>
            <a:r>
              <a:rPr lang="fr-FR" dirty="0"/>
              <a:t> </a:t>
            </a:r>
            <a:r>
              <a:rPr lang="fr-FR" dirty="0" err="1"/>
              <a:t>steel</a:t>
            </a:r>
            <a:r>
              <a:rPr lang="fr-FR" dirty="0"/>
              <a:t> </a:t>
            </a:r>
            <a:r>
              <a:rPr lang="fr-FR" dirty="0" err="1"/>
              <a:t>producers</a:t>
            </a:r>
            <a:r>
              <a:rPr lang="fr-FR" dirty="0"/>
              <a:t>   </a:t>
            </a:r>
            <a:r>
              <a:rPr lang="fr-FR" dirty="0">
                <a:hlinkClick r:id="rId2"/>
              </a:rPr>
              <a:t>https://www.worldstainless.org/about-issf/issf-members/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08130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Thank you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D84D6-EEC0-4C4F-9DD3-DB6254AC0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Test your knowledge of stainless steel here:</a:t>
            </a:r>
          </a:p>
          <a:p>
            <a:pPr marL="0" indent="0">
              <a:buNone/>
            </a:pPr>
            <a:r>
              <a:rPr lang="en-GB">
                <a:hlinkClick r:id="rId2"/>
              </a:rPr>
              <a:t>https://www.surveymonkey.com/r/3BVK2X6</a:t>
            </a:r>
            <a:endParaRPr lang="en-GB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738172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 Chapter 0 Contents</Template>
  <TotalTime>640</TotalTime>
  <Words>409</Words>
  <Application>Microsoft Office PowerPoint</Application>
  <PresentationFormat>On-screen Show (4:3)</PresentationFormat>
  <Paragraphs>108</Paragraphs>
  <Slides>9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Lucida Grande</vt:lpstr>
      <vt:lpstr>Wingdings</vt:lpstr>
      <vt:lpstr>3_Custom Design</vt:lpstr>
      <vt:lpstr>think-cell Folie</vt:lpstr>
      <vt:lpstr>Supporting presentation for lecturers of Architecture/Civil Engineering</vt:lpstr>
      <vt:lpstr>Why « Forms and Availability » ?</vt:lpstr>
      <vt:lpstr>Some background information How stainless steel is produced</vt:lpstr>
      <vt:lpstr>Stainless Steel Supply Chain</vt:lpstr>
      <vt:lpstr>Flat products</vt:lpstr>
      <vt:lpstr>Long Products</vt:lpstr>
      <vt:lpstr>Future trends</vt:lpstr>
      <vt:lpstr>References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Forms and availability of stainless steels</dc:title>
  <dc:creator>Bernard</dc:creator>
  <cp:keywords>stainless steel, training, architects, engineers, forms and availability</cp:keywords>
  <cp:lastModifiedBy>Jo Claes</cp:lastModifiedBy>
  <cp:revision>180</cp:revision>
  <cp:lastPrinted>2014-02-27T12:04:59Z</cp:lastPrinted>
  <dcterms:created xsi:type="dcterms:W3CDTF">2013-11-27T08:48:07Z</dcterms:created>
  <dcterms:modified xsi:type="dcterms:W3CDTF">2020-01-28T13:24:10Z</dcterms:modified>
</cp:coreProperties>
</file>