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sldIdLst>
    <p:sldId id="356" r:id="rId2"/>
    <p:sldId id="370" r:id="rId3"/>
    <p:sldId id="357" r:id="rId4"/>
    <p:sldId id="358" r:id="rId5"/>
    <p:sldId id="359" r:id="rId6"/>
    <p:sldId id="360" r:id="rId7"/>
    <p:sldId id="361" r:id="rId8"/>
    <p:sldId id="362" r:id="rId9"/>
    <p:sldId id="363" r:id="rId10"/>
    <p:sldId id="364" r:id="rId11"/>
    <p:sldId id="365" r:id="rId12"/>
    <p:sldId id="367" r:id="rId13"/>
    <p:sldId id="371" r:id="rId14"/>
    <p:sldId id="366" r:id="rId15"/>
    <p:sldId id="372" r:id="rId16"/>
    <p:sldId id="373" r:id="rId17"/>
    <p:sldId id="374" r:id="rId18"/>
    <p:sldId id="375" r:id="rId19"/>
    <p:sldId id="376" r:id="rId20"/>
    <p:sldId id="377" r:id="rId21"/>
    <p:sldId id="378" r:id="rId22"/>
    <p:sldId id="379" r:id="rId23"/>
    <p:sldId id="380" r:id="rId24"/>
    <p:sldId id="381" r:id="rId25"/>
    <p:sldId id="368" r:id="rId26"/>
    <p:sldId id="349" r:id="rId27"/>
    <p:sldId id="369" r:id="rId28"/>
    <p:sldId id="333"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0000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74D1A2-4F4E-4F65-A189-E8DC9EF74FE0}" v="11" dt="2020-01-30T12:42:23.5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9" autoAdjust="0"/>
    <p:restoredTop sz="94383" autoAdjust="0"/>
  </p:normalViewPr>
  <p:slideViewPr>
    <p:cSldViewPr>
      <p:cViewPr varScale="1">
        <p:scale>
          <a:sx n="82" d="100"/>
          <a:sy n="82" d="100"/>
        </p:scale>
        <p:origin x="1522" y="82"/>
      </p:cViewPr>
      <p:guideLst>
        <p:guide orient="horz" pos="2160"/>
        <p:guide pos="2880"/>
      </p:guideLst>
    </p:cSldViewPr>
  </p:slideViewPr>
  <p:notesTextViewPr>
    <p:cViewPr>
      <p:scale>
        <a:sx n="1" d="1"/>
        <a:sy n="1" d="1"/>
      </p:scale>
      <p:origin x="0" y="0"/>
    </p:cViewPr>
  </p:notesTextViewPr>
  <p:sorterViewPr>
    <p:cViewPr>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1574D1A2-4F4E-4F65-A189-E8DC9EF74FE0}"/>
    <pc:docChg chg="modSld">
      <pc:chgData name="Jo Claes" userId="d64208f3-0076-4064-b6ac-7d8ee9dc279f" providerId="ADAL" clId="{1574D1A2-4F4E-4F65-A189-E8DC9EF74FE0}" dt="2020-01-30T12:42:23.922" v="22" actId="20577"/>
      <pc:docMkLst>
        <pc:docMk/>
      </pc:docMkLst>
      <pc:sldChg chg="modSp">
        <pc:chgData name="Jo Claes" userId="d64208f3-0076-4064-b6ac-7d8ee9dc279f" providerId="ADAL" clId="{1574D1A2-4F4E-4F65-A189-E8DC9EF74FE0}" dt="2020-01-30T12:42:23.922" v="22" actId="20577"/>
        <pc:sldMkLst>
          <pc:docMk/>
          <pc:sldMk cId="3068224204" sldId="369"/>
        </pc:sldMkLst>
        <pc:spChg chg="mod">
          <ac:chgData name="Jo Claes" userId="d64208f3-0076-4064-b6ac-7d8ee9dc279f" providerId="ADAL" clId="{1574D1A2-4F4E-4F65-A189-E8DC9EF74FE0}" dt="2020-01-30T12:42:10.976" v="18" actId="1035"/>
          <ac:spMkLst>
            <pc:docMk/>
            <pc:sldMk cId="3068224204" sldId="369"/>
            <ac:spMk id="2" creationId="{00000000-0000-0000-0000-000000000000}"/>
          </ac:spMkLst>
        </pc:spChg>
        <pc:spChg chg="mod">
          <ac:chgData name="Jo Claes" userId="d64208f3-0076-4064-b6ac-7d8ee9dc279f" providerId="ADAL" clId="{1574D1A2-4F4E-4F65-A189-E8DC9EF74FE0}" dt="2020-01-30T12:42:23.922" v="22" actId="20577"/>
          <ac:spMkLst>
            <pc:docMk/>
            <pc:sldMk cId="3068224204" sldId="369"/>
            <ac:spMk id="3" creationId="{00000000-0000-0000-0000-000000000000}"/>
          </ac:spMkLst>
        </pc:spChg>
      </pc:sldChg>
    </pc:docChg>
  </pc:docChgLst>
  <pc:docChgLst>
    <pc:chgData name="Jo Claes" userId="d64208f3-0076-4064-b6ac-7d8ee9dc279f" providerId="ADAL" clId="{8E401F50-2636-4B22-80D9-416FDA33B92C}"/>
    <pc:docChg chg="modSld">
      <pc:chgData name="Jo Claes" userId="d64208f3-0076-4064-b6ac-7d8ee9dc279f" providerId="ADAL" clId="{8E401F50-2636-4B22-80D9-416FDA33B92C}" dt="2019-11-25T13:43:08.999" v="1" actId="2711"/>
      <pc:docMkLst>
        <pc:docMk/>
      </pc:docMkLst>
      <pc:sldChg chg="modSp">
        <pc:chgData name="Jo Claes" userId="d64208f3-0076-4064-b6ac-7d8ee9dc279f" providerId="ADAL" clId="{8E401F50-2636-4B22-80D9-416FDA33B92C}" dt="2019-11-25T13:43:08.999" v="1" actId="2711"/>
        <pc:sldMkLst>
          <pc:docMk/>
          <pc:sldMk cId="3068224204" sldId="369"/>
        </pc:sldMkLst>
        <pc:spChg chg="mod">
          <ac:chgData name="Jo Claes" userId="d64208f3-0076-4064-b6ac-7d8ee9dc279f" providerId="ADAL" clId="{8E401F50-2636-4B22-80D9-416FDA33B92C}" dt="2019-11-25T13:43:08.999" v="1" actId="2711"/>
          <ac:spMkLst>
            <pc:docMk/>
            <pc:sldMk cId="3068224204" sldId="36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DC47E7-629B-40FF-A9B6-C48EFEB99100}" type="datetimeFigureOut">
              <a:rPr lang="fr-FR" smtClean="0"/>
              <a:t>30/01/2020</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37B04-E346-4859-9CA7-88FF33329E65}" type="slidenum">
              <a:rPr lang="fr-FR" smtClean="0"/>
              <a:t>‹#›</a:t>
            </a:fld>
            <a:endParaRPr lang="fr-FR"/>
          </a:p>
        </p:txBody>
      </p:sp>
    </p:spTree>
    <p:extLst>
      <p:ext uri="{BB962C8B-B14F-4D97-AF65-F5344CB8AC3E}">
        <p14:creationId xmlns:p14="http://schemas.microsoft.com/office/powerpoint/2010/main" val="61972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84B37B04-E346-4859-9CA7-88FF33329E65}" type="slidenum">
              <a:rPr lang="fr-FR" smtClean="0"/>
              <a:t>3</a:t>
            </a:fld>
            <a:endParaRPr lang="fr-FR"/>
          </a:p>
        </p:txBody>
      </p:sp>
    </p:spTree>
    <p:extLst>
      <p:ext uri="{BB962C8B-B14F-4D97-AF65-F5344CB8AC3E}">
        <p14:creationId xmlns:p14="http://schemas.microsoft.com/office/powerpoint/2010/main" val="3845166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i="1" dirty="0"/>
          </a:p>
        </p:txBody>
      </p:sp>
      <p:sp>
        <p:nvSpPr>
          <p:cNvPr id="4" name="Slide Number Placeholder 3"/>
          <p:cNvSpPr>
            <a:spLocks noGrp="1"/>
          </p:cNvSpPr>
          <p:nvPr>
            <p:ph type="sldNum" sz="quarter" idx="10"/>
          </p:nvPr>
        </p:nvSpPr>
        <p:spPr/>
        <p:txBody>
          <a:bodyPr/>
          <a:lstStyle/>
          <a:p>
            <a:fld id="{84B37B04-E346-4859-9CA7-88FF33329E65}" type="slidenum">
              <a:rPr lang="fr-FR" smtClean="0"/>
              <a:t>4</a:t>
            </a:fld>
            <a:endParaRPr lang="fr-FR"/>
          </a:p>
        </p:txBody>
      </p:sp>
    </p:spTree>
    <p:extLst>
      <p:ext uri="{BB962C8B-B14F-4D97-AF65-F5344CB8AC3E}">
        <p14:creationId xmlns:p14="http://schemas.microsoft.com/office/powerpoint/2010/main" val="389173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4B37B04-E346-4859-9CA7-88FF33329E65}" type="slidenum">
              <a:rPr lang="fr-FR" smtClean="0"/>
              <a:t>6</a:t>
            </a:fld>
            <a:endParaRPr lang="fr-FR"/>
          </a:p>
        </p:txBody>
      </p:sp>
    </p:spTree>
    <p:extLst>
      <p:ext uri="{BB962C8B-B14F-4D97-AF65-F5344CB8AC3E}">
        <p14:creationId xmlns:p14="http://schemas.microsoft.com/office/powerpoint/2010/main" val="393452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fr-FR" dirty="0"/>
          </a:p>
        </p:txBody>
      </p:sp>
      <p:sp>
        <p:nvSpPr>
          <p:cNvPr id="4" name="Slide Number Placeholder 3"/>
          <p:cNvSpPr>
            <a:spLocks noGrp="1"/>
          </p:cNvSpPr>
          <p:nvPr>
            <p:ph type="sldNum" sz="quarter" idx="10"/>
          </p:nvPr>
        </p:nvSpPr>
        <p:spPr/>
        <p:txBody>
          <a:bodyPr/>
          <a:lstStyle/>
          <a:p>
            <a:fld id="{84B37B04-E346-4859-9CA7-88FF33329E65}" type="slidenum">
              <a:rPr lang="fr-FR" smtClean="0"/>
              <a:t>7</a:t>
            </a:fld>
            <a:endParaRPr lang="fr-FR"/>
          </a:p>
        </p:txBody>
      </p:sp>
    </p:spTree>
    <p:extLst>
      <p:ext uri="{BB962C8B-B14F-4D97-AF65-F5344CB8AC3E}">
        <p14:creationId xmlns:p14="http://schemas.microsoft.com/office/powerpoint/2010/main" val="3534544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fr-FR" dirty="0">
              <a:solidFill>
                <a:srgbClr val="0070C0"/>
              </a:solidFill>
            </a:endParaRPr>
          </a:p>
        </p:txBody>
      </p:sp>
      <p:sp>
        <p:nvSpPr>
          <p:cNvPr id="4" name="Slide Number Placeholder 3"/>
          <p:cNvSpPr>
            <a:spLocks noGrp="1"/>
          </p:cNvSpPr>
          <p:nvPr>
            <p:ph type="sldNum" sz="quarter" idx="10"/>
          </p:nvPr>
        </p:nvSpPr>
        <p:spPr/>
        <p:txBody>
          <a:bodyPr/>
          <a:lstStyle/>
          <a:p>
            <a:fld id="{84B37B04-E346-4859-9CA7-88FF33329E65}" type="slidenum">
              <a:rPr lang="fr-FR" smtClean="0"/>
              <a:t>10</a:t>
            </a:fld>
            <a:endParaRPr lang="fr-FR"/>
          </a:p>
        </p:txBody>
      </p:sp>
    </p:spTree>
    <p:extLst>
      <p:ext uri="{BB962C8B-B14F-4D97-AF65-F5344CB8AC3E}">
        <p14:creationId xmlns:p14="http://schemas.microsoft.com/office/powerpoint/2010/main" val="20234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dirty="0"/>
          </a:p>
        </p:txBody>
      </p:sp>
      <p:sp>
        <p:nvSpPr>
          <p:cNvPr id="7" name="Rectangle 6"/>
          <p:cNvSpPr/>
          <p:nvPr/>
        </p:nvSpPr>
        <p:spPr>
          <a:xfrm>
            <a:off x="8928000" y="0"/>
            <a:ext cx="216000" cy="685800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8</a:t>
            </a:r>
            <a:r>
              <a:rPr lang="ja-JP" altLang="en-US" sz="1400" b="1" dirty="0">
                <a:latin typeface="+mn-ea"/>
                <a:ea typeface="+mn-ea"/>
              </a:rPr>
              <a:t>章　表面仕上げ</a:t>
            </a:r>
            <a:endParaRPr lang="en-US" altLang="ja-JP" sz="1400" b="1" dirty="0">
              <a:latin typeface="+mn-ea"/>
              <a:ea typeface="+mn-ea"/>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96969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96969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96969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www.legrand-sgm.fr/" TargetMode="External"/><Relationship Id="rId13" Type="http://schemas.openxmlformats.org/officeDocument/2006/relationships/hyperlink" Target="https://gkd.de/architekturgewebe/" TargetMode="External"/><Relationship Id="rId3" Type="http://schemas.openxmlformats.org/officeDocument/2006/relationships/hyperlink" Target="http://www.ssina.com/download_a_file/special_finishes.pdf" TargetMode="External"/><Relationship Id="rId7" Type="http://schemas.openxmlformats.org/officeDocument/2006/relationships/hyperlink" Target="https://www.worldstainless.org/Files/issf/non-image-files/PDF/Euro_Inox/Electropolishing_EN.pdf" TargetMode="External"/><Relationship Id="rId12" Type="http://schemas.openxmlformats.org/officeDocument/2006/relationships/hyperlink" Target="http://cambridgearchitectural.com/" TargetMode="External"/><Relationship Id="rId2" Type="http://schemas.openxmlformats.org/officeDocument/2006/relationships/hyperlink" Target="https://www.worldstainless.org/Files/issf/non-image-files/PDF/Euro_Inox/Finishes02_EN.pdf" TargetMode="External"/><Relationship Id="rId1" Type="http://schemas.openxmlformats.org/officeDocument/2006/relationships/slideLayout" Target="../slideLayouts/slideLayout2.xml"/><Relationship Id="rId6" Type="http://schemas.openxmlformats.org/officeDocument/2006/relationships/hyperlink" Target="http://www.poligrat.de/home/" TargetMode="External"/><Relationship Id="rId11" Type="http://schemas.openxmlformats.org/officeDocument/2006/relationships/hyperlink" Target="https://www.exyd.com/waterfront-building.html" TargetMode="External"/><Relationship Id="rId5" Type="http://schemas.openxmlformats.org/officeDocument/2006/relationships/hyperlink" Target="http://www.uginox.com/sites/default/files/public/Triptyque%20Lusignan_web.pdf" TargetMode="External"/><Relationship Id="rId15" Type="http://schemas.openxmlformats.org/officeDocument/2006/relationships/hyperlink" Target="http://www.worldstainless.org/Files/issf/non-image-files/PDF/Euro_Inox/RoughnessMeasurement_EN.pdf" TargetMode="External"/><Relationship Id="rId10"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www.bssa.org.uk/topics.php?article=47" TargetMode="External"/><Relationship Id="rId9" Type="http://schemas.openxmlformats.org/officeDocument/2006/relationships/hyperlink" Target="https://www.worldstainless.org/Files/issf/non-image-files/PDF/Euro_Inox/3D_Finishes_EN.pdf" TargetMode="External"/><Relationship Id="rId14" Type="http://schemas.openxmlformats.org/officeDocument/2006/relationships/hyperlink" Target="http://www.diedrahtweber-architektur.com/de/anwendungen-architekturgewebe/medienfassad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ja-JP" altLang="en-US" sz="5400" dirty="0">
                <a:latin typeface="+mn-ea"/>
                <a:ea typeface="+mn-ea"/>
              </a:rPr>
              <a:t>建築・土木科</a:t>
            </a:r>
            <a:br>
              <a:rPr lang="en-US" altLang="ja-JP" sz="5400" dirty="0">
                <a:latin typeface="+mn-ea"/>
                <a:ea typeface="+mn-ea"/>
              </a:rPr>
            </a:br>
            <a:r>
              <a:rPr lang="ja-JP" altLang="en-US" sz="5400" dirty="0">
                <a:latin typeface="+mn-ea"/>
                <a:ea typeface="+mn-ea"/>
              </a:rPr>
              <a:t>講師用補助教材</a:t>
            </a:r>
            <a:endParaRPr lang="fr-FR" sz="5400" dirty="0">
              <a:latin typeface="+mn-ea"/>
              <a:ea typeface="+mn-ea"/>
            </a:endParaRPr>
          </a:p>
        </p:txBody>
      </p:sp>
      <p:sp>
        <p:nvSpPr>
          <p:cNvPr id="3" name="Subtitle 2"/>
          <p:cNvSpPr>
            <a:spLocks noGrp="1"/>
          </p:cNvSpPr>
          <p:nvPr>
            <p:ph type="subTitle" idx="1"/>
          </p:nvPr>
        </p:nvSpPr>
        <p:spPr/>
        <p:txBody>
          <a:bodyPr>
            <a:normAutofit/>
          </a:bodyPr>
          <a:lstStyle/>
          <a:p>
            <a:r>
              <a:rPr lang="ja-JP" altLang="en-US" sz="4400" b="1" dirty="0">
                <a:solidFill>
                  <a:srgbClr val="969696"/>
                </a:solidFill>
              </a:rPr>
              <a:t>第</a:t>
            </a:r>
            <a:r>
              <a:rPr lang="en-US" altLang="ja-JP" sz="4400" b="1" dirty="0">
                <a:solidFill>
                  <a:srgbClr val="969696"/>
                </a:solidFill>
              </a:rPr>
              <a:t>8</a:t>
            </a:r>
            <a:r>
              <a:rPr lang="ja-JP" altLang="en-US" sz="4400" b="1" dirty="0">
                <a:solidFill>
                  <a:srgbClr val="969696"/>
                </a:solidFill>
              </a:rPr>
              <a:t>章</a:t>
            </a:r>
            <a:endParaRPr lang="en-US" altLang="ja-JP" sz="4400" b="1" dirty="0">
              <a:solidFill>
                <a:srgbClr val="969696"/>
              </a:solidFill>
            </a:endParaRPr>
          </a:p>
          <a:p>
            <a:r>
              <a:rPr lang="ja-JP" altLang="en-US" sz="4400" b="1" dirty="0">
                <a:solidFill>
                  <a:srgbClr val="969696"/>
                </a:solidFill>
              </a:rPr>
              <a:t>表面仕上げ</a:t>
            </a:r>
            <a:endParaRPr lang="fr-FR" sz="4400" b="1" dirty="0">
              <a:solidFill>
                <a:srgbClr val="969696"/>
              </a:solidFill>
            </a:endParaRPr>
          </a:p>
        </p:txBody>
      </p:sp>
      <p:sp>
        <p:nvSpPr>
          <p:cNvPr id="5" name="Slide Number Placeholder 3">
            <a:extLst>
              <a:ext uri="{FF2B5EF4-FFF2-40B4-BE49-F238E27FC236}">
                <a16:creationId xmlns:a16="http://schemas.microsoft.com/office/drawing/2014/main" id="{093F2E3A-DEBC-4B94-9CDF-217C51CBE219}"/>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a:t>
            </a:fld>
            <a:endParaRPr lang="fr-BE" dirty="0"/>
          </a:p>
        </p:txBody>
      </p:sp>
    </p:spTree>
    <p:extLst>
      <p:ext uri="{BB962C8B-B14F-4D97-AF65-F5344CB8AC3E}">
        <p14:creationId xmlns:p14="http://schemas.microsoft.com/office/powerpoint/2010/main" val="33349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4400" dirty="0"/>
              <a:t>目次</a:t>
            </a:r>
            <a:endParaRPr lang="fr-FR" sz="4400" dirty="0"/>
          </a:p>
        </p:txBody>
      </p:sp>
      <p:sp>
        <p:nvSpPr>
          <p:cNvPr id="3" name="Content Placeholder 2"/>
          <p:cNvSpPr>
            <a:spLocks noGrp="1"/>
          </p:cNvSpPr>
          <p:nvPr>
            <p:ph idx="1"/>
          </p:nvPr>
        </p:nvSpPr>
        <p:spPr/>
        <p:txBody>
          <a:bodyPr/>
          <a:lstStyle/>
          <a:p>
            <a:pPr marL="514350" indent="-514350">
              <a:buFont typeface="+mj-lt"/>
              <a:buAutoNum type="arabicPeriod"/>
            </a:pPr>
            <a:r>
              <a:rPr lang="ja-JP" altLang="en-US" dirty="0"/>
              <a:t>ステンレス鋼の表面仕上げ</a:t>
            </a:r>
            <a:endParaRPr lang="fr-FR" dirty="0"/>
          </a:p>
          <a:p>
            <a:pPr marL="514350" indent="-514350">
              <a:buFont typeface="+mj-lt"/>
              <a:buAutoNum type="arabicPeriod"/>
            </a:pPr>
            <a:r>
              <a:rPr lang="en-US" altLang="ja-JP" dirty="0"/>
              <a:t>3</a:t>
            </a:r>
            <a:r>
              <a:rPr lang="ja-JP" altLang="en-US" dirty="0"/>
              <a:t>次元仕上げ</a:t>
            </a:r>
            <a:endParaRPr lang="fr-FR" dirty="0"/>
          </a:p>
          <a:p>
            <a:pPr marL="514350" indent="-514350">
              <a:buFont typeface="+mj-lt"/>
              <a:buAutoNum type="arabicPeriod"/>
            </a:pPr>
            <a:r>
              <a:rPr lang="ja-JP" altLang="en-US" dirty="0"/>
              <a:t>メッシュ構造</a:t>
            </a:r>
            <a:endParaRPr lang="fr-FR" dirty="0"/>
          </a:p>
          <a:p>
            <a:pPr marL="514350" indent="-514350">
              <a:buFont typeface="+mj-lt"/>
              <a:buAutoNum type="arabicPeriod"/>
            </a:pPr>
            <a:r>
              <a:rPr lang="ja-JP" altLang="en-US" dirty="0"/>
              <a:t>参考サイト</a:t>
            </a:r>
            <a:endParaRPr lang="fr-FR" dirty="0"/>
          </a:p>
        </p:txBody>
      </p:sp>
      <p:sp>
        <p:nvSpPr>
          <p:cNvPr id="6" name="Slide Number Placeholder 3">
            <a:extLst>
              <a:ext uri="{FF2B5EF4-FFF2-40B4-BE49-F238E27FC236}">
                <a16:creationId xmlns:a16="http://schemas.microsoft.com/office/drawing/2014/main" id="{F4AF386E-DB57-48E3-99CC-C90F0C0B94C0}"/>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a:t>
            </a:fld>
            <a:endParaRPr lang="fr-BE" dirty="0"/>
          </a:p>
        </p:txBody>
      </p:sp>
    </p:spTree>
    <p:extLst>
      <p:ext uri="{BB962C8B-B14F-4D97-AF65-F5344CB8AC3E}">
        <p14:creationId xmlns:p14="http://schemas.microsoft.com/office/powerpoint/2010/main" val="21734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ステンレスの表面仕上げ </a:t>
            </a:r>
            <a:r>
              <a:rPr lang="fr-FR" baseline="50000" dirty="0"/>
              <a:t>1,2</a:t>
            </a:r>
          </a:p>
        </p:txBody>
      </p:sp>
      <p:sp>
        <p:nvSpPr>
          <p:cNvPr id="6" name="Content Placeholder 5"/>
          <p:cNvSpPr>
            <a:spLocks noGrp="1"/>
          </p:cNvSpPr>
          <p:nvPr>
            <p:ph idx="1"/>
          </p:nvPr>
        </p:nvSpPr>
        <p:spPr/>
        <p:txBody>
          <a:bodyPr>
            <a:normAutofit/>
          </a:bodyPr>
          <a:lstStyle/>
          <a:p>
            <a:r>
              <a:rPr lang="ja-JP" altLang="en-US" sz="2400" dirty="0"/>
              <a:t>ミル仕上げ</a:t>
            </a:r>
          </a:p>
          <a:p>
            <a:r>
              <a:rPr lang="ja-JP" altLang="en-US" sz="2400" dirty="0"/>
              <a:t>機械研磨仕上げ</a:t>
            </a:r>
          </a:p>
          <a:p>
            <a:r>
              <a:rPr lang="ja-JP" altLang="en-US" sz="2400" dirty="0"/>
              <a:t>パターン仕上げ</a:t>
            </a:r>
          </a:p>
          <a:p>
            <a:r>
              <a:rPr lang="ja-JP" altLang="en-US" sz="2400" dirty="0"/>
              <a:t>ビード・ブラスト仕上げ</a:t>
            </a:r>
          </a:p>
          <a:p>
            <a:r>
              <a:rPr lang="ja-JP" altLang="en-US" sz="2400" dirty="0"/>
              <a:t>電解研磨仕上げ</a:t>
            </a:r>
          </a:p>
          <a:p>
            <a:r>
              <a:rPr lang="ja-JP" altLang="en-US" sz="2400" dirty="0"/>
              <a:t>着色仕上げ</a:t>
            </a:r>
          </a:p>
          <a:p>
            <a:r>
              <a:rPr lang="ja-JP" altLang="en-US" sz="2400" dirty="0"/>
              <a:t>電解着色仕上げ</a:t>
            </a:r>
          </a:p>
          <a:p>
            <a:r>
              <a:rPr lang="ja-JP" altLang="en-US" sz="2400" dirty="0"/>
              <a:t>電解着色・パターン仕上げ</a:t>
            </a:r>
          </a:p>
          <a:p>
            <a:r>
              <a:rPr lang="ja-JP" altLang="en-US" sz="2400" dirty="0"/>
              <a:t>有機塗装</a:t>
            </a:r>
          </a:p>
          <a:p>
            <a:r>
              <a:rPr lang="ja-JP" altLang="en-US" sz="2400" dirty="0"/>
              <a:t>特殊装飾仕上げ</a:t>
            </a:r>
          </a:p>
          <a:p>
            <a:endParaRPr lang="fr-BE" sz="2400" dirty="0"/>
          </a:p>
        </p:txBody>
      </p:sp>
      <p:sp>
        <p:nvSpPr>
          <p:cNvPr id="3" name="Oval 2"/>
          <p:cNvSpPr/>
          <p:nvPr/>
        </p:nvSpPr>
        <p:spPr>
          <a:xfrm>
            <a:off x="6372200" y="5301208"/>
            <a:ext cx="2520280" cy="1440160"/>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a:solidFill>
                  <a:srgbClr val="C00000"/>
                </a:solidFill>
              </a:rPr>
              <a:t>様々な</a:t>
            </a:r>
            <a:endParaRPr lang="en-US" altLang="ja-JP" sz="2400" dirty="0">
              <a:solidFill>
                <a:srgbClr val="C00000"/>
              </a:solidFill>
            </a:endParaRPr>
          </a:p>
          <a:p>
            <a:pPr algn="ctr"/>
            <a:r>
              <a:rPr lang="ja-JP" altLang="en-US" sz="2400" dirty="0">
                <a:solidFill>
                  <a:srgbClr val="C00000"/>
                </a:solidFill>
              </a:rPr>
              <a:t>仕上げが</a:t>
            </a:r>
            <a:endParaRPr lang="en-US" altLang="ja-JP" sz="2400" dirty="0">
              <a:solidFill>
                <a:srgbClr val="C00000"/>
              </a:solidFill>
            </a:endParaRPr>
          </a:p>
          <a:p>
            <a:pPr algn="ctr"/>
            <a:r>
              <a:rPr lang="ja-JP" altLang="en-US" sz="2400" dirty="0">
                <a:solidFill>
                  <a:srgbClr val="C00000"/>
                </a:solidFill>
              </a:rPr>
              <a:t>入手可能</a:t>
            </a:r>
            <a:endParaRPr lang="fr-FR" sz="2400" dirty="0">
              <a:solidFill>
                <a:srgbClr val="C00000"/>
              </a:solidFill>
            </a:endParaRPr>
          </a:p>
        </p:txBody>
      </p:sp>
      <p:sp>
        <p:nvSpPr>
          <p:cNvPr id="7" name="Slide Number Placeholder 3">
            <a:extLst>
              <a:ext uri="{FF2B5EF4-FFF2-40B4-BE49-F238E27FC236}">
                <a16:creationId xmlns:a16="http://schemas.microsoft.com/office/drawing/2014/main" id="{FE5110A7-C8F3-4684-9A67-80D78BBBC89F}"/>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3</a:t>
            </a:fld>
            <a:endParaRPr lang="fr-BE" dirty="0"/>
          </a:p>
        </p:txBody>
      </p:sp>
    </p:spTree>
    <p:extLst>
      <p:ext uri="{BB962C8B-B14F-4D97-AF65-F5344CB8AC3E}">
        <p14:creationId xmlns:p14="http://schemas.microsoft.com/office/powerpoint/2010/main" val="329144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230"/>
            <a:ext cx="8229600" cy="1143000"/>
          </a:xfrm>
        </p:spPr>
        <p:txBody>
          <a:bodyPr>
            <a:normAutofit/>
          </a:bodyPr>
          <a:lstStyle/>
          <a:p>
            <a:r>
              <a:rPr lang="ja-JP" altLang="en-US" dirty="0"/>
              <a:t>ミル冷延仕上げ </a:t>
            </a:r>
            <a:r>
              <a:rPr lang="en-US" altLang="ja-JP" baseline="50000" dirty="0"/>
              <a:t>1</a:t>
            </a:r>
            <a:r>
              <a:rPr lang="fr-FR" baseline="50000" dirty="0"/>
              <a:t>,</a:t>
            </a:r>
            <a:r>
              <a:rPr lang="en-US" altLang="ja-JP" baseline="50000" dirty="0"/>
              <a:t>3</a:t>
            </a:r>
            <a:br>
              <a:rPr lang="fr-FR" dirty="0"/>
            </a:br>
            <a:r>
              <a:rPr lang="ja-JP" altLang="en-US" sz="1800" dirty="0"/>
              <a:t>規格 </a:t>
            </a:r>
            <a:r>
              <a:rPr lang="en-US" altLang="ja-JP" sz="1800" dirty="0"/>
              <a:t>EN10088-2</a:t>
            </a:r>
            <a:r>
              <a:rPr lang="ja-JP" altLang="en-US" sz="1800" dirty="0"/>
              <a:t>の表</a:t>
            </a:r>
            <a:r>
              <a:rPr lang="en-US" altLang="ja-JP" sz="1800" dirty="0"/>
              <a:t>6</a:t>
            </a:r>
            <a:r>
              <a:rPr lang="ja-JP" altLang="en-US" sz="1800" dirty="0"/>
              <a:t>に示す冷延仕上げと代表的な表面粗度値</a:t>
            </a:r>
            <a:endParaRPr lang="en-GB" sz="1800" dirty="0"/>
          </a:p>
        </p:txBody>
      </p:sp>
      <p:graphicFrame>
        <p:nvGraphicFramePr>
          <p:cNvPr id="8" name="Content Placeholder 7"/>
          <p:cNvGraphicFramePr>
            <a:graphicFrameLocks noGrp="1"/>
          </p:cNvGraphicFramePr>
          <p:nvPr>
            <p:ph idx="1"/>
          </p:nvPr>
        </p:nvGraphicFramePr>
        <p:xfrm>
          <a:off x="457200" y="1556792"/>
          <a:ext cx="8229600" cy="3743936"/>
        </p:xfrm>
        <a:graphic>
          <a:graphicData uri="http://schemas.openxmlformats.org/drawingml/2006/table">
            <a:tbl>
              <a:tblPr firstRow="1" bandRow="1">
                <a:tableStyleId>{B301B821-A1FF-4177-AEE7-76D212191A09}</a:tableStyleId>
              </a:tblPr>
              <a:tblGrid>
                <a:gridCol w="946448">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4104456">
                  <a:extLst>
                    <a:ext uri="{9D8B030D-6E8A-4147-A177-3AD203B41FA5}">
                      <a16:colId xmlns:a16="http://schemas.microsoft.com/office/drawing/2014/main" val="20002"/>
                    </a:ext>
                  </a:extLst>
                </a:gridCol>
                <a:gridCol w="1234480">
                  <a:extLst>
                    <a:ext uri="{9D8B030D-6E8A-4147-A177-3AD203B41FA5}">
                      <a16:colId xmlns:a16="http://schemas.microsoft.com/office/drawing/2014/main" val="20003"/>
                    </a:ext>
                  </a:extLst>
                </a:gridCol>
              </a:tblGrid>
              <a:tr h="370840">
                <a:tc>
                  <a:txBody>
                    <a:bodyPr/>
                    <a:lstStyle/>
                    <a:p>
                      <a:pPr algn="ctr"/>
                      <a:r>
                        <a:rPr lang="ja-JP" altLang="en-US" sz="1200" dirty="0"/>
                        <a:t>記号</a:t>
                      </a:r>
                      <a:endParaRPr lang="fr-FR" sz="1200" dirty="0">
                        <a:solidFill>
                          <a:srgbClr val="0070C0"/>
                        </a:solidFill>
                      </a:endParaRPr>
                    </a:p>
                  </a:txBody>
                  <a:tcPr marL="5396" marR="5396" marT="5396" marB="5396" anchor="ctr"/>
                </a:tc>
                <a:tc>
                  <a:txBody>
                    <a:bodyPr/>
                    <a:lstStyle/>
                    <a:p>
                      <a:pPr algn="ctr"/>
                      <a:r>
                        <a:rPr lang="ja-JP" altLang="en-US" sz="1200" dirty="0"/>
                        <a:t>仕上げプロセス</a:t>
                      </a:r>
                      <a:endParaRPr lang="fr-FR" sz="1200" dirty="0">
                        <a:solidFill>
                          <a:srgbClr val="0070C0"/>
                        </a:solidFill>
                      </a:endParaRPr>
                    </a:p>
                  </a:txBody>
                  <a:tcPr marL="5396" marR="5396" marT="5396" marB="5396" anchor="ctr"/>
                </a:tc>
                <a:tc>
                  <a:txBody>
                    <a:bodyPr/>
                    <a:lstStyle/>
                    <a:p>
                      <a:pPr algn="ctr"/>
                      <a:r>
                        <a:rPr lang="ja-JP" altLang="en-US" sz="1200" dirty="0"/>
                        <a:t>特記事項</a:t>
                      </a:r>
                      <a:endParaRPr lang="fr-FR" sz="1200" dirty="0">
                        <a:solidFill>
                          <a:srgbClr val="0070C0"/>
                        </a:solidFill>
                      </a:endParaRPr>
                    </a:p>
                  </a:txBody>
                  <a:tcPr marL="5396" marR="5396" marT="5396" marB="5396" anchor="ctr"/>
                </a:tc>
                <a:tc>
                  <a:txBody>
                    <a:bodyPr/>
                    <a:lstStyle/>
                    <a:p>
                      <a:pPr algn="ctr"/>
                      <a:r>
                        <a:rPr lang="ja-JP" altLang="en-US" sz="1200" dirty="0"/>
                        <a:t>代表的</a:t>
                      </a:r>
                      <a:endParaRPr lang="en-US" altLang="ja-JP" sz="1200" dirty="0"/>
                    </a:p>
                    <a:p>
                      <a:pPr algn="ctr"/>
                      <a:r>
                        <a:rPr lang="ja-JP" altLang="en-US" sz="1200" dirty="0"/>
                        <a:t>表面粗度値</a:t>
                      </a:r>
                    </a:p>
                    <a:p>
                      <a:pPr algn="ctr"/>
                      <a:r>
                        <a:rPr lang="fr-FR" sz="1200" dirty="0"/>
                        <a:t> </a:t>
                      </a:r>
                      <a:r>
                        <a:rPr lang="el-GR" sz="1200" dirty="0"/>
                        <a:t>μ</a:t>
                      </a:r>
                      <a:r>
                        <a:rPr lang="fr-FR" sz="1200" dirty="0"/>
                        <a:t>m</a:t>
                      </a:r>
                      <a:endParaRPr lang="fr-FR" sz="1200" dirty="0">
                        <a:solidFill>
                          <a:srgbClr val="0070C0"/>
                        </a:solidFill>
                      </a:endParaRPr>
                    </a:p>
                  </a:txBody>
                  <a:tcPr marL="5396" marR="5396" marT="5396" marB="5396" anchor="ctr"/>
                </a:tc>
                <a:extLst>
                  <a:ext uri="{0D108BD9-81ED-4DB2-BD59-A6C34878D82A}">
                    <a16:rowId xmlns:a16="http://schemas.microsoft.com/office/drawing/2014/main" val="10000"/>
                  </a:ext>
                </a:extLst>
              </a:tr>
              <a:tr h="370840">
                <a:tc>
                  <a:txBody>
                    <a:bodyPr/>
                    <a:lstStyle/>
                    <a:p>
                      <a:pPr algn="ctr"/>
                      <a:r>
                        <a:rPr lang="fr-FR" sz="1200" dirty="0"/>
                        <a:t>2B </a:t>
                      </a:r>
                      <a:endParaRPr lang="fr-FR" sz="1200" dirty="0">
                        <a:solidFill>
                          <a:srgbClr val="0070C0"/>
                        </a:solidFill>
                      </a:endParaRPr>
                    </a:p>
                  </a:txBody>
                  <a:tcPr marL="5396" marR="5396" marT="5396" marB="5396" anchor="ctr"/>
                </a:tc>
                <a:tc>
                  <a:txBody>
                    <a:bodyPr/>
                    <a:lstStyle/>
                    <a:p>
                      <a:r>
                        <a:rPr lang="ja-JP" altLang="en-US" sz="1200" dirty="0"/>
                        <a:t>冷延、熱処理、酸洗、スキンパス</a:t>
                      </a:r>
                      <a:endParaRPr lang="en-US" sz="1200" dirty="0">
                        <a:solidFill>
                          <a:srgbClr val="0070C0"/>
                        </a:solidFill>
                      </a:endParaRPr>
                    </a:p>
                  </a:txBody>
                  <a:tcPr marL="5396" marR="5396" marT="5396" marB="5396" anchor="ctr"/>
                </a:tc>
                <a:tc>
                  <a:txBody>
                    <a:bodyPr/>
                    <a:lstStyle/>
                    <a:p>
                      <a:r>
                        <a:rPr lang="ja-JP" altLang="en-US" sz="1200" dirty="0"/>
                        <a:t>最も一般的な「冷延」仕上げ。反射性はなく、滑らかな表面で、平坦度コントロールが良い。厚み範囲はメーカーのスキンパス能力により制限される。</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0.1-0.5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1"/>
                  </a:ext>
                </a:extLst>
              </a:tr>
              <a:tr h="370840">
                <a:tc>
                  <a:txBody>
                    <a:bodyPr/>
                    <a:lstStyle/>
                    <a:p>
                      <a:pPr algn="ctr"/>
                      <a:r>
                        <a:rPr lang="fr-FR" sz="1200" dirty="0"/>
                        <a:t>2C </a:t>
                      </a:r>
                      <a:endParaRPr lang="fr-FR" sz="1200" dirty="0">
                        <a:solidFill>
                          <a:srgbClr val="0070C0"/>
                        </a:solidFill>
                      </a:endParaRPr>
                    </a:p>
                  </a:txBody>
                  <a:tcPr marL="5396" marR="5396" marT="5396" marB="5396" anchor="ctr"/>
                </a:tc>
                <a:tc>
                  <a:txBody>
                    <a:bodyPr/>
                    <a:lstStyle/>
                    <a:p>
                      <a:r>
                        <a:rPr lang="ja-JP" altLang="en-US" sz="1200" dirty="0"/>
                        <a:t>冷延、熱処理、ディスケール処理は行なわない</a:t>
                      </a:r>
                      <a:endParaRPr lang="en-US" sz="1200" dirty="0">
                        <a:solidFill>
                          <a:srgbClr val="0070C0"/>
                        </a:solidFill>
                      </a:endParaRPr>
                    </a:p>
                  </a:txBody>
                  <a:tcPr marL="5396" marR="5396" marT="5396" marB="5396" anchor="ctr"/>
                </a:tc>
                <a:tc>
                  <a:txBody>
                    <a:bodyPr/>
                    <a:lstStyle/>
                    <a:p>
                      <a:r>
                        <a:rPr lang="ja-JP" altLang="en-US" sz="1200" dirty="0"/>
                        <a:t>熱処理で発生するスケール付だが表面は滑らかで次工程で機械加工またはディスケール処理が行なわれる部品あるいは耐熱性が要求される部品に適した仕上げ。</a:t>
                      </a:r>
                      <a:r>
                        <a:rPr lang="en-US" sz="1200" dirty="0"/>
                        <a:t> </a:t>
                      </a:r>
                      <a:endParaRPr lang="en-US" sz="1200" dirty="0">
                        <a:solidFill>
                          <a:srgbClr val="0070C0"/>
                        </a:solidFill>
                      </a:endParaRPr>
                    </a:p>
                  </a:txBody>
                  <a:tcPr marL="5396" marR="5396" marT="5396" marB="5396" anchor="ctr"/>
                </a:tc>
                <a:tc>
                  <a:txBody>
                    <a:bodyPr/>
                    <a:lstStyle/>
                    <a:p>
                      <a:pPr algn="ctr"/>
                      <a:r>
                        <a:rPr lang="fr-BE" sz="1800" dirty="0"/>
                        <a:t>-</a:t>
                      </a:r>
                      <a:endParaRPr lang="en-GB" sz="1800" dirty="0"/>
                    </a:p>
                  </a:txBody>
                  <a:tcPr/>
                </a:tc>
                <a:extLst>
                  <a:ext uri="{0D108BD9-81ED-4DB2-BD59-A6C34878D82A}">
                    <a16:rowId xmlns:a16="http://schemas.microsoft.com/office/drawing/2014/main" val="10002"/>
                  </a:ext>
                </a:extLst>
              </a:tr>
              <a:tr h="370840">
                <a:tc>
                  <a:txBody>
                    <a:bodyPr/>
                    <a:lstStyle/>
                    <a:p>
                      <a:pPr algn="ctr"/>
                      <a:r>
                        <a:rPr lang="fr-FR" sz="1200" dirty="0"/>
                        <a:t>2D </a:t>
                      </a:r>
                      <a:endParaRPr lang="fr-FR" sz="1200" dirty="0">
                        <a:solidFill>
                          <a:srgbClr val="0070C0"/>
                        </a:solidFill>
                      </a:endParaRPr>
                    </a:p>
                  </a:txBody>
                  <a:tcPr marL="5396" marR="5396" marT="5396" marB="5396" anchor="ctr"/>
                </a:tc>
                <a:tc>
                  <a:txBody>
                    <a:bodyPr/>
                    <a:lstStyle/>
                    <a:p>
                      <a:r>
                        <a:rPr lang="zh-TW" altLang="en-US" sz="1200" dirty="0">
                          <a:latin typeface="ＭＳ Ｐゴシック" panose="020B0600070205080204" pitchFamily="50" charset="-128"/>
                          <a:ea typeface="ＭＳ Ｐゴシック" panose="020B0600070205080204" pitchFamily="50" charset="-128"/>
                        </a:rPr>
                        <a:t>冷延</a:t>
                      </a:r>
                      <a:r>
                        <a:rPr lang="ja-JP" altLang="en-US" sz="1200" dirty="0" err="1">
                          <a:latin typeface="ＭＳ Ｐゴシック" panose="020B0600070205080204" pitchFamily="50" charset="-128"/>
                          <a:ea typeface="ＭＳ Ｐゴシック" panose="020B0600070205080204" pitchFamily="50" charset="-128"/>
                        </a:rPr>
                        <a:t>、</a:t>
                      </a:r>
                      <a:r>
                        <a:rPr lang="zh-TW" altLang="en-US" sz="1200" dirty="0">
                          <a:latin typeface="ＭＳ Ｐゴシック" panose="020B0600070205080204" pitchFamily="50" charset="-128"/>
                          <a:ea typeface="ＭＳ Ｐゴシック" panose="020B0600070205080204" pitchFamily="50" charset="-128"/>
                        </a:rPr>
                        <a:t>熱処理</a:t>
                      </a:r>
                      <a:r>
                        <a:rPr lang="ja-JP" altLang="en-US" sz="1200" dirty="0" err="1">
                          <a:latin typeface="ＭＳ Ｐゴシック" panose="020B0600070205080204" pitchFamily="50" charset="-128"/>
                          <a:ea typeface="ＭＳ Ｐゴシック" panose="020B0600070205080204" pitchFamily="50" charset="-128"/>
                        </a:rPr>
                        <a:t>、</a:t>
                      </a:r>
                      <a:r>
                        <a:rPr lang="zh-TW" altLang="en-US" sz="1200" dirty="0">
                          <a:latin typeface="ＭＳ Ｐゴシック" panose="020B0600070205080204" pitchFamily="50" charset="-128"/>
                          <a:ea typeface="ＭＳ Ｐゴシック" panose="020B0600070205080204" pitchFamily="50" charset="-128"/>
                        </a:rPr>
                        <a:t>酸洗</a:t>
                      </a:r>
                      <a:endParaRPr lang="en-US" sz="1200" dirty="0">
                        <a:solidFill>
                          <a:srgbClr val="0070C0"/>
                        </a:solidFill>
                        <a:latin typeface="ＭＳ Ｐゴシック" panose="020B0600070205080204" pitchFamily="50" charset="-128"/>
                        <a:ea typeface="ＭＳ Ｐゴシック" panose="020B0600070205080204" pitchFamily="50" charset="-128"/>
                      </a:endParaRPr>
                    </a:p>
                  </a:txBody>
                  <a:tcPr marL="5396" marR="5396" marT="5396" marB="5396" anchor="ctr"/>
                </a:tc>
                <a:tc>
                  <a:txBody>
                    <a:bodyPr/>
                    <a:lstStyle/>
                    <a:p>
                      <a:r>
                        <a:rPr lang="ja-JP" altLang="en-US" sz="1200" dirty="0"/>
                        <a:t>厚めの鋼板用。２</a:t>
                      </a:r>
                      <a:r>
                        <a:rPr lang="en-US" altLang="ja-JP" sz="1200" dirty="0"/>
                        <a:t>B</a:t>
                      </a:r>
                      <a:r>
                        <a:rPr lang="ja-JP" altLang="en-US" sz="1200" dirty="0" err="1"/>
                        <a:t>ほど</a:t>
                      </a:r>
                      <a:r>
                        <a:rPr lang="ja-JP" altLang="en-US" sz="1200" dirty="0"/>
                        <a:t>表面は滑らかではないがほとんどの用途に適する。</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0.4-1.0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3"/>
                  </a:ext>
                </a:extLst>
              </a:tr>
              <a:tr h="370840">
                <a:tc>
                  <a:txBody>
                    <a:bodyPr/>
                    <a:lstStyle/>
                    <a:p>
                      <a:pPr algn="ctr"/>
                      <a:r>
                        <a:rPr lang="fr-FR" sz="1200" dirty="0"/>
                        <a:t>2E </a:t>
                      </a:r>
                      <a:endParaRPr lang="fr-FR" sz="1200" dirty="0">
                        <a:solidFill>
                          <a:srgbClr val="0070C0"/>
                        </a:solidFill>
                      </a:endParaRPr>
                    </a:p>
                  </a:txBody>
                  <a:tcPr marL="5396" marR="5396" marT="5396" marB="5396" anchor="ctr"/>
                </a:tc>
                <a:tc>
                  <a:txBody>
                    <a:bodyPr/>
                    <a:lstStyle/>
                    <a:p>
                      <a:r>
                        <a:rPr lang="ja-JP" altLang="en-US" sz="1200" dirty="0"/>
                        <a:t>冷延、熱処理、機械的ディスケール処理</a:t>
                      </a:r>
                      <a:endParaRPr lang="en-US" sz="1200" dirty="0">
                        <a:solidFill>
                          <a:srgbClr val="0070C0"/>
                        </a:solidFill>
                      </a:endParaRPr>
                    </a:p>
                  </a:txBody>
                  <a:tcPr marL="5396" marR="5396" marT="5396" marB="5396" anchor="ctr"/>
                </a:tc>
                <a:tc>
                  <a:txBody>
                    <a:bodyPr/>
                    <a:lstStyle/>
                    <a:p>
                      <a:r>
                        <a:rPr lang="ja-JP" altLang="en-US" sz="1200" dirty="0"/>
                        <a:t>表面が粗くダル。通常酸洗液に強いスケール付鋼材に適用。</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4"/>
                  </a:ext>
                </a:extLst>
              </a:tr>
              <a:tr h="370840">
                <a:tc>
                  <a:txBody>
                    <a:bodyPr/>
                    <a:lstStyle/>
                    <a:p>
                      <a:pPr algn="ctr"/>
                      <a:r>
                        <a:rPr lang="fr-FR" sz="1200" dirty="0"/>
                        <a:t>2H </a:t>
                      </a:r>
                      <a:endParaRPr lang="fr-FR" sz="1200" dirty="0">
                        <a:solidFill>
                          <a:srgbClr val="0070C0"/>
                        </a:solidFill>
                      </a:endParaRPr>
                    </a:p>
                  </a:txBody>
                  <a:tcPr marL="5396" marR="5396" marT="5396" marB="5396" anchor="ctr"/>
                </a:tc>
                <a:tc>
                  <a:txBody>
                    <a:bodyPr/>
                    <a:lstStyle/>
                    <a:p>
                      <a:r>
                        <a:rPr lang="ja-JP" altLang="en-US" sz="1200" dirty="0"/>
                        <a:t>冷延、加工硬化</a:t>
                      </a:r>
                      <a:endParaRPr lang="fr-FR" sz="1200" dirty="0">
                        <a:solidFill>
                          <a:srgbClr val="0070C0"/>
                        </a:solidFill>
                      </a:endParaRPr>
                    </a:p>
                  </a:txBody>
                  <a:tcPr marL="5396" marR="5396" marT="5396" marB="5396" anchor="ctr"/>
                </a:tc>
                <a:tc>
                  <a:txBody>
                    <a:bodyPr/>
                    <a:lstStyle/>
                    <a:p>
                      <a:r>
                        <a:rPr lang="ja-JP" altLang="en-US" sz="1200" dirty="0"/>
                        <a:t>オーステナイト系鋼種の「テンパー」圧延は機械的強度を向上させる。表面の滑らかさは２</a:t>
                      </a:r>
                      <a:r>
                        <a:rPr lang="en-US" altLang="ja-JP" sz="1200" dirty="0"/>
                        <a:t>B</a:t>
                      </a:r>
                      <a:r>
                        <a:rPr lang="ja-JP" altLang="en-US" sz="1200" dirty="0"/>
                        <a:t>に近い。</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5"/>
                  </a:ext>
                </a:extLst>
              </a:tr>
              <a:tr h="370840">
                <a:tc>
                  <a:txBody>
                    <a:bodyPr/>
                    <a:lstStyle/>
                    <a:p>
                      <a:pPr algn="ctr"/>
                      <a:r>
                        <a:rPr lang="fr-FR" sz="1200" dirty="0"/>
                        <a:t>2R </a:t>
                      </a:r>
                      <a:endParaRPr lang="fr-FR" sz="1200" dirty="0">
                        <a:solidFill>
                          <a:srgbClr val="0070C0"/>
                        </a:solidFill>
                      </a:endParaRPr>
                    </a:p>
                  </a:txBody>
                  <a:tcPr marL="5396" marR="5396" marT="5396" marB="5396" anchor="ctr"/>
                </a:tc>
                <a:tc>
                  <a:txBody>
                    <a:bodyPr/>
                    <a:lstStyle/>
                    <a:p>
                      <a:r>
                        <a:rPr lang="zh-TW" altLang="en-US" sz="1200" dirty="0">
                          <a:latin typeface="ＭＳ Ｐゴシック" panose="020B0600070205080204" pitchFamily="50" charset="-128"/>
                          <a:ea typeface="ＭＳ Ｐゴシック" panose="020B0600070205080204" pitchFamily="50" charset="-128"/>
                        </a:rPr>
                        <a:t>冷延、光輝焼鈍</a:t>
                      </a:r>
                      <a:r>
                        <a:rPr lang="zh-TW" altLang="en-US" sz="1200" dirty="0"/>
                        <a:t>　（</a:t>
                      </a:r>
                      <a:r>
                        <a:rPr lang="en-US" altLang="zh-TW" sz="1200" dirty="0"/>
                        <a:t>BA</a:t>
                      </a:r>
                      <a:r>
                        <a:rPr lang="zh-TW" altLang="en-US" sz="1200" dirty="0"/>
                        <a:t>）</a:t>
                      </a:r>
                      <a:endParaRPr lang="fr-FR" sz="1200" dirty="0">
                        <a:solidFill>
                          <a:srgbClr val="0070C0"/>
                        </a:solidFill>
                      </a:endParaRPr>
                    </a:p>
                  </a:txBody>
                  <a:tcPr marL="5396" marR="5396" marT="5396" marB="5396" anchor="ctr"/>
                </a:tc>
                <a:tc>
                  <a:txBody>
                    <a:bodyPr/>
                    <a:lstStyle/>
                    <a:p>
                      <a:r>
                        <a:rPr lang="ja-JP" altLang="en-US" sz="1200" dirty="0"/>
                        <a:t>反射性の高い「ミラー（鏡面）仕上げ」表面は非常に滑らか。プレス加工用にプラスティック保護フィルム付で供給される。 </a:t>
                      </a:r>
                      <a:r>
                        <a:rPr lang="en-US" altLang="ja-JP" sz="1200" dirty="0"/>
                        <a:t>BA </a:t>
                      </a:r>
                      <a:r>
                        <a:rPr lang="ja-JP" altLang="en-US" sz="1200" dirty="0"/>
                        <a:t>仕上げの製品は通常さらなる表面処理を行なわずに使用される。</a:t>
                      </a:r>
                      <a:endParaRPr lang="en-US" sz="1200" dirty="0">
                        <a:solidFill>
                          <a:srgbClr val="0070C0"/>
                        </a:solidFill>
                      </a:endParaRPr>
                    </a:p>
                  </a:txBody>
                  <a:tcPr marL="5396" marR="5396" marT="5396" marB="5396" anchor="ctr"/>
                </a:tc>
                <a:tc>
                  <a:txBody>
                    <a:bodyPr/>
                    <a:lstStyle/>
                    <a:p>
                      <a:pPr algn="ctr"/>
                      <a:r>
                        <a:rPr lang="fr-FR" sz="1200" dirty="0"/>
                        <a:t>.05-0.1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6"/>
                  </a:ext>
                </a:extLst>
              </a:tr>
              <a:tr h="370840">
                <a:tc>
                  <a:txBody>
                    <a:bodyPr/>
                    <a:lstStyle/>
                    <a:p>
                      <a:pPr algn="ctr"/>
                      <a:r>
                        <a:rPr lang="fr-FR" sz="1200" dirty="0"/>
                        <a:t>2Q </a:t>
                      </a:r>
                      <a:endParaRPr lang="fr-FR" sz="1200" dirty="0">
                        <a:solidFill>
                          <a:srgbClr val="0070C0"/>
                        </a:solidFill>
                      </a:endParaRPr>
                    </a:p>
                  </a:txBody>
                  <a:tcPr marL="5396" marR="5396" marT="5396" marB="5396" anchor="ctr"/>
                </a:tc>
                <a:tc>
                  <a:txBody>
                    <a:bodyPr/>
                    <a:lstStyle/>
                    <a:p>
                      <a:r>
                        <a:rPr lang="ja-JP" altLang="en-US" sz="1200" dirty="0"/>
                        <a:t>冷延、硬化およびテンパー処理、スケール除去</a:t>
                      </a:r>
                      <a:endParaRPr lang="en-US" sz="1200" dirty="0">
                        <a:solidFill>
                          <a:srgbClr val="0070C0"/>
                        </a:solidFill>
                      </a:endParaRPr>
                    </a:p>
                  </a:txBody>
                  <a:tcPr marL="5396" marR="5396" marT="5396" marB="5396" anchor="ctr"/>
                </a:tc>
                <a:tc>
                  <a:txBody>
                    <a:bodyPr/>
                    <a:lstStyle/>
                    <a:p>
                      <a:r>
                        <a:rPr lang="ja-JP" altLang="en-US" sz="1200" dirty="0"/>
                        <a:t>マルテンサイト系（例えば</a:t>
                      </a:r>
                      <a:r>
                        <a:rPr lang="en-US" altLang="ja-JP" sz="1200" dirty="0"/>
                        <a:t>420</a:t>
                      </a:r>
                      <a:r>
                        <a:rPr lang="ja-JP" altLang="en-US" sz="1200" dirty="0"/>
                        <a:t>）でのみ供給可能　スケールは保護大気熱処理で回避、または熱処理後ディスケール処理される。</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7"/>
                  </a:ext>
                </a:extLst>
              </a:tr>
            </a:tbl>
          </a:graphicData>
        </a:graphic>
      </p:graphicFrame>
      <p:sp>
        <p:nvSpPr>
          <p:cNvPr id="13" name="Oval 12"/>
          <p:cNvSpPr/>
          <p:nvPr/>
        </p:nvSpPr>
        <p:spPr>
          <a:xfrm>
            <a:off x="6372200" y="5301208"/>
            <a:ext cx="2520280" cy="1440160"/>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a:solidFill>
                  <a:srgbClr val="C00000"/>
                </a:solidFill>
              </a:rPr>
              <a:t>上記が最も</a:t>
            </a:r>
            <a:endParaRPr lang="en-US" altLang="ja-JP" dirty="0">
              <a:solidFill>
                <a:srgbClr val="C00000"/>
              </a:solidFill>
            </a:endParaRPr>
          </a:p>
          <a:p>
            <a:pPr algn="ctr"/>
            <a:r>
              <a:rPr lang="ja-JP" altLang="en-US" dirty="0">
                <a:solidFill>
                  <a:srgbClr val="C00000"/>
                </a:solidFill>
              </a:rPr>
              <a:t>一般的な仕上げである。</a:t>
            </a:r>
            <a:endParaRPr lang="fr-FR" dirty="0">
              <a:solidFill>
                <a:srgbClr val="C00000"/>
              </a:solidFill>
            </a:endParaRPr>
          </a:p>
        </p:txBody>
      </p:sp>
      <p:sp>
        <p:nvSpPr>
          <p:cNvPr id="6" name="Slide Number Placeholder 3">
            <a:extLst>
              <a:ext uri="{FF2B5EF4-FFF2-40B4-BE49-F238E27FC236}">
                <a16:creationId xmlns:a16="http://schemas.microsoft.com/office/drawing/2014/main" id="{7A83B479-F67B-405C-BCE8-2DECE736660E}"/>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4</a:t>
            </a:fld>
            <a:endParaRPr lang="fr-BE" dirty="0"/>
          </a:p>
        </p:txBody>
      </p:sp>
    </p:spTree>
    <p:extLst>
      <p:ext uri="{BB962C8B-B14F-4D97-AF65-F5344CB8AC3E}">
        <p14:creationId xmlns:p14="http://schemas.microsoft.com/office/powerpoint/2010/main" val="84931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一般的なミル仕上げ</a:t>
            </a:r>
            <a:endParaRPr lang="en-GB" dirty="0"/>
          </a:p>
        </p:txBody>
      </p:sp>
      <p:graphicFrame>
        <p:nvGraphicFramePr>
          <p:cNvPr id="9" name="Content Placeholder 8"/>
          <p:cNvGraphicFramePr>
            <a:graphicFrameLocks noGrp="1"/>
          </p:cNvGraphicFramePr>
          <p:nvPr>
            <p:ph idx="1"/>
          </p:nvPr>
        </p:nvGraphicFramePr>
        <p:xfrm>
          <a:off x="457200" y="1600200"/>
          <a:ext cx="8229600" cy="4419600"/>
        </p:xfrm>
        <a:graphic>
          <a:graphicData uri="http://schemas.openxmlformats.org/drawingml/2006/table">
            <a:tbl>
              <a:tblPr firstRow="1" bandRow="1">
                <a:tableStyleId>{2D5ABB26-0587-4C30-8999-92F81FD0307C}</a:tableStyleId>
              </a:tblPr>
              <a:tblGrid>
                <a:gridCol w="3106688">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4618856">
                  <a:extLst>
                    <a:ext uri="{9D8B030D-6E8A-4147-A177-3AD203B41FA5}">
                      <a16:colId xmlns:a16="http://schemas.microsoft.com/office/drawing/2014/main" val="20002"/>
                    </a:ext>
                  </a:extLst>
                </a:gridCol>
              </a:tblGrid>
              <a:tr h="37084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2B</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US" altLang="ja-JP" sz="1600" dirty="0"/>
                        <a:t>2D</a:t>
                      </a:r>
                      <a:r>
                        <a:rPr lang="ja-JP" altLang="en-US" sz="1600" dirty="0"/>
                        <a:t>として製造されるがよく研磨されたロールを使用した最後の軽度圧延により表面が滑らかで、反射性があり、グレーの光沢を持つ仕上げとなる。</a:t>
                      </a:r>
                    </a:p>
                    <a:p>
                      <a:pPr algn="just"/>
                      <a:r>
                        <a:rPr lang="ja-JP" altLang="en-US" sz="1600" dirty="0"/>
                        <a:t>これは今日、最も一般的に使用されている仕上げでほとんどの研磨およびブラシ仕上げのベースとなっている。</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endParaRPr lang="en-GB"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2D</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US" altLang="ja-JP" sz="1600" dirty="0"/>
                        <a:t>1D</a:t>
                      </a:r>
                      <a:r>
                        <a:rPr lang="ja-JP" altLang="en-US" sz="1600" dirty="0"/>
                        <a:t>よりも高級な仕上げで冷延、熱処理、酸洗の製造工程で作られる。反射性が低いマット仕上げは産業・エンジニアリング関連用途には適しているが、建築に関しては美観がそれほど重要ではない用途に適している。</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2R</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ja-JP" altLang="en-US" sz="1600" dirty="0"/>
                        <a:t>研磨ロールによる冷延後に無酸素大気状態で光輝焼鈍を行なうことで物体を明確に映し出す反射性の高い仕上げが得られる。</a:t>
                      </a:r>
                    </a:p>
                    <a:p>
                      <a:pPr algn="just"/>
                      <a:r>
                        <a:rPr lang="ja-JP" altLang="en-US" sz="1600" dirty="0"/>
                        <a:t>この非常に滑らかな表面は他のミル仕上げに比べ空中の汚染物質や湿度の付着が少なく、洗浄が非常に容易でもある。</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7"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38542" y="1671725"/>
            <a:ext cx="2889056" cy="1099524"/>
          </a:xfrm>
          <a:prstGeom prst="rect">
            <a:avLst/>
          </a:prstGeom>
          <a:noFill/>
          <a:ln w="31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8542" y="3001252"/>
            <a:ext cx="2889056" cy="109952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8542" y="4336388"/>
            <a:ext cx="2889056" cy="110513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9C38287B-D04A-44AA-9920-56734DF13EA8}"/>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5</a:t>
            </a:fld>
            <a:endParaRPr lang="fr-BE" dirty="0"/>
          </a:p>
        </p:txBody>
      </p:sp>
    </p:spTree>
    <p:extLst>
      <p:ext uri="{BB962C8B-B14F-4D97-AF65-F5344CB8AC3E}">
        <p14:creationId xmlns:p14="http://schemas.microsoft.com/office/powerpoint/2010/main" val="248771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特別仕上げ </a:t>
            </a:r>
            <a:r>
              <a:rPr lang="en-US" altLang="ja-JP" baseline="50000" dirty="0"/>
              <a:t>1,3</a:t>
            </a:r>
            <a:br>
              <a:rPr lang="fr-FR" dirty="0"/>
            </a:br>
            <a:r>
              <a:rPr lang="ja-JP" altLang="en-US" sz="2000" dirty="0"/>
              <a:t>規格 </a:t>
            </a:r>
            <a:r>
              <a:rPr lang="en-US" altLang="ja-JP" sz="2000" dirty="0"/>
              <a:t>EN10088-2</a:t>
            </a:r>
            <a:r>
              <a:rPr lang="ja-JP" altLang="en-US" sz="2000" dirty="0"/>
              <a:t>の表</a:t>
            </a:r>
            <a:r>
              <a:rPr lang="en-US" altLang="ja-JP" sz="2000" dirty="0"/>
              <a:t>6</a:t>
            </a:r>
            <a:r>
              <a:rPr lang="ja-JP" altLang="en-US" sz="2000" dirty="0"/>
              <a:t>に示す冷延仕上げと代表的な表面粗度値</a:t>
            </a:r>
            <a:endParaRPr lang="en-GB" sz="2000" dirty="0"/>
          </a:p>
        </p:txBody>
      </p:sp>
      <p:graphicFrame>
        <p:nvGraphicFramePr>
          <p:cNvPr id="6" name="Content Placeholder 5"/>
          <p:cNvGraphicFramePr>
            <a:graphicFrameLocks noGrp="1"/>
          </p:cNvGraphicFramePr>
          <p:nvPr>
            <p:ph idx="1"/>
          </p:nvPr>
        </p:nvGraphicFramePr>
        <p:xfrm>
          <a:off x="457200" y="1600200"/>
          <a:ext cx="8229600" cy="3971142"/>
        </p:xfrm>
        <a:graphic>
          <a:graphicData uri="http://schemas.openxmlformats.org/drawingml/2006/table">
            <a:tbl>
              <a:tblPr firstRow="1" bandRow="1">
                <a:tableStyleId>{B301B821-A1FF-4177-AEE7-76D212191A09}</a:tableStyleId>
              </a:tblPr>
              <a:tblGrid>
                <a:gridCol w="802432">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4680520">
                  <a:extLst>
                    <a:ext uri="{9D8B030D-6E8A-4147-A177-3AD203B41FA5}">
                      <a16:colId xmlns:a16="http://schemas.microsoft.com/office/drawing/2014/main" val="20002"/>
                    </a:ext>
                  </a:extLst>
                </a:gridCol>
                <a:gridCol w="874440">
                  <a:extLst>
                    <a:ext uri="{9D8B030D-6E8A-4147-A177-3AD203B41FA5}">
                      <a16:colId xmlns:a16="http://schemas.microsoft.com/office/drawing/2014/main" val="20003"/>
                    </a:ext>
                  </a:extLst>
                </a:gridCol>
              </a:tblGrid>
              <a:tr h="337657">
                <a:tc>
                  <a:txBody>
                    <a:bodyPr/>
                    <a:lstStyle/>
                    <a:p>
                      <a:pPr algn="ctr"/>
                      <a:r>
                        <a:rPr lang="ja-JP" altLang="en-US" sz="1200" dirty="0"/>
                        <a:t>記号</a:t>
                      </a:r>
                      <a:endParaRPr lang="fr-FR" sz="1200" dirty="0">
                        <a:solidFill>
                          <a:srgbClr val="0070C0"/>
                        </a:solidFill>
                      </a:endParaRPr>
                    </a:p>
                  </a:txBody>
                  <a:tcPr marL="5396" marR="5396" marT="5396" marB="5396" anchor="ctr"/>
                </a:tc>
                <a:tc>
                  <a:txBody>
                    <a:bodyPr/>
                    <a:lstStyle/>
                    <a:p>
                      <a:pPr algn="ctr"/>
                      <a:r>
                        <a:rPr lang="ja-JP" altLang="en-US" sz="1200" dirty="0"/>
                        <a:t>仕上げプロセス</a:t>
                      </a:r>
                      <a:endParaRPr lang="fr-FR" sz="1200" dirty="0">
                        <a:solidFill>
                          <a:srgbClr val="0070C0"/>
                        </a:solidFill>
                      </a:endParaRPr>
                    </a:p>
                  </a:txBody>
                  <a:tcPr marL="5396" marR="5396" marT="5396" marB="5396" anchor="ctr"/>
                </a:tc>
                <a:tc>
                  <a:txBody>
                    <a:bodyPr/>
                    <a:lstStyle/>
                    <a:p>
                      <a:pPr algn="ctr"/>
                      <a:r>
                        <a:rPr lang="ja-JP" altLang="en-US" sz="1200" dirty="0"/>
                        <a:t>特記事項</a:t>
                      </a:r>
                      <a:endParaRPr lang="fr-FR" sz="1200" dirty="0">
                        <a:solidFill>
                          <a:srgbClr val="0070C0"/>
                        </a:solidFill>
                      </a:endParaRPr>
                    </a:p>
                  </a:txBody>
                  <a:tcPr marL="5396" marR="5396" marT="5396" marB="5396" anchor="ctr"/>
                </a:tc>
                <a:tc>
                  <a:txBody>
                    <a:bodyPr/>
                    <a:lstStyle/>
                    <a:p>
                      <a:pPr algn="ctr"/>
                      <a:r>
                        <a:rPr lang="ja-JP" altLang="en-US" sz="1200" dirty="0"/>
                        <a:t>代表的</a:t>
                      </a:r>
                      <a:endParaRPr lang="en-US" altLang="ja-JP" sz="1200" dirty="0"/>
                    </a:p>
                    <a:p>
                      <a:pPr algn="ctr"/>
                      <a:r>
                        <a:rPr lang="ja-JP" altLang="en-US" sz="1200" dirty="0"/>
                        <a:t>表面粗度値</a:t>
                      </a:r>
                    </a:p>
                    <a:p>
                      <a:pPr algn="ctr"/>
                      <a:r>
                        <a:rPr lang="fr-FR" sz="1200" dirty="0"/>
                        <a:t> </a:t>
                      </a:r>
                      <a:r>
                        <a:rPr lang="el-GR" sz="1200" dirty="0"/>
                        <a:t>μ</a:t>
                      </a:r>
                      <a:r>
                        <a:rPr lang="fr-FR" sz="1200" dirty="0"/>
                        <a:t>m</a:t>
                      </a:r>
                      <a:endParaRPr lang="fr-FR" sz="1200" dirty="0">
                        <a:solidFill>
                          <a:srgbClr val="0070C0"/>
                        </a:solidFill>
                      </a:endParaRPr>
                    </a:p>
                  </a:txBody>
                  <a:tcPr marL="5396" marR="5396" marT="5396" marB="5396" anchor="ctr"/>
                </a:tc>
                <a:extLst>
                  <a:ext uri="{0D108BD9-81ED-4DB2-BD59-A6C34878D82A}">
                    <a16:rowId xmlns:a16="http://schemas.microsoft.com/office/drawing/2014/main" val="10000"/>
                  </a:ext>
                </a:extLst>
              </a:tr>
              <a:tr h="337657">
                <a:tc>
                  <a:txBody>
                    <a:bodyPr/>
                    <a:lstStyle/>
                    <a:p>
                      <a:r>
                        <a:rPr lang="fr-FR" sz="1100" dirty="0"/>
                        <a:t>1G or 2G </a:t>
                      </a:r>
                      <a:endParaRPr lang="fr-FR" sz="1100" dirty="0">
                        <a:solidFill>
                          <a:srgbClr val="0070C0"/>
                        </a:solidFill>
                      </a:endParaRPr>
                    </a:p>
                  </a:txBody>
                  <a:tcPr marL="4947" marR="4947" marT="4947" marB="4947" anchor="ctr"/>
                </a:tc>
                <a:tc>
                  <a:txBody>
                    <a:bodyPr/>
                    <a:lstStyle/>
                    <a:p>
                      <a:pPr algn="l"/>
                      <a:r>
                        <a:rPr lang="ja-JP" altLang="en-US" sz="1100" dirty="0"/>
                        <a:t>研削</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ミル仕上げ「１」「２」がベースとなる。テクスチャーは一方向で、反射性は低い。</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1"/>
                  </a:ext>
                </a:extLst>
              </a:tr>
              <a:tr h="337657">
                <a:tc>
                  <a:txBody>
                    <a:bodyPr/>
                    <a:lstStyle/>
                    <a:p>
                      <a:r>
                        <a:rPr lang="fr-FR" sz="1100" dirty="0"/>
                        <a:t>1J or 2J </a:t>
                      </a:r>
                      <a:endParaRPr lang="fr-FR" sz="1100" dirty="0">
                        <a:solidFill>
                          <a:srgbClr val="0070C0"/>
                        </a:solidFill>
                      </a:endParaRPr>
                    </a:p>
                  </a:txBody>
                  <a:tcPr marL="4947" marR="4947" marT="4947" marB="4947" anchor="ctr"/>
                </a:tc>
                <a:tc>
                  <a:txBody>
                    <a:bodyPr/>
                    <a:lstStyle/>
                    <a:p>
                      <a:pPr algn="l"/>
                      <a:r>
                        <a:rPr lang="ja-JP" altLang="en-US" sz="1100" dirty="0"/>
                        <a:t>ブラシまたはダル研磨</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a:t>
                      </a:r>
                      <a:r>
                        <a:rPr lang="en-US" altLang="ja-JP" sz="1100" dirty="0"/>
                        <a:t>G</a:t>
                      </a:r>
                      <a:r>
                        <a:rPr lang="ja-JP" altLang="en-US" sz="1100" dirty="0"/>
                        <a:t>よりは表面が滑らかでテクスチャーは一方向、反射性は低い。</a:t>
                      </a:r>
                      <a:endParaRPr lang="en-US" sz="1100" dirty="0">
                        <a:solidFill>
                          <a:srgbClr val="0070C0"/>
                        </a:solidFill>
                      </a:endParaRPr>
                    </a:p>
                  </a:txBody>
                  <a:tcPr marL="4947" marR="4947" marT="4947" marB="4947" anchor="ctr"/>
                </a:tc>
                <a:tc>
                  <a:txBody>
                    <a:bodyPr/>
                    <a:lstStyle/>
                    <a:p>
                      <a:pPr algn="ctr"/>
                      <a:r>
                        <a:rPr lang="fr-FR" sz="1100" dirty="0"/>
                        <a:t>0.2-1.0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2"/>
                  </a:ext>
                </a:extLst>
              </a:tr>
              <a:tr h="502039">
                <a:tc>
                  <a:txBody>
                    <a:bodyPr/>
                    <a:lstStyle/>
                    <a:p>
                      <a:r>
                        <a:rPr lang="fr-FR" sz="1100" dirty="0"/>
                        <a:t>1K or 2K </a:t>
                      </a:r>
                      <a:endParaRPr lang="fr-FR" sz="1100" dirty="0">
                        <a:solidFill>
                          <a:srgbClr val="0070C0"/>
                        </a:solidFill>
                      </a:endParaRPr>
                    </a:p>
                  </a:txBody>
                  <a:tcPr marL="4947" marR="4947" marT="4947" marB="4947" anchor="ctr"/>
                </a:tc>
                <a:tc>
                  <a:txBody>
                    <a:bodyPr/>
                    <a:lstStyle/>
                    <a:p>
                      <a:pPr algn="l"/>
                      <a:r>
                        <a:rPr lang="ja-JP" altLang="en-US" sz="1100" dirty="0"/>
                        <a:t>サテン研磨</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ミル仕上げ「１」「２」がベースとなる。ほとんどの屋外使用に適する耐食性があり、反射性が低い特別仕上げの中では表面が最も滑らか。</a:t>
                      </a:r>
                      <a:endParaRPr lang="en-US" sz="1100" dirty="0">
                        <a:solidFill>
                          <a:srgbClr val="0070C0"/>
                        </a:solidFill>
                      </a:endParaRPr>
                    </a:p>
                  </a:txBody>
                  <a:tcPr marL="4947" marR="4947" marT="4947" marB="4947" anchor="ctr"/>
                </a:tc>
                <a:tc>
                  <a:txBody>
                    <a:bodyPr/>
                    <a:lstStyle/>
                    <a:p>
                      <a:pPr algn="ctr"/>
                      <a:r>
                        <a:rPr lang="fr-FR" sz="1100" dirty="0"/>
                        <a:t>&lt;</a:t>
                      </a:r>
                      <a:r>
                        <a:rPr lang="fr-FR" sz="1100" baseline="0" dirty="0"/>
                        <a:t> </a:t>
                      </a:r>
                      <a:r>
                        <a:rPr lang="fr-FR" sz="1100" dirty="0"/>
                        <a:t>0.5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3"/>
                  </a:ext>
                </a:extLst>
              </a:tr>
              <a:tr h="337657">
                <a:tc>
                  <a:txBody>
                    <a:bodyPr/>
                    <a:lstStyle/>
                    <a:p>
                      <a:r>
                        <a:rPr lang="fr-FR" sz="1100" dirty="0"/>
                        <a:t>1P or 2P </a:t>
                      </a:r>
                      <a:endParaRPr lang="fr-FR" sz="1100" dirty="0">
                        <a:solidFill>
                          <a:srgbClr val="0070C0"/>
                        </a:solidFill>
                      </a:endParaRPr>
                    </a:p>
                  </a:txBody>
                  <a:tcPr marL="4947" marR="4947" marT="4947" marB="4947" anchor="ctr"/>
                </a:tc>
                <a:tc>
                  <a:txBody>
                    <a:bodyPr/>
                    <a:lstStyle/>
                    <a:p>
                      <a:pPr algn="l"/>
                      <a:r>
                        <a:rPr lang="ja-JP" altLang="en-US" sz="1100" dirty="0"/>
                        <a:t>光輝研磨</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ミル仕上げ「１」「２」がベースとなる。機械研磨を行なった反射仕上げ。鏡面仕上げにもなる。</a:t>
                      </a:r>
                      <a:endParaRPr lang="en-US" sz="1100" dirty="0">
                        <a:solidFill>
                          <a:srgbClr val="0070C0"/>
                        </a:solidFill>
                      </a:endParaRPr>
                    </a:p>
                  </a:txBody>
                  <a:tcPr marL="4947" marR="4947" marT="4947" marB="4947" anchor="ctr"/>
                </a:tc>
                <a:tc>
                  <a:txBody>
                    <a:bodyPr/>
                    <a:lstStyle/>
                    <a:p>
                      <a:pPr algn="ctr"/>
                      <a:r>
                        <a:rPr lang="fr-FR" sz="1100" dirty="0"/>
                        <a:t>&lt; 0.1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4"/>
                  </a:ext>
                </a:extLst>
              </a:tr>
              <a:tr h="337657">
                <a:tc>
                  <a:txBody>
                    <a:bodyPr/>
                    <a:lstStyle/>
                    <a:p>
                      <a:r>
                        <a:rPr lang="fr-FR" sz="1100" dirty="0"/>
                        <a:t>2F </a:t>
                      </a:r>
                      <a:endParaRPr lang="fr-FR" sz="1100" dirty="0">
                        <a:solidFill>
                          <a:srgbClr val="0070C0"/>
                        </a:solidFill>
                      </a:endParaRPr>
                    </a:p>
                  </a:txBody>
                  <a:tcPr marL="4947" marR="4947" marT="4947" marB="4947" anchor="ctr"/>
                </a:tc>
                <a:tc>
                  <a:txBody>
                    <a:bodyPr/>
                    <a:lstStyle/>
                    <a:p>
                      <a:pPr algn="l"/>
                      <a:r>
                        <a:rPr lang="ja-JP" altLang="en-US" sz="1100" dirty="0"/>
                        <a:t>冷延、熱処理、粗度の高いロールでスキンパス</a:t>
                      </a:r>
                      <a:endParaRPr lang="en-US" sz="1100" dirty="0">
                        <a:solidFill>
                          <a:srgbClr val="0070C0"/>
                        </a:solidFill>
                      </a:endParaRPr>
                    </a:p>
                  </a:txBody>
                  <a:tcPr marL="4947" marR="4947" marT="4947" marB="4947" anchor="ctr"/>
                </a:tc>
                <a:tc>
                  <a:txBody>
                    <a:bodyPr/>
                    <a:lstStyle/>
                    <a:p>
                      <a:r>
                        <a:rPr lang="ja-JP" altLang="en-US" sz="1100" dirty="0"/>
                        <a:t>均一の非反射性マット仕上げ、ミル仕上げ「２</a:t>
                      </a:r>
                      <a:r>
                        <a:rPr lang="en-US" altLang="ja-JP" sz="1100" dirty="0"/>
                        <a:t>B</a:t>
                      </a:r>
                      <a:r>
                        <a:rPr lang="ja-JP" altLang="en-US" sz="1100" dirty="0"/>
                        <a:t>」「２</a:t>
                      </a:r>
                      <a:r>
                        <a:rPr lang="en-US" altLang="ja-JP" sz="1100" dirty="0"/>
                        <a:t>R</a:t>
                      </a:r>
                      <a:r>
                        <a:rPr lang="ja-JP" altLang="en-US" sz="1100" dirty="0"/>
                        <a:t>」がベースとなるもなる。</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5"/>
                  </a:ext>
                </a:extLst>
              </a:tr>
              <a:tr h="502039">
                <a:tc>
                  <a:txBody>
                    <a:bodyPr/>
                    <a:lstStyle/>
                    <a:p>
                      <a:r>
                        <a:rPr lang="fr-FR" sz="1100" dirty="0"/>
                        <a:t>1M or 2M </a:t>
                      </a:r>
                      <a:endParaRPr lang="fr-FR" sz="1100" dirty="0">
                        <a:solidFill>
                          <a:srgbClr val="0070C0"/>
                        </a:solidFill>
                      </a:endParaRPr>
                    </a:p>
                  </a:txBody>
                  <a:tcPr marL="4947" marR="4947" marT="4947" marB="4947" anchor="ctr"/>
                </a:tc>
                <a:tc>
                  <a:txBody>
                    <a:bodyPr/>
                    <a:lstStyle/>
                    <a:p>
                      <a:pPr algn="l"/>
                      <a:r>
                        <a:rPr lang="ja-JP" altLang="en-US" sz="1100" dirty="0"/>
                        <a:t>パターン仕上げ</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ミル仕上げ「１」「２」がベースとなる。片面だけパターン仕上げし、パターンには「チェッカー」プレート（</a:t>
                      </a:r>
                      <a:r>
                        <a:rPr lang="en-US" altLang="ja-JP" sz="1100" dirty="0"/>
                        <a:t>“1”</a:t>
                      </a:r>
                      <a:r>
                        <a:rPr lang="ja-JP" altLang="en-US" sz="1100" dirty="0"/>
                        <a:t>　ミル仕上げ）やテクスチャーの細かい仕上げ（</a:t>
                      </a:r>
                      <a:r>
                        <a:rPr lang="en-US" altLang="ja-JP" sz="1100" dirty="0"/>
                        <a:t>“2”</a:t>
                      </a:r>
                      <a:r>
                        <a:rPr lang="ja-JP" altLang="en-US" sz="1100" dirty="0"/>
                        <a:t>　ミル仕上げ）等がある。</a:t>
                      </a: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6"/>
                  </a:ext>
                </a:extLst>
              </a:tr>
              <a:tr h="333330">
                <a:tc>
                  <a:txBody>
                    <a:bodyPr/>
                    <a:lstStyle/>
                    <a:p>
                      <a:r>
                        <a:rPr lang="fr-FR" sz="1100" dirty="0"/>
                        <a:t>2W </a:t>
                      </a:r>
                      <a:endParaRPr lang="fr-FR" sz="1100" dirty="0">
                        <a:solidFill>
                          <a:srgbClr val="0070C0"/>
                        </a:solidFill>
                      </a:endParaRPr>
                    </a:p>
                  </a:txBody>
                  <a:tcPr marL="4947" marR="4947" marT="4947" marB="4947" anchor="ctr"/>
                </a:tc>
                <a:tc>
                  <a:txBody>
                    <a:bodyPr/>
                    <a:lstStyle/>
                    <a:p>
                      <a:pPr algn="l"/>
                      <a:r>
                        <a:rPr lang="ja-JP" altLang="en-US" sz="1100" dirty="0"/>
                        <a:t>段面仕上げ</a:t>
                      </a:r>
                      <a:endParaRPr lang="fr-FR" sz="1100" dirty="0">
                        <a:solidFill>
                          <a:srgbClr val="0070C0"/>
                        </a:solidFill>
                      </a:endParaRPr>
                    </a:p>
                  </a:txBody>
                  <a:tcPr marL="4947" marR="4947" marT="4947" marB="4947" anchor="ctr"/>
                </a:tc>
                <a:tc>
                  <a:txBody>
                    <a:bodyPr/>
                    <a:lstStyle/>
                    <a:p>
                      <a:r>
                        <a:rPr lang="ja-JP" altLang="en-US" sz="1100" dirty="0"/>
                        <a:t>段付きロールを使用（例えば台形や正弦形）。</a:t>
                      </a:r>
                      <a:endParaRPr lang="fr-FR"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7"/>
                  </a:ext>
                </a:extLst>
              </a:tr>
              <a:tr h="337657">
                <a:tc>
                  <a:txBody>
                    <a:bodyPr/>
                    <a:lstStyle/>
                    <a:p>
                      <a:r>
                        <a:rPr lang="fr-FR" sz="1100" dirty="0"/>
                        <a:t>2L </a:t>
                      </a:r>
                      <a:endParaRPr lang="fr-FR" sz="1100" dirty="0">
                        <a:solidFill>
                          <a:srgbClr val="0070C0"/>
                        </a:solidFill>
                      </a:endParaRPr>
                    </a:p>
                  </a:txBody>
                  <a:tcPr marL="4947" marR="4947" marT="4947" marB="4947" anchor="ctr"/>
                </a:tc>
                <a:tc>
                  <a:txBody>
                    <a:bodyPr/>
                    <a:lstStyle/>
                    <a:p>
                      <a:pPr algn="l"/>
                      <a:r>
                        <a:rPr lang="ja-JP" altLang="en-US" sz="1100" dirty="0"/>
                        <a:t>着色仕上げ</a:t>
                      </a:r>
                      <a:endParaRPr lang="fr-FR" sz="1100" dirty="0">
                        <a:solidFill>
                          <a:srgbClr val="0070C0"/>
                        </a:solidFill>
                      </a:endParaRPr>
                    </a:p>
                  </a:txBody>
                  <a:tcPr marL="4947" marR="4947" marT="4947" marB="4947" anchor="ctr"/>
                </a:tc>
                <a:tc>
                  <a:txBody>
                    <a:bodyPr/>
                    <a:lstStyle/>
                    <a:p>
                      <a:r>
                        <a:rPr lang="ja-JP" altLang="en-US" sz="1100" dirty="0"/>
                        <a:t>平板</a:t>
                      </a:r>
                      <a:r>
                        <a:rPr lang="en-US" altLang="ja-JP" sz="1100" dirty="0"/>
                        <a:t>(2R, 2P </a:t>
                      </a:r>
                      <a:r>
                        <a:rPr lang="ja-JP" altLang="en-US" sz="1100" dirty="0"/>
                        <a:t>または </a:t>
                      </a:r>
                      <a:r>
                        <a:rPr lang="en-US" altLang="ja-JP" sz="1100" dirty="0"/>
                        <a:t>2K </a:t>
                      </a:r>
                      <a:r>
                        <a:rPr lang="ja-JP" altLang="en-US" sz="1100" dirty="0"/>
                        <a:t>仕上げ</a:t>
                      </a:r>
                      <a:r>
                        <a:rPr lang="en-US" altLang="ja-JP" sz="1100" dirty="0"/>
                        <a:t>)</a:t>
                      </a:r>
                      <a:r>
                        <a:rPr lang="ja-JP" altLang="en-US" sz="1100" dirty="0"/>
                        <a:t>またはパターン鋼板</a:t>
                      </a:r>
                      <a:r>
                        <a:rPr lang="en-US" altLang="ja-JP" sz="1100" dirty="0"/>
                        <a:t>(2M</a:t>
                      </a:r>
                      <a:r>
                        <a:rPr lang="ja-JP" altLang="en-US" sz="1100" dirty="0"/>
                        <a:t>仕上げ</a:t>
                      </a:r>
                      <a:r>
                        <a:rPr lang="en-US" altLang="ja-JP" sz="1100" dirty="0"/>
                        <a:t>) </a:t>
                      </a:r>
                      <a:r>
                        <a:rPr lang="ja-JP" altLang="en-US" sz="1100" dirty="0"/>
                        <a:t>に着色したもので様々な色彩の製品が入手可能。</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8"/>
                  </a:ext>
                </a:extLst>
              </a:tr>
              <a:tr h="337657">
                <a:tc>
                  <a:txBody>
                    <a:bodyPr/>
                    <a:lstStyle/>
                    <a:p>
                      <a:r>
                        <a:rPr lang="fr-FR" sz="1100" dirty="0"/>
                        <a:t>1S or 2S </a:t>
                      </a:r>
                      <a:endParaRPr lang="fr-FR" sz="1100" dirty="0">
                        <a:solidFill>
                          <a:srgbClr val="0070C0"/>
                        </a:solidFill>
                      </a:endParaRPr>
                    </a:p>
                  </a:txBody>
                  <a:tcPr marL="4947" marR="4947" marT="4947" marB="4947" anchor="ctr"/>
                </a:tc>
                <a:tc>
                  <a:txBody>
                    <a:bodyPr/>
                    <a:lstStyle/>
                    <a:p>
                      <a:pPr algn="l"/>
                      <a:r>
                        <a:rPr lang="ja-JP" altLang="en-US" sz="1100" dirty="0"/>
                        <a:t>表面処理仕上げ</a:t>
                      </a:r>
                      <a:endParaRPr lang="fr-FR" sz="1100" dirty="0">
                        <a:solidFill>
                          <a:srgbClr val="0070C0"/>
                        </a:solidFill>
                      </a:endParaRPr>
                    </a:p>
                  </a:txBody>
                  <a:tcPr marL="4947" marR="4947" marT="4947" marB="4947" anchor="ctr"/>
                </a:tc>
                <a:tc>
                  <a:txBody>
                    <a:bodyPr/>
                    <a:lstStyle/>
                    <a:p>
                      <a:r>
                        <a:rPr lang="ja-JP" altLang="en-US" sz="1100" dirty="0"/>
                        <a:t>ミル仕上げ「１」「２」がベースとなる。通常は錫、アルミまたはチタンなどの金属メッキで片面のみ表面処理。</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9"/>
                  </a:ext>
                </a:extLst>
              </a:tr>
            </a:tbl>
          </a:graphicData>
        </a:graphic>
      </p:graphicFrame>
      <p:sp>
        <p:nvSpPr>
          <p:cNvPr id="7" name="Oval 6"/>
          <p:cNvSpPr/>
          <p:nvPr/>
        </p:nvSpPr>
        <p:spPr>
          <a:xfrm>
            <a:off x="6372200" y="5445224"/>
            <a:ext cx="2376264" cy="115212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a:solidFill>
                  <a:srgbClr val="C00000"/>
                </a:solidFill>
              </a:rPr>
              <a:t>多様な特別</a:t>
            </a:r>
            <a:endParaRPr lang="en-US" altLang="ja-JP" dirty="0">
              <a:solidFill>
                <a:srgbClr val="C00000"/>
              </a:solidFill>
            </a:endParaRPr>
          </a:p>
          <a:p>
            <a:pPr algn="ctr"/>
            <a:r>
              <a:rPr lang="ja-JP" altLang="en-US" dirty="0">
                <a:solidFill>
                  <a:srgbClr val="C00000"/>
                </a:solidFill>
              </a:rPr>
              <a:t>仕上げが入手可能</a:t>
            </a:r>
            <a:endParaRPr lang="fr-FR" dirty="0">
              <a:solidFill>
                <a:srgbClr val="C00000"/>
              </a:solidFill>
            </a:endParaRPr>
          </a:p>
        </p:txBody>
      </p:sp>
      <p:sp>
        <p:nvSpPr>
          <p:cNvPr id="8" name="Slide Number Placeholder 3">
            <a:extLst>
              <a:ext uri="{FF2B5EF4-FFF2-40B4-BE49-F238E27FC236}">
                <a16:creationId xmlns:a16="http://schemas.microsoft.com/office/drawing/2014/main" id="{BB5D07D5-6300-4641-83F6-52C3A554526C}"/>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6</a:t>
            </a:fld>
            <a:endParaRPr lang="fr-BE" dirty="0"/>
          </a:p>
        </p:txBody>
      </p:sp>
    </p:spTree>
    <p:extLst>
      <p:ext uri="{BB962C8B-B14F-4D97-AF65-F5344CB8AC3E}">
        <p14:creationId xmlns:p14="http://schemas.microsoft.com/office/powerpoint/2010/main" val="198688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パターン仕上げ </a:t>
            </a:r>
            <a:r>
              <a:rPr lang="en-US" altLang="ja-JP" baseline="50000" dirty="0"/>
              <a:t>4,5,7</a:t>
            </a:r>
            <a:br>
              <a:rPr lang="fr-FR" dirty="0"/>
            </a:br>
            <a:r>
              <a:rPr lang="en-US" altLang="ja-JP" sz="2200" dirty="0"/>
              <a:t>2M</a:t>
            </a:r>
            <a:r>
              <a:rPr lang="ja-JP" altLang="en-US" sz="2200" dirty="0"/>
              <a:t>に分類される片面のみパターン仕上げを施した鋼板の用途例を</a:t>
            </a:r>
            <a:br>
              <a:rPr lang="en-US" altLang="ja-JP" sz="2200" dirty="0"/>
            </a:br>
            <a:r>
              <a:rPr lang="ja-JP" altLang="en-US" sz="2200" dirty="0"/>
              <a:t>以下にいくつか示す。多様なパターンが入手可能。</a:t>
            </a:r>
            <a:endParaRPr lang="en-GB" sz="2200" dirty="0"/>
          </a:p>
        </p:txBody>
      </p:sp>
      <p:graphicFrame>
        <p:nvGraphicFramePr>
          <p:cNvPr id="6" name="Content Placeholder 5"/>
          <p:cNvGraphicFramePr>
            <a:graphicFrameLocks noGrp="1"/>
          </p:cNvGraphicFramePr>
          <p:nvPr>
            <p:ph idx="1"/>
          </p:nvPr>
        </p:nvGraphicFramePr>
        <p:xfrm>
          <a:off x="457200" y="1556792"/>
          <a:ext cx="8229600" cy="4752528"/>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188132">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188132">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88132">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88132">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pic>
        <p:nvPicPr>
          <p:cNvPr id="7"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8265" y="1621237"/>
            <a:ext cx="2729087" cy="102659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58265" y="2827346"/>
            <a:ext cx="2729087" cy="1026597"/>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58265" y="4033458"/>
            <a:ext cx="2729087" cy="1054645"/>
          </a:xfrm>
          <a:prstGeom prst="rect">
            <a:avLst/>
          </a:prstGeom>
          <a:noFill/>
          <a:ln w="31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5"/>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58265" y="5224290"/>
            <a:ext cx="2729087" cy="1019435"/>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644009" y="2827346"/>
            <a:ext cx="2748382" cy="1026597"/>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3"/>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644008" y="1621237"/>
            <a:ext cx="2748382" cy="102659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2"/>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4644009" y="4033458"/>
            <a:ext cx="2748382" cy="1054645"/>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2"/>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4644009" y="5224290"/>
            <a:ext cx="2748382" cy="1019435"/>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5" name="Slide Number Placeholder 3">
            <a:extLst>
              <a:ext uri="{FF2B5EF4-FFF2-40B4-BE49-F238E27FC236}">
                <a16:creationId xmlns:a16="http://schemas.microsoft.com/office/drawing/2014/main" id="{A9543400-6F17-4A9F-AEE9-B2B81AA063A2}"/>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7</a:t>
            </a:fld>
            <a:endParaRPr lang="fr-BE" dirty="0"/>
          </a:p>
        </p:txBody>
      </p:sp>
    </p:spTree>
    <p:extLst>
      <p:ext uri="{BB962C8B-B14F-4D97-AF65-F5344CB8AC3E}">
        <p14:creationId xmlns:p14="http://schemas.microsoft.com/office/powerpoint/2010/main" val="39836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着色仕上げ</a:t>
            </a:r>
            <a:r>
              <a:rPr lang="en-US" altLang="ja-JP" baseline="30000" dirty="0"/>
              <a:t>4,5,7</a:t>
            </a:r>
            <a:br>
              <a:rPr lang="fr-FR" dirty="0"/>
            </a:br>
            <a:r>
              <a:rPr lang="ja-JP" altLang="en-US" sz="2400" dirty="0"/>
              <a:t>ステンレスを電解着色して得られる色彩効果</a:t>
            </a:r>
            <a:endParaRPr lang="en-GB" sz="2400" dirty="0"/>
          </a:p>
        </p:txBody>
      </p:sp>
      <p:pic>
        <p:nvPicPr>
          <p:cNvPr id="7"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5115665" y="2349001"/>
            <a:ext cx="3553836"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3" name="Group 2"/>
          <p:cNvGrpSpPr/>
          <p:nvPr/>
        </p:nvGrpSpPr>
        <p:grpSpPr>
          <a:xfrm>
            <a:off x="563905" y="2349000"/>
            <a:ext cx="3576047" cy="3960320"/>
            <a:chOff x="707921" y="2349000"/>
            <a:chExt cx="3576047" cy="3960320"/>
          </a:xfrm>
        </p:grpSpPr>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07922" y="2349000"/>
              <a:ext cx="3576046"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707922" y="5227771"/>
              <a:ext cx="3576045" cy="1081549"/>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707921" y="3787612"/>
              <a:ext cx="3576045" cy="1081548"/>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9" name="Picture 2"/>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5115665" y="3767947"/>
            <a:ext cx="3560791" cy="110121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Slide Number Placeholder 3">
            <a:extLst>
              <a:ext uri="{FF2B5EF4-FFF2-40B4-BE49-F238E27FC236}">
                <a16:creationId xmlns:a16="http://schemas.microsoft.com/office/drawing/2014/main" id="{D592A4DC-86C0-4AA2-BE8F-26480F5C89BB}"/>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8</a:t>
            </a:fld>
            <a:endParaRPr lang="fr-BE" dirty="0"/>
          </a:p>
        </p:txBody>
      </p:sp>
    </p:spTree>
    <p:extLst>
      <p:ext uri="{BB962C8B-B14F-4D97-AF65-F5344CB8AC3E}">
        <p14:creationId xmlns:p14="http://schemas.microsoft.com/office/powerpoint/2010/main" val="24558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92088"/>
          </a:xfrm>
        </p:spPr>
        <p:txBody>
          <a:bodyPr/>
          <a:lstStyle/>
          <a:p>
            <a:r>
              <a:rPr lang="ja-JP" altLang="en-US" dirty="0"/>
              <a:t>エッチング・パターン仕上げ</a:t>
            </a:r>
            <a:r>
              <a:rPr lang="en-US" altLang="ja-JP" baseline="30000" dirty="0"/>
              <a:t>4,5,7</a:t>
            </a:r>
            <a:endParaRPr lang="en-GB" baseline="30000" dirty="0"/>
          </a:p>
        </p:txBody>
      </p:sp>
      <p:sp>
        <p:nvSpPr>
          <p:cNvPr id="5" name="Content Placeholder 4"/>
          <p:cNvSpPr>
            <a:spLocks noGrp="1"/>
          </p:cNvSpPr>
          <p:nvPr>
            <p:ph idx="1"/>
          </p:nvPr>
        </p:nvSpPr>
        <p:spPr>
          <a:xfrm>
            <a:off x="457200" y="908720"/>
            <a:ext cx="8229600" cy="792088"/>
          </a:xfrm>
        </p:spPr>
        <p:txBody>
          <a:bodyPr>
            <a:noAutofit/>
          </a:bodyPr>
          <a:lstStyle/>
          <a:p>
            <a:pPr marL="0" indent="0">
              <a:buNone/>
            </a:pPr>
            <a:r>
              <a:rPr lang="ja-JP" altLang="en-US" sz="1400" dirty="0"/>
              <a:t>シルク・スクリーンとフォトレジスト・プロセスはステンレス表面にあらゆる模様を転写するために開発された技術で、このプロセスの後にステンレス表面を酸でエッチングすると転写された模様が現れる。酸によるエッチングは表面の鋼を少量取り除くプロセスである。エッチングされた表面はダルで若干粗めに見え、これがエッチングされない研磨またはサテン仕上げの部分とほどよいコントラストを作り出す。表面に電解・化学着色を施す場合はエッチングの前、後どちらでも可能である。</a:t>
            </a:r>
            <a:endParaRPr lang="en-GB" sz="1400" dirty="0"/>
          </a:p>
        </p:txBody>
      </p:sp>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28554" y="2352160"/>
            <a:ext cx="3731598" cy="1072967"/>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3" name="Group 2"/>
          <p:cNvGrpSpPr/>
          <p:nvPr/>
        </p:nvGrpSpPr>
        <p:grpSpPr>
          <a:xfrm>
            <a:off x="5044734" y="2352161"/>
            <a:ext cx="3631722" cy="2506555"/>
            <a:chOff x="4692769" y="2352161"/>
            <a:chExt cx="3631722" cy="2506555"/>
          </a:xfrm>
        </p:grpSpPr>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692769" y="3789040"/>
              <a:ext cx="3631722" cy="106967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5"/>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692769" y="2352161"/>
              <a:ext cx="3631721" cy="107684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 name="Picture 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31638" y="3789040"/>
            <a:ext cx="3731598" cy="106967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528554" y="5222393"/>
            <a:ext cx="3734682" cy="1086927"/>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Slide Number Placeholder 3">
            <a:extLst>
              <a:ext uri="{FF2B5EF4-FFF2-40B4-BE49-F238E27FC236}">
                <a16:creationId xmlns:a16="http://schemas.microsoft.com/office/drawing/2014/main" id="{45C64BE1-8A21-494B-8FC8-250C88319DEE}"/>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9</a:t>
            </a:fld>
            <a:endParaRPr lang="fr-BE" dirty="0"/>
          </a:p>
        </p:txBody>
      </p:sp>
    </p:spTree>
    <p:extLst>
      <p:ext uri="{BB962C8B-B14F-4D97-AF65-F5344CB8AC3E}">
        <p14:creationId xmlns:p14="http://schemas.microsoft.com/office/powerpoint/2010/main" val="151760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特注仕上げ </a:t>
            </a:r>
            <a:r>
              <a:rPr lang="en-US" altLang="ja-JP" baseline="50000" dirty="0"/>
              <a:t>4,5</a:t>
            </a:r>
            <a:br>
              <a:rPr lang="fr-FR" dirty="0"/>
            </a:br>
            <a:r>
              <a:rPr lang="ja-JP" altLang="en-US" sz="2200" dirty="0"/>
              <a:t>多くの固有および特注仕上げが専門のメーカーから入手できる</a:t>
            </a:r>
          </a:p>
        </p:txBody>
      </p:sp>
      <p:pic>
        <p:nvPicPr>
          <p:cNvPr id="8"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9553" y="2349000"/>
            <a:ext cx="31225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9552" y="3789160"/>
            <a:ext cx="3118110"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4"/>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39552" y="5229320"/>
            <a:ext cx="31377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
          <p:cNvGrpSpPr/>
          <p:nvPr/>
        </p:nvGrpSpPr>
        <p:grpSpPr>
          <a:xfrm>
            <a:off x="5523531" y="2349000"/>
            <a:ext cx="3152925" cy="3960320"/>
            <a:chOff x="4644009" y="2349000"/>
            <a:chExt cx="3152925" cy="3960320"/>
          </a:xfrm>
        </p:grpSpPr>
        <p:pic>
          <p:nvPicPr>
            <p:cNvPr id="11" name="Picture 5"/>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44009" y="2349000"/>
              <a:ext cx="31225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6"/>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648560" y="3789160"/>
              <a:ext cx="3118108" cy="1080000"/>
            </a:xfrm>
            <a:prstGeom prst="rect">
              <a:avLst/>
            </a:prstGeom>
            <a:noFill/>
            <a:ln w="31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7"/>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659187" y="5229320"/>
              <a:ext cx="31377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4" name="Slide Number Placeholder 3">
            <a:extLst>
              <a:ext uri="{FF2B5EF4-FFF2-40B4-BE49-F238E27FC236}">
                <a16:creationId xmlns:a16="http://schemas.microsoft.com/office/drawing/2014/main" id="{AF014A61-CF4B-4F39-B307-11BFD4E0FFCD}"/>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10</a:t>
            </a:fld>
            <a:endParaRPr lang="fr-BE" dirty="0"/>
          </a:p>
        </p:txBody>
      </p:sp>
    </p:spTree>
    <p:extLst>
      <p:ext uri="{BB962C8B-B14F-4D97-AF65-F5344CB8AC3E}">
        <p14:creationId xmlns:p14="http://schemas.microsoft.com/office/powerpoint/2010/main" val="193438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電解研磨 </a:t>
            </a:r>
            <a:r>
              <a:rPr lang="en-US" altLang="ja-JP" baseline="30000" dirty="0"/>
              <a:t>6</a:t>
            </a:r>
            <a:endParaRPr lang="en-GB" baseline="30000" dirty="0"/>
          </a:p>
        </p:txBody>
      </p:sp>
      <p:pic>
        <p:nvPicPr>
          <p:cNvPr id="8" name="Picture 2"/>
          <p:cNvPicPr>
            <a:picLocks noGrp="1" noChangeAspect="1" noChangeArrowheads="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529388" y="1600200"/>
            <a:ext cx="3907857" cy="2685448"/>
          </a:xfrm>
          <a:ln>
            <a:solidFill>
              <a:schemeClr val="tx1"/>
            </a:solidFill>
          </a:ln>
        </p:spPr>
      </p:pic>
      <p:sp>
        <p:nvSpPr>
          <p:cNvPr id="7" name="Content Placeholder 6"/>
          <p:cNvSpPr>
            <a:spLocks noGrp="1"/>
          </p:cNvSpPr>
          <p:nvPr>
            <p:ph sz="half" idx="2"/>
          </p:nvPr>
        </p:nvSpPr>
        <p:spPr>
          <a:xfrm>
            <a:off x="4648200" y="1600200"/>
            <a:ext cx="4038600" cy="4525963"/>
          </a:xfrm>
        </p:spPr>
        <p:txBody>
          <a:bodyPr>
            <a:normAutofit fontScale="85000" lnSpcReduction="20000"/>
          </a:bodyPr>
          <a:lstStyle/>
          <a:p>
            <a:pPr marL="0" indent="0">
              <a:buNone/>
            </a:pPr>
            <a:r>
              <a:rPr lang="ja-JP" altLang="en-US" dirty="0"/>
              <a:t>以下に示す特徴を持つ明るく、反射性の表面が作り出される。</a:t>
            </a:r>
            <a:endParaRPr lang="fr-FR" dirty="0"/>
          </a:p>
          <a:p>
            <a:r>
              <a:rPr lang="ja-JP" altLang="en-US" dirty="0"/>
              <a:t>鋼種を問わず最適な耐食性が得られる。</a:t>
            </a:r>
          </a:p>
          <a:p>
            <a:r>
              <a:rPr lang="ja-JP" altLang="en-US" dirty="0"/>
              <a:t>消毒や洗浄が他の仕上げより容易である。</a:t>
            </a:r>
          </a:p>
          <a:p>
            <a:r>
              <a:rPr lang="ja-JP" altLang="en-US" dirty="0"/>
              <a:t>落書きの消去も他の仕上げより容易である。</a:t>
            </a:r>
          </a:p>
          <a:p>
            <a:pPr marL="0" indent="0">
              <a:buNone/>
            </a:pPr>
            <a:endParaRPr lang="fr-FR" dirty="0"/>
          </a:p>
          <a:p>
            <a:pPr marL="0" indent="0">
              <a:buNone/>
            </a:pPr>
            <a:r>
              <a:rPr lang="ja-JP" altLang="en-US" dirty="0"/>
              <a:t>但し</a:t>
            </a:r>
            <a:endParaRPr lang="fr-FR" dirty="0"/>
          </a:p>
          <a:p>
            <a:r>
              <a:rPr lang="ja-JP" altLang="en-US" dirty="0"/>
              <a:t>表面のむらが目立つ。</a:t>
            </a:r>
          </a:p>
          <a:p>
            <a:r>
              <a:rPr lang="ja-JP" altLang="en-US" dirty="0"/>
              <a:t>また引っかき傷や機械的損傷も目立つ。</a:t>
            </a:r>
          </a:p>
        </p:txBody>
      </p:sp>
      <p:sp>
        <p:nvSpPr>
          <p:cNvPr id="6" name="Slide Number Placeholder 3">
            <a:extLst>
              <a:ext uri="{FF2B5EF4-FFF2-40B4-BE49-F238E27FC236}">
                <a16:creationId xmlns:a16="http://schemas.microsoft.com/office/drawing/2014/main" id="{C77F2D4D-1AC4-42E5-A044-523AA12D5875}"/>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11</a:t>
            </a:fld>
            <a:endParaRPr lang="fr-BE" dirty="0"/>
          </a:p>
        </p:txBody>
      </p:sp>
    </p:spTree>
    <p:extLst>
      <p:ext uri="{BB962C8B-B14F-4D97-AF65-F5344CB8AC3E}">
        <p14:creationId xmlns:p14="http://schemas.microsoft.com/office/powerpoint/2010/main" val="2023982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ビード・ブラスト仕上げ </a:t>
            </a:r>
            <a:r>
              <a:rPr lang="en-US" altLang="ja-JP" baseline="30000" dirty="0"/>
              <a:t>8</a:t>
            </a:r>
            <a:endParaRPr lang="fr-FR" sz="2700" baseline="30000" dirty="0"/>
          </a:p>
        </p:txBody>
      </p:sp>
      <p:sp>
        <p:nvSpPr>
          <p:cNvPr id="9" name="Content Placeholder 8"/>
          <p:cNvSpPr>
            <a:spLocks noGrp="1"/>
          </p:cNvSpPr>
          <p:nvPr>
            <p:ph sz="half" idx="2"/>
          </p:nvPr>
        </p:nvSpPr>
        <p:spPr>
          <a:xfrm>
            <a:off x="4648200" y="1572776"/>
            <a:ext cx="4038600" cy="4525963"/>
          </a:xfrm>
        </p:spPr>
        <p:txBody>
          <a:bodyPr/>
          <a:lstStyle/>
          <a:p>
            <a:pPr marL="0" indent="0" algn="just">
              <a:buNone/>
            </a:pPr>
            <a:r>
              <a:rPr lang="ja-JP" altLang="en-US" dirty="0"/>
              <a:t>外観はブラストの材料で様々に変えられる。</a:t>
            </a:r>
            <a:endParaRPr lang="en-US" altLang="ja-JP" dirty="0"/>
          </a:p>
          <a:p>
            <a:pPr marL="0" indent="0" algn="just">
              <a:buNone/>
            </a:pPr>
            <a:r>
              <a:rPr lang="ja-JP" altLang="en-US" dirty="0"/>
              <a:t>例えばガラス玉</a:t>
            </a:r>
            <a:r>
              <a:rPr lang="en-US" altLang="ja-JP" dirty="0"/>
              <a:t>(</a:t>
            </a:r>
            <a:r>
              <a:rPr lang="ja-JP" altLang="en-US" dirty="0"/>
              <a:t>上</a:t>
            </a:r>
            <a:r>
              <a:rPr lang="en-US" altLang="ja-JP" dirty="0"/>
              <a:t>)</a:t>
            </a:r>
            <a:r>
              <a:rPr lang="ja-JP" altLang="en-US" dirty="0"/>
              <a:t>または破砕ガラス（下）等。</a:t>
            </a:r>
            <a:endParaRPr lang="en-GB" dirty="0"/>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67544" y="1572776"/>
            <a:ext cx="3368842" cy="128016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467544" y="3429000"/>
            <a:ext cx="3368843" cy="129700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Slide Number Placeholder 3">
            <a:extLst>
              <a:ext uri="{FF2B5EF4-FFF2-40B4-BE49-F238E27FC236}">
                <a16:creationId xmlns:a16="http://schemas.microsoft.com/office/drawing/2014/main" id="{CB289E47-37A4-4282-8029-52CC184DDC50}"/>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12</a:t>
            </a:fld>
            <a:endParaRPr lang="fr-BE" dirty="0"/>
          </a:p>
        </p:txBody>
      </p:sp>
    </p:spTree>
    <p:extLst>
      <p:ext uri="{BB962C8B-B14F-4D97-AF65-F5344CB8AC3E}">
        <p14:creationId xmlns:p14="http://schemas.microsoft.com/office/powerpoint/2010/main" val="1450227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補足説明</a:t>
            </a:r>
            <a:endParaRPr lang="fr-FR" dirty="0"/>
          </a:p>
        </p:txBody>
      </p:sp>
      <p:sp>
        <p:nvSpPr>
          <p:cNvPr id="4" name="ZoneTexte 3"/>
          <p:cNvSpPr txBox="1"/>
          <p:nvPr/>
        </p:nvSpPr>
        <p:spPr>
          <a:xfrm>
            <a:off x="440788" y="1907107"/>
            <a:ext cx="8147248" cy="3477875"/>
          </a:xfrm>
          <a:prstGeom prst="rect">
            <a:avLst/>
          </a:prstGeom>
          <a:noFill/>
        </p:spPr>
        <p:txBody>
          <a:bodyPr wrap="square" rtlCol="0">
            <a:spAutoFit/>
          </a:bodyPr>
          <a:lstStyle/>
          <a:p>
            <a:r>
              <a:rPr lang="ja-JP" altLang="ja-JP" sz="2000" dirty="0"/>
              <a:t>ステンレス鋼には様々な</a:t>
            </a:r>
            <a:r>
              <a:rPr lang="ja-JP" altLang="en-US" sz="2000" dirty="0"/>
              <a:t>鋼種</a:t>
            </a:r>
            <a:r>
              <a:rPr lang="ja-JP" altLang="ja-JP" sz="2000" dirty="0"/>
              <a:t>があり、</a:t>
            </a:r>
            <a:r>
              <a:rPr lang="ja-JP" altLang="en-US" sz="2000" dirty="0"/>
              <a:t>厳しい腐食環境下での耐食性要求や高強度、加工性や溶接性など</a:t>
            </a:r>
            <a:r>
              <a:rPr lang="ja-JP" altLang="ja-JP" sz="2000" dirty="0"/>
              <a:t>、幅広い設計問題</a:t>
            </a:r>
            <a:r>
              <a:rPr lang="ja-JP" altLang="en-US" sz="2000" dirty="0"/>
              <a:t>に対応することができます</a:t>
            </a:r>
            <a:r>
              <a:rPr lang="ja-JP" altLang="ja-JP" sz="2000" dirty="0"/>
              <a:t>。</a:t>
            </a:r>
            <a:r>
              <a:rPr lang="ja-JP" altLang="en-US" sz="2000" dirty="0"/>
              <a:t>鋼種</a:t>
            </a:r>
            <a:r>
              <a:rPr lang="ja-JP" altLang="ja-JP" sz="2000" dirty="0"/>
              <a:t>同様に</a:t>
            </a:r>
            <a:r>
              <a:rPr lang="ja-JP" altLang="en-US" sz="2000" dirty="0"/>
              <a:t>表面仕上げに関しても多くの選択肢があり、</a:t>
            </a:r>
            <a:r>
              <a:rPr lang="ja-JP" altLang="ja-JP" sz="2000" dirty="0"/>
              <a:t>建築家</a:t>
            </a:r>
            <a:r>
              <a:rPr lang="ja-JP" altLang="en-US" sz="2000" dirty="0"/>
              <a:t>の求める美観、景観を追求することができます。</a:t>
            </a:r>
            <a:r>
              <a:rPr lang="ja-JP" altLang="ja-JP" sz="2000" dirty="0"/>
              <a:t>表面仕上げは、平滑な艶消し</a:t>
            </a:r>
            <a:r>
              <a:rPr lang="ja-JP" altLang="en-US" sz="2000" dirty="0"/>
              <a:t>、</a:t>
            </a:r>
            <a:r>
              <a:rPr lang="ja-JP" altLang="ja-JP" sz="2000" dirty="0"/>
              <a:t>テクスチャ加工された模様や色</a:t>
            </a:r>
            <a:r>
              <a:rPr lang="ja-JP" altLang="en-US" sz="2000" dirty="0"/>
              <a:t>調、</a:t>
            </a:r>
            <a:r>
              <a:rPr lang="ja-JP" altLang="ja-JP" sz="2000" dirty="0"/>
              <a:t>研磨</a:t>
            </a:r>
            <a:r>
              <a:rPr lang="ja-JP" altLang="en-US" sz="2000" dirty="0"/>
              <a:t>による</a:t>
            </a:r>
            <a:r>
              <a:rPr lang="ja-JP" altLang="ja-JP" sz="2000" dirty="0"/>
              <a:t>鏡面仕上げに至るまで様々です。 これらは想像力豊かなデザイナーに幅広いオプションを提供します</a:t>
            </a:r>
            <a:r>
              <a:rPr lang="ja-JP" altLang="en-US" sz="2000" dirty="0"/>
              <a:t>。</a:t>
            </a:r>
            <a:endParaRPr lang="en-US" altLang="ja-JP" sz="2000" dirty="0"/>
          </a:p>
          <a:p>
            <a:endParaRPr lang="en-US" altLang="ja-JP" sz="2000" dirty="0"/>
          </a:p>
          <a:p>
            <a:r>
              <a:rPr lang="ja-JP" altLang="en-US" sz="2000" dirty="0"/>
              <a:t>鏡面</a:t>
            </a:r>
            <a:r>
              <a:rPr lang="ja-JP" altLang="ja-JP" sz="2000" dirty="0"/>
              <a:t>仕上げ</a:t>
            </a:r>
            <a:r>
              <a:rPr lang="ja-JP" altLang="en-US" sz="2000" dirty="0"/>
              <a:t>の採用においては、光沢、</a:t>
            </a:r>
            <a:r>
              <a:rPr lang="ja-JP" altLang="ja-JP" sz="2000" dirty="0"/>
              <a:t>熱反射の問題を意識</a:t>
            </a:r>
            <a:r>
              <a:rPr lang="ja-JP" altLang="en-US" sz="2000" dirty="0"/>
              <a:t>する</a:t>
            </a:r>
            <a:r>
              <a:rPr lang="ja-JP" altLang="ja-JP" sz="2000" dirty="0"/>
              <a:t>必要があります。 特に、太陽と凹形面</a:t>
            </a:r>
            <a:r>
              <a:rPr lang="ja-JP" altLang="en-US" sz="2000" dirty="0"/>
              <a:t>を有</a:t>
            </a:r>
            <a:r>
              <a:rPr lang="ja-JP" altLang="ja-JP" sz="2000" dirty="0"/>
              <a:t>する建物</a:t>
            </a:r>
            <a:r>
              <a:rPr lang="ja-JP" altLang="en-US" sz="2000" dirty="0"/>
              <a:t>において</a:t>
            </a:r>
            <a:r>
              <a:rPr lang="ja-JP" altLang="ja-JP" sz="2000" dirty="0"/>
              <a:t>は、計画段階で特別な注意が必要です</a:t>
            </a:r>
            <a:endParaRPr lang="fr-FR" sz="2000" b="1" dirty="0"/>
          </a:p>
          <a:p>
            <a:endParaRPr lang="fr-FR" sz="2000" dirty="0"/>
          </a:p>
        </p:txBody>
      </p:sp>
      <p:sp>
        <p:nvSpPr>
          <p:cNvPr id="5" name="Slide Number Placeholder 3">
            <a:extLst>
              <a:ext uri="{FF2B5EF4-FFF2-40B4-BE49-F238E27FC236}">
                <a16:creationId xmlns:a16="http://schemas.microsoft.com/office/drawing/2014/main" id="{B728D4B7-7103-408C-BF6A-42F1D7237448}"/>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13</a:t>
            </a:fld>
            <a:endParaRPr lang="fr-BE" dirty="0"/>
          </a:p>
        </p:txBody>
      </p:sp>
    </p:spTree>
    <p:extLst>
      <p:ext uri="{BB962C8B-B14F-4D97-AF65-F5344CB8AC3E}">
        <p14:creationId xmlns:p14="http://schemas.microsoft.com/office/powerpoint/2010/main" val="880065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ja-JP" altLang="en-US" dirty="0"/>
              <a:t>建築デザイナーは様々なステンレスの表面仕上げを使っている　</a:t>
            </a:r>
            <a:r>
              <a:rPr lang="en-US" altLang="ja-JP" baseline="30000" dirty="0"/>
              <a:t>7</a:t>
            </a:r>
            <a:endParaRPr lang="fr-FR" baseline="30000" dirty="0"/>
          </a:p>
        </p:txBody>
      </p:sp>
      <p:sp>
        <p:nvSpPr>
          <p:cNvPr id="5" name="Subtitle 4"/>
          <p:cNvSpPr>
            <a:spLocks noGrp="1"/>
          </p:cNvSpPr>
          <p:nvPr>
            <p:ph type="subTitle" idx="1"/>
          </p:nvPr>
        </p:nvSpPr>
        <p:spPr/>
        <p:txBody>
          <a:bodyPr>
            <a:normAutofit/>
          </a:bodyPr>
          <a:lstStyle/>
          <a:p>
            <a:r>
              <a:rPr lang="ja-JP" altLang="en-US" dirty="0"/>
              <a:t>美観に優れた表面仕上の</a:t>
            </a:r>
            <a:endParaRPr lang="en-US" altLang="ja-JP" dirty="0"/>
          </a:p>
          <a:p>
            <a:r>
              <a:rPr lang="ja-JP" altLang="en-US" dirty="0"/>
              <a:t>採用例については</a:t>
            </a:r>
            <a:endParaRPr lang="en-US" altLang="ja-JP" dirty="0"/>
          </a:p>
          <a:p>
            <a:r>
              <a:rPr lang="ja-JP" altLang="en-US" dirty="0"/>
              <a:t>第</a:t>
            </a:r>
            <a:r>
              <a:rPr lang="en-US" altLang="ja-JP" dirty="0"/>
              <a:t>2</a:t>
            </a:r>
            <a:r>
              <a:rPr lang="ja-JP" altLang="en-US" dirty="0"/>
              <a:t>章を参照して下さい</a:t>
            </a:r>
            <a:endParaRPr lang="fr-FR" dirty="0"/>
          </a:p>
        </p:txBody>
      </p:sp>
      <p:sp>
        <p:nvSpPr>
          <p:cNvPr id="6" name="Slide Number Placeholder 3">
            <a:extLst>
              <a:ext uri="{FF2B5EF4-FFF2-40B4-BE49-F238E27FC236}">
                <a16:creationId xmlns:a16="http://schemas.microsoft.com/office/drawing/2014/main" id="{BBB4D0DF-4612-4ED4-84CD-ED9923671E22}"/>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14</a:t>
            </a:fld>
            <a:endParaRPr lang="fr-BE" dirty="0"/>
          </a:p>
        </p:txBody>
      </p:sp>
    </p:spTree>
    <p:extLst>
      <p:ext uri="{BB962C8B-B14F-4D97-AF65-F5344CB8AC3E}">
        <p14:creationId xmlns:p14="http://schemas.microsoft.com/office/powerpoint/2010/main" val="763767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2 – </a:t>
            </a:r>
            <a:r>
              <a:rPr lang="ja-JP" altLang="en-US" dirty="0"/>
              <a:t>３次元仕上げ</a:t>
            </a:r>
            <a:r>
              <a:rPr lang="fr-FR" dirty="0"/>
              <a:t> </a:t>
            </a:r>
            <a:r>
              <a:rPr lang="fr-FR" baseline="50000" dirty="0"/>
              <a:t>9</a:t>
            </a:r>
          </a:p>
        </p:txBody>
      </p:sp>
      <p:sp>
        <p:nvSpPr>
          <p:cNvPr id="6" name="Subtitle 5"/>
          <p:cNvSpPr>
            <a:spLocks noGrp="1"/>
          </p:cNvSpPr>
          <p:nvPr>
            <p:ph type="subTitle" idx="1"/>
          </p:nvPr>
        </p:nvSpPr>
        <p:spPr/>
        <p:txBody>
          <a:bodyPr>
            <a:normAutofit fontScale="85000" lnSpcReduction="10000"/>
          </a:bodyPr>
          <a:lstStyle/>
          <a:p>
            <a:r>
              <a:rPr lang="ja-JP" altLang="en-US" dirty="0">
                <a:solidFill>
                  <a:schemeClr val="tx1"/>
                </a:solidFill>
              </a:rPr>
              <a:t>エンボス、パンチ、カット、プロファイリングなどで得られるパターンよりも深い３次元の仕上げであり、一般的にはコンピュータ制御された機械加工により製造される</a:t>
            </a:r>
            <a:endParaRPr lang="fr-FR" dirty="0">
              <a:solidFill>
                <a:schemeClr val="tx1"/>
              </a:solidFill>
            </a:endParaRPr>
          </a:p>
        </p:txBody>
      </p:sp>
      <p:sp>
        <p:nvSpPr>
          <p:cNvPr id="7" name="Slide Number Placeholder 3">
            <a:extLst>
              <a:ext uri="{FF2B5EF4-FFF2-40B4-BE49-F238E27FC236}">
                <a16:creationId xmlns:a16="http://schemas.microsoft.com/office/drawing/2014/main" id="{3C7E2BCA-8870-4673-8193-16AFFAF8F375}"/>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15</a:t>
            </a:fld>
            <a:endParaRPr lang="fr-BE" dirty="0"/>
          </a:p>
        </p:txBody>
      </p:sp>
    </p:spTree>
    <p:extLst>
      <p:ext uri="{BB962C8B-B14F-4D97-AF65-F5344CB8AC3E}">
        <p14:creationId xmlns:p14="http://schemas.microsoft.com/office/powerpoint/2010/main" val="3705224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r>
              <a:rPr lang="ja-JP" altLang="en-US" sz="3600" dirty="0"/>
              <a:t>エンボスパターン</a:t>
            </a:r>
            <a:r>
              <a:rPr lang="fr-FR" sz="3600" dirty="0"/>
              <a:t> </a:t>
            </a:r>
            <a:r>
              <a:rPr lang="fr-FR" sz="3600" baseline="50000" dirty="0"/>
              <a:t>9</a:t>
            </a: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6304" y="2123488"/>
            <a:ext cx="3772181"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41012" y="4303314"/>
            <a:ext cx="3783276"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86304" y="4303314"/>
            <a:ext cx="3772181"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741012" y="2123488"/>
            <a:ext cx="3783276"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9E0DF02D-6AF0-4D2F-8A8E-C198A5F49F92}"/>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16</a:t>
            </a:fld>
            <a:endParaRPr lang="fr-BE" dirty="0"/>
          </a:p>
        </p:txBody>
      </p:sp>
    </p:spTree>
    <p:extLst>
      <p:ext uri="{BB962C8B-B14F-4D97-AF65-F5344CB8AC3E}">
        <p14:creationId xmlns:p14="http://schemas.microsoft.com/office/powerpoint/2010/main" val="1737632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ja-JP" altLang="en-US" sz="3600" dirty="0"/>
              <a:t>不規則模様</a:t>
            </a:r>
            <a:r>
              <a:rPr lang="fr-FR" sz="3600" baseline="50000" dirty="0"/>
              <a:t>9</a:t>
            </a:r>
            <a:r>
              <a:rPr lang="fr-FR" sz="3600" dirty="0"/>
              <a:t> (</a:t>
            </a:r>
            <a:r>
              <a:rPr lang="ja-JP" altLang="en-US" sz="3600" dirty="0"/>
              <a:t>流線形</a:t>
            </a:r>
            <a:r>
              <a:rPr lang="fr-FR" sz="3600" dirty="0"/>
              <a:t>)</a:t>
            </a:r>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84890" y="1467716"/>
            <a:ext cx="3038311" cy="252239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16878" y="4305611"/>
            <a:ext cx="3076701" cy="24822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84890" y="4305611"/>
            <a:ext cx="3038311" cy="24822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16878" y="1467716"/>
            <a:ext cx="3076701" cy="25300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Slide Number Placeholder 3">
            <a:extLst>
              <a:ext uri="{FF2B5EF4-FFF2-40B4-BE49-F238E27FC236}">
                <a16:creationId xmlns:a16="http://schemas.microsoft.com/office/drawing/2014/main" id="{56A5C1F0-E601-47E0-87DC-8C15B334ECCF}"/>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17</a:t>
            </a:fld>
            <a:endParaRPr lang="fr-BE" dirty="0"/>
          </a:p>
        </p:txBody>
      </p:sp>
    </p:spTree>
    <p:extLst>
      <p:ext uri="{BB962C8B-B14F-4D97-AF65-F5344CB8AC3E}">
        <p14:creationId xmlns:p14="http://schemas.microsoft.com/office/powerpoint/2010/main" val="3297128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パンチメタルシート</a:t>
            </a:r>
            <a:r>
              <a:rPr lang="fr-FR" sz="3600" dirty="0"/>
              <a:t> </a:t>
            </a:r>
            <a:r>
              <a:rPr lang="fr-FR" sz="3600" baseline="50000" dirty="0"/>
              <a:t>9</a:t>
            </a:r>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4712" y="1319444"/>
            <a:ext cx="3687288"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01400" y="1319444"/>
            <a:ext cx="2755075"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84711" y="4546948"/>
            <a:ext cx="3686679" cy="2122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801400" y="4589812"/>
            <a:ext cx="2755075" cy="20795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Slide Number Placeholder 3">
            <a:extLst>
              <a:ext uri="{FF2B5EF4-FFF2-40B4-BE49-F238E27FC236}">
                <a16:creationId xmlns:a16="http://schemas.microsoft.com/office/drawing/2014/main" id="{4BDDC1DB-55D2-4368-B94B-8007341D0C5B}"/>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18</a:t>
            </a:fld>
            <a:endParaRPr lang="fr-BE" dirty="0"/>
          </a:p>
        </p:txBody>
      </p:sp>
    </p:spTree>
    <p:extLst>
      <p:ext uri="{BB962C8B-B14F-4D97-AF65-F5344CB8AC3E}">
        <p14:creationId xmlns:p14="http://schemas.microsoft.com/office/powerpoint/2010/main" val="1553641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2" y="8336"/>
            <a:ext cx="8229600" cy="814876"/>
          </a:xfrm>
        </p:spPr>
        <p:txBody>
          <a:bodyPr>
            <a:normAutofit/>
          </a:bodyPr>
          <a:lstStyle/>
          <a:p>
            <a:r>
              <a:rPr lang="ja-JP" altLang="en-US" sz="2800" dirty="0"/>
              <a:t>パンチングメタルを使用した半透明ガラスシート</a:t>
            </a:r>
            <a:r>
              <a:rPr lang="fr-FR" sz="2800" baseline="30000" dirty="0"/>
              <a:t>10</a:t>
            </a: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721450" y="1079072"/>
            <a:ext cx="3960000" cy="27856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21450" y="3972053"/>
            <a:ext cx="3960000" cy="24363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3568" y="1412776"/>
            <a:ext cx="3263900" cy="3962400"/>
          </a:xfrm>
          <a:prstGeom prst="rect">
            <a:avLst/>
          </a:prstGeom>
        </p:spPr>
      </p:pic>
      <p:sp>
        <p:nvSpPr>
          <p:cNvPr id="4" name="テキスト ボックス 3">
            <a:extLst>
              <a:ext uri="{FF2B5EF4-FFF2-40B4-BE49-F238E27FC236}">
                <a16:creationId xmlns:a16="http://schemas.microsoft.com/office/drawing/2014/main" id="{EC9951F7-D2CA-4EBA-A4B1-1F2FC6FDFC20}"/>
              </a:ext>
            </a:extLst>
          </p:cNvPr>
          <p:cNvSpPr txBox="1"/>
          <p:nvPr/>
        </p:nvSpPr>
        <p:spPr>
          <a:xfrm>
            <a:off x="2305239" y="1403152"/>
            <a:ext cx="1872208" cy="369332"/>
          </a:xfrm>
          <a:prstGeom prst="rect">
            <a:avLst/>
          </a:prstGeom>
          <a:solidFill>
            <a:schemeClr val="bg1"/>
          </a:solidFill>
        </p:spPr>
        <p:txBody>
          <a:bodyPr wrap="square" rtlCol="0">
            <a:spAutoFit/>
          </a:bodyPr>
          <a:lstStyle/>
          <a:p>
            <a:r>
              <a:rPr kumimoji="1" lang="ja-JP" altLang="en-US" dirty="0"/>
              <a:t>パンチングメタル</a:t>
            </a:r>
          </a:p>
        </p:txBody>
      </p:sp>
      <p:sp>
        <p:nvSpPr>
          <p:cNvPr id="8" name="テキスト ボックス 7">
            <a:extLst>
              <a:ext uri="{FF2B5EF4-FFF2-40B4-BE49-F238E27FC236}">
                <a16:creationId xmlns:a16="http://schemas.microsoft.com/office/drawing/2014/main" id="{75F31619-F71A-4FF9-9543-EBD220C96EDD}"/>
              </a:ext>
            </a:extLst>
          </p:cNvPr>
          <p:cNvSpPr txBox="1"/>
          <p:nvPr/>
        </p:nvSpPr>
        <p:spPr>
          <a:xfrm>
            <a:off x="611560" y="4931876"/>
            <a:ext cx="965998" cy="369332"/>
          </a:xfrm>
          <a:prstGeom prst="rect">
            <a:avLst/>
          </a:prstGeom>
          <a:solidFill>
            <a:schemeClr val="bg1"/>
          </a:solidFill>
        </p:spPr>
        <p:txBody>
          <a:bodyPr wrap="square" rtlCol="0">
            <a:spAutoFit/>
          </a:bodyPr>
          <a:lstStyle/>
          <a:p>
            <a:r>
              <a:rPr kumimoji="1" lang="ja-JP" altLang="en-US" dirty="0"/>
              <a:t>ガラス</a:t>
            </a:r>
          </a:p>
        </p:txBody>
      </p:sp>
      <p:sp>
        <p:nvSpPr>
          <p:cNvPr id="9" name="テキスト ボックス 8">
            <a:extLst>
              <a:ext uri="{FF2B5EF4-FFF2-40B4-BE49-F238E27FC236}">
                <a16:creationId xmlns:a16="http://schemas.microsoft.com/office/drawing/2014/main" id="{57F830D9-050F-4529-88C4-8802A3A30B04}"/>
              </a:ext>
            </a:extLst>
          </p:cNvPr>
          <p:cNvSpPr txBox="1"/>
          <p:nvPr/>
        </p:nvSpPr>
        <p:spPr>
          <a:xfrm>
            <a:off x="2758343" y="2439892"/>
            <a:ext cx="1597633" cy="369332"/>
          </a:xfrm>
          <a:prstGeom prst="rect">
            <a:avLst/>
          </a:prstGeom>
          <a:solidFill>
            <a:schemeClr val="bg1"/>
          </a:solidFill>
        </p:spPr>
        <p:txBody>
          <a:bodyPr wrap="square" rtlCol="0">
            <a:spAutoFit/>
          </a:bodyPr>
          <a:lstStyle/>
          <a:p>
            <a:r>
              <a:rPr kumimoji="1" lang="ja-JP" altLang="en-US" dirty="0"/>
              <a:t>特殊フィルム</a:t>
            </a:r>
          </a:p>
        </p:txBody>
      </p:sp>
      <p:sp>
        <p:nvSpPr>
          <p:cNvPr id="10" name="Slide Number Placeholder 3">
            <a:extLst>
              <a:ext uri="{FF2B5EF4-FFF2-40B4-BE49-F238E27FC236}">
                <a16:creationId xmlns:a16="http://schemas.microsoft.com/office/drawing/2014/main" id="{F572EF68-E3E2-4F6E-95D5-8F076E0D178A}"/>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19</a:t>
            </a:fld>
            <a:endParaRPr lang="fr-BE" dirty="0"/>
          </a:p>
        </p:txBody>
      </p:sp>
    </p:spTree>
    <p:extLst>
      <p:ext uri="{BB962C8B-B14F-4D97-AF65-F5344CB8AC3E}">
        <p14:creationId xmlns:p14="http://schemas.microsoft.com/office/powerpoint/2010/main" val="725217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エキスパンドメタルシート</a:t>
            </a:r>
            <a:endParaRPr lang="fr-FR" sz="3600" dirty="0"/>
          </a:p>
        </p:txBody>
      </p:sp>
      <p:pic>
        <p:nvPicPr>
          <p:cNvPr id="409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634558" y="1892174"/>
            <a:ext cx="3340729" cy="13942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634558" y="5278170"/>
            <a:ext cx="3340730" cy="13399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634558" y="3603279"/>
            <a:ext cx="3340729" cy="13580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B5D604EF-5305-4595-BDDD-D2C8D450DAAC}"/>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20</a:t>
            </a:fld>
            <a:endParaRPr lang="fr-BE" dirty="0"/>
          </a:p>
        </p:txBody>
      </p:sp>
    </p:spTree>
    <p:extLst>
      <p:ext uri="{BB962C8B-B14F-4D97-AF65-F5344CB8AC3E}">
        <p14:creationId xmlns:p14="http://schemas.microsoft.com/office/powerpoint/2010/main" val="1358693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400"/>
            <a:ext cx="8229600" cy="634082"/>
          </a:xfrm>
        </p:spPr>
        <p:txBody>
          <a:bodyPr>
            <a:noAutofit/>
          </a:bodyPr>
          <a:lstStyle/>
          <a:p>
            <a:r>
              <a:rPr lang="ja-JP" altLang="en-US" sz="2800" dirty="0"/>
              <a:t>複合技術</a:t>
            </a:r>
            <a:r>
              <a:rPr lang="fr-FR" sz="2800" dirty="0"/>
              <a:t> </a:t>
            </a:r>
            <a:r>
              <a:rPr lang="fr-FR" sz="2800" baseline="30000" dirty="0"/>
              <a:t>11</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222" y="1578818"/>
            <a:ext cx="5162550" cy="51625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3284" y="4405360"/>
            <a:ext cx="3669196" cy="23360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79512" y="692696"/>
            <a:ext cx="8568952" cy="677108"/>
          </a:xfrm>
          <a:prstGeom prst="rect">
            <a:avLst/>
          </a:prstGeom>
        </p:spPr>
        <p:txBody>
          <a:bodyPr wrap="square">
            <a:spAutoFit/>
          </a:bodyPr>
          <a:lstStyle/>
          <a:p>
            <a:pPr lvl="0" algn="ctr">
              <a:spcBef>
                <a:spcPct val="0"/>
              </a:spcBef>
            </a:pPr>
            <a:r>
              <a:rPr lang="ja-JP" altLang="en-US" sz="2000" dirty="0">
                <a:ea typeface="+mj-ea"/>
                <a:cs typeface="+mj-cs"/>
              </a:rPr>
              <a:t>ストックホルム（スウェーデン）の臨海地域ビル</a:t>
            </a:r>
            <a:endParaRPr lang="fr-FR" sz="2000" dirty="0">
              <a:ea typeface="+mj-ea"/>
              <a:cs typeface="+mj-cs"/>
            </a:endParaRPr>
          </a:p>
          <a:p>
            <a:pPr lvl="0" algn="ctr">
              <a:spcBef>
                <a:spcPct val="0"/>
              </a:spcBef>
            </a:pPr>
            <a:r>
              <a:rPr lang="ja-JP" altLang="en-US" dirty="0">
                <a:ea typeface="+mj-ea"/>
                <a:cs typeface="+mj-cs"/>
              </a:rPr>
              <a:t>写真右下の溶けた氷の表面をイメージした天井模様</a:t>
            </a:r>
            <a:endParaRPr lang="fr-FR" dirty="0">
              <a:ea typeface="+mj-ea"/>
              <a:cs typeface="+mj-cs"/>
            </a:endParaRPr>
          </a:p>
        </p:txBody>
      </p:sp>
      <p:pic>
        <p:nvPicPr>
          <p:cNvPr id="1031"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3284" y="2370906"/>
            <a:ext cx="3669196" cy="199224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7C1F100C-E1B2-4BB9-AE57-1D950E7DA2CF}"/>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21</a:t>
            </a:fld>
            <a:endParaRPr lang="fr-BE" dirty="0"/>
          </a:p>
        </p:txBody>
      </p:sp>
    </p:spTree>
    <p:extLst>
      <p:ext uri="{BB962C8B-B14F-4D97-AF65-F5344CB8AC3E}">
        <p14:creationId xmlns:p14="http://schemas.microsoft.com/office/powerpoint/2010/main" val="4013998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3 – </a:t>
            </a:r>
            <a:r>
              <a:rPr lang="ja-JP" altLang="en-US" dirty="0"/>
              <a:t>メッシュ構造</a:t>
            </a:r>
            <a:endParaRPr lang="fr-FR" dirty="0"/>
          </a:p>
        </p:txBody>
      </p:sp>
      <p:sp>
        <p:nvSpPr>
          <p:cNvPr id="6" name="Slide Number Placeholder 3">
            <a:extLst>
              <a:ext uri="{FF2B5EF4-FFF2-40B4-BE49-F238E27FC236}">
                <a16:creationId xmlns:a16="http://schemas.microsoft.com/office/drawing/2014/main" id="{2558A201-AB63-47B9-9631-BBF2C176433C}"/>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22</a:t>
            </a:fld>
            <a:endParaRPr lang="fr-BE" dirty="0"/>
          </a:p>
        </p:txBody>
      </p:sp>
    </p:spTree>
    <p:extLst>
      <p:ext uri="{BB962C8B-B14F-4D97-AF65-F5344CB8AC3E}">
        <p14:creationId xmlns:p14="http://schemas.microsoft.com/office/powerpoint/2010/main" val="323669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規格</a:t>
            </a:r>
            <a:r>
              <a:rPr lang="fr-FR" sz="3600" dirty="0"/>
              <a:t> </a:t>
            </a:r>
            <a:r>
              <a:rPr lang="fr-FR" sz="3600" baseline="50000" dirty="0"/>
              <a:t>12-14</a:t>
            </a:r>
          </a:p>
        </p:txBody>
      </p:sp>
      <p:sp>
        <p:nvSpPr>
          <p:cNvPr id="12" name="Content Placeholder 11"/>
          <p:cNvSpPr>
            <a:spLocks noGrp="1"/>
          </p:cNvSpPr>
          <p:nvPr>
            <p:ph sz="half" idx="2"/>
          </p:nvPr>
        </p:nvSpPr>
        <p:spPr>
          <a:xfrm>
            <a:off x="5436096" y="1600200"/>
            <a:ext cx="3250704" cy="4565104"/>
          </a:xfrm>
        </p:spPr>
        <p:txBody>
          <a:bodyPr>
            <a:normAutofit/>
          </a:bodyPr>
          <a:lstStyle/>
          <a:p>
            <a:pPr marL="0" indent="0">
              <a:buNone/>
            </a:pPr>
            <a:r>
              <a:rPr lang="ja-JP" altLang="en-US" sz="2000" dirty="0"/>
              <a:t>非常に幅広い形状の選択肢があり、用途、目的に応じて選択可能</a:t>
            </a:r>
            <a:endParaRPr lang="fr-FR" sz="2000" dirty="0"/>
          </a:p>
          <a:p>
            <a:r>
              <a:rPr lang="ja-JP" altLang="en-US" dirty="0"/>
              <a:t>細密模様</a:t>
            </a:r>
            <a:endParaRPr lang="fr-FR" dirty="0"/>
          </a:p>
          <a:p>
            <a:r>
              <a:rPr lang="ja-JP" altLang="en-US" dirty="0"/>
              <a:t>開放空間</a:t>
            </a:r>
            <a:endParaRPr lang="en-US" altLang="ja-JP" dirty="0"/>
          </a:p>
          <a:p>
            <a:r>
              <a:rPr lang="ja-JP" altLang="en-US" dirty="0"/>
              <a:t>光の拡散</a:t>
            </a:r>
            <a:endParaRPr lang="en-US" altLang="ja-JP" dirty="0"/>
          </a:p>
          <a:p>
            <a:r>
              <a:rPr lang="ja-JP" altLang="en-US" dirty="0"/>
              <a:t>音響透過性</a:t>
            </a:r>
            <a:endParaRPr lang="en-US" altLang="ja-JP" dirty="0"/>
          </a:p>
          <a:p>
            <a:r>
              <a:rPr lang="ja-JP" altLang="en-US" dirty="0"/>
              <a:t>色調</a:t>
            </a:r>
            <a:endParaRPr lang="fr-FR" dirty="0"/>
          </a:p>
          <a:p>
            <a:r>
              <a:rPr lang="ja-JP" altLang="en-US" dirty="0"/>
              <a:t>その他</a:t>
            </a:r>
            <a:endParaRPr lang="fr-FR" dirty="0"/>
          </a:p>
          <a:p>
            <a:pPr marL="0" indent="0">
              <a:buNone/>
            </a:pPr>
            <a:endParaRPr lang="nl-BE" dirty="0"/>
          </a:p>
        </p:txBody>
      </p:sp>
      <p:pic>
        <p:nvPicPr>
          <p:cNvPr id="1028" name="Picture 4"/>
          <p:cNvPicPr preferRelativeResize="0">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784"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784"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preferRelativeResize="0">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43808"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preferRelativeResize="0">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43808"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Slide Number Placeholder 3">
            <a:extLst>
              <a:ext uri="{FF2B5EF4-FFF2-40B4-BE49-F238E27FC236}">
                <a16:creationId xmlns:a16="http://schemas.microsoft.com/office/drawing/2014/main" id="{D515A0CB-6C22-4208-8151-3AB177DAAC0A}"/>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23</a:t>
            </a:fld>
            <a:endParaRPr lang="fr-BE" dirty="0"/>
          </a:p>
        </p:txBody>
      </p:sp>
    </p:spTree>
    <p:extLst>
      <p:ext uri="{BB962C8B-B14F-4D97-AF65-F5344CB8AC3E}">
        <p14:creationId xmlns:p14="http://schemas.microsoft.com/office/powerpoint/2010/main" val="285123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ja-JP" altLang="en-US" sz="3200" dirty="0"/>
              <a:t>ステンレスメッシュの採用事例</a:t>
            </a:r>
            <a:endParaRPr lang="fr-FR" sz="3200" dirty="0"/>
          </a:p>
        </p:txBody>
      </p:sp>
      <p:pic>
        <p:nvPicPr>
          <p:cNvPr id="5" name="Picture 4" descr="D:\Mes images\02 professionnel\Batilux\donnees table inter\2_foin\Matières lumières et transparences\scenographie P Lion 4 photo Dominique Azambr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1817616"/>
            <a:ext cx="7560840" cy="4707728"/>
          </a:xfrm>
          <a:prstGeom prst="rect">
            <a:avLst/>
          </a:prstGeom>
          <a:noFill/>
          <a:ln>
            <a:solidFill>
              <a:schemeClr val="tx1"/>
            </a:solidFill>
          </a:ln>
        </p:spPr>
      </p:pic>
      <p:sp>
        <p:nvSpPr>
          <p:cNvPr id="6" name="Slide Number Placeholder 3">
            <a:extLst>
              <a:ext uri="{FF2B5EF4-FFF2-40B4-BE49-F238E27FC236}">
                <a16:creationId xmlns:a16="http://schemas.microsoft.com/office/drawing/2014/main" id="{88574C0E-D416-48E8-8A6D-D2BD3ABB2F6B}"/>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24</a:t>
            </a:fld>
            <a:endParaRPr lang="fr-BE" dirty="0"/>
          </a:p>
        </p:txBody>
      </p:sp>
    </p:spTree>
    <p:extLst>
      <p:ext uri="{BB962C8B-B14F-4D97-AF65-F5344CB8AC3E}">
        <p14:creationId xmlns:p14="http://schemas.microsoft.com/office/powerpoint/2010/main" val="3919137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3008313" cy="454372"/>
          </a:xfrm>
        </p:spPr>
        <p:txBody>
          <a:bodyPr>
            <a:normAutofit fontScale="90000"/>
          </a:bodyPr>
          <a:lstStyle/>
          <a:p>
            <a:r>
              <a:rPr lang="ja-JP" altLang="en-US" dirty="0"/>
              <a:t>ステンレス・ワイヤー・メッシュ</a:t>
            </a:r>
            <a:endParaRPr lang="fr-FR" dirty="0"/>
          </a:p>
        </p:txBody>
      </p:sp>
      <p:sp>
        <p:nvSpPr>
          <p:cNvPr id="5" name="Text Placeholder 4"/>
          <p:cNvSpPr>
            <a:spLocks noGrp="1"/>
          </p:cNvSpPr>
          <p:nvPr>
            <p:ph type="body" sz="half" idx="2"/>
          </p:nvPr>
        </p:nvSpPr>
        <p:spPr/>
        <p:txBody>
          <a:bodyPr/>
          <a:lstStyle/>
          <a:p>
            <a:pPr algn="just"/>
            <a:r>
              <a:rPr lang="ja-JP" altLang="en-US" dirty="0"/>
              <a:t>ステンレス・ワイヤー・メッシュは装飾用に広く使用されている。</a:t>
            </a:r>
          </a:p>
          <a:p>
            <a:pPr algn="just"/>
            <a:r>
              <a:rPr lang="ja-JP" altLang="en-US" dirty="0"/>
              <a:t>例えば照明（</a:t>
            </a:r>
            <a:r>
              <a:rPr lang="en-US" altLang="ja-JP" dirty="0"/>
              <a:t>LED</a:t>
            </a:r>
            <a:r>
              <a:rPr lang="ja-JP" altLang="en-US" dirty="0"/>
              <a:t>）等と組み合わせると写真のような特殊効果が得られる。</a:t>
            </a:r>
          </a:p>
          <a:p>
            <a:pPr algn="just"/>
            <a:r>
              <a:rPr lang="ja-JP" altLang="en-US" dirty="0"/>
              <a:t>（</a:t>
            </a:r>
            <a:r>
              <a:rPr lang="en-US" altLang="ja-JP" dirty="0"/>
              <a:t>Swarovski Building </a:t>
            </a:r>
            <a:r>
              <a:rPr lang="ja-JP" altLang="en-US" dirty="0"/>
              <a:t>本部）</a:t>
            </a:r>
          </a:p>
        </p:txBody>
      </p:sp>
      <p:pic>
        <p:nvPicPr>
          <p:cNvPr id="1027" name="Picture 3" descr="D:\Mes docs\ISSF_Closed_projects\ISSF_pptes_Hors_Corrosion\photos\Swarovski Projekt Bild 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3968" y="0"/>
            <a:ext cx="4662488"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Slide Number Placeholder 3">
            <a:extLst>
              <a:ext uri="{FF2B5EF4-FFF2-40B4-BE49-F238E27FC236}">
                <a16:creationId xmlns:a16="http://schemas.microsoft.com/office/drawing/2014/main" id="{98E4B0CB-D67C-46F6-87BB-57AA1EA026B9}"/>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25</a:t>
            </a:fld>
            <a:endParaRPr lang="fr-BE" dirty="0"/>
          </a:p>
        </p:txBody>
      </p:sp>
    </p:spTree>
    <p:extLst>
      <p:ext uri="{BB962C8B-B14F-4D97-AF65-F5344CB8AC3E}">
        <p14:creationId xmlns:p14="http://schemas.microsoft.com/office/powerpoint/2010/main" val="4073030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ステンレスメッシュと</a:t>
            </a:r>
            <a:r>
              <a:rPr lang="en-US" altLang="ja-JP" sz="3600" dirty="0"/>
              <a:t>LED</a:t>
            </a:r>
            <a:r>
              <a:rPr lang="ja-JP" altLang="en-US" sz="3600" dirty="0"/>
              <a:t>照明</a:t>
            </a:r>
            <a:r>
              <a:rPr lang="fr-FR" sz="3600" baseline="50000" dirty="0"/>
              <a:t>13</a:t>
            </a:r>
          </a:p>
        </p:txBody>
      </p:sp>
      <p:pic>
        <p:nvPicPr>
          <p:cNvPr id="1032" name="Picture 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67" y="2231203"/>
            <a:ext cx="3460990" cy="46267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21986" y="2231202"/>
            <a:ext cx="6003354" cy="462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DC4AA9EB-0996-4B2D-8B22-F42F4EAF5D66}"/>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26</a:t>
            </a:fld>
            <a:endParaRPr lang="fr-BE" dirty="0"/>
          </a:p>
        </p:txBody>
      </p:sp>
    </p:spTree>
    <p:extLst>
      <p:ext uri="{BB962C8B-B14F-4D97-AF65-F5344CB8AC3E}">
        <p14:creationId xmlns:p14="http://schemas.microsoft.com/office/powerpoint/2010/main" val="2765478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US" altLang="ja-JP" dirty="0"/>
              <a:t>4 - </a:t>
            </a:r>
            <a:r>
              <a:rPr lang="ja-JP" altLang="en-US" dirty="0"/>
              <a:t>参考サイト・文献</a:t>
            </a:r>
            <a:endParaRPr lang="en-GB" dirty="0"/>
          </a:p>
        </p:txBody>
      </p:sp>
      <p:sp>
        <p:nvSpPr>
          <p:cNvPr id="3" name="Content Placeholder 2"/>
          <p:cNvSpPr>
            <a:spLocks noGrp="1"/>
          </p:cNvSpPr>
          <p:nvPr>
            <p:ph idx="1"/>
          </p:nvPr>
        </p:nvSpPr>
        <p:spPr>
          <a:xfrm>
            <a:off x="457200" y="1052736"/>
            <a:ext cx="8229600" cy="4853136"/>
          </a:xfrm>
        </p:spPr>
        <p:txBody>
          <a:bodyPr>
            <a:noAutofit/>
          </a:bodyPr>
          <a:lstStyle/>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2"/>
              </a:rPr>
              <a:t>https://www.worldstainless.org/Files/issf/non-image-files/PDF/Euro_Inox/Finishes02_EN.pdf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3"/>
              </a:rPr>
              <a:t>http://www.ssina.com/download_a_file/special_finishes.pdf</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4"/>
              </a:rPr>
              <a:t>http://www.bssa.org.uk/topics.php?article=47</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en-US" sz="1600" dirty="0">
                <a:latin typeface="MS Gothic" panose="020B0609070205080204" pitchFamily="49" charset="-128"/>
                <a:ea typeface="MS Gothic" panose="020B0609070205080204" pitchFamily="49" charset="-128"/>
                <a:hlinkClick r:id="rId5"/>
              </a:rPr>
              <a:t>www.uginox.com/sites/default/files/public/Triptyque%20Lusignan_web.pdf</a:t>
            </a:r>
            <a:endParaRPr lang="en-US"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6"/>
              </a:rPr>
              <a:t>http://www.poligrat.de/home/</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7"/>
              </a:rPr>
              <a:t>https://www.worldstainless.org/Files/issf/non-image-files/PDF/Euro_Inox/Electropolishing_EN.pdf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8"/>
              </a:rPr>
              <a:t>http://www.legrand-sgm.fr/</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9"/>
              </a:rPr>
              <a:t>https://www.worldstainless.org/Files/issf/non-image-files/PDF/Euro_Inox/3D_Finishes_EN.pdf</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0"/>
              </a:rPr>
              <a:t>https://cambridgearchitectural.com/projects/ft-lauderdale-hollywood-international-airport-rental-car-center</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1"/>
              </a:rPr>
              <a:t>https://www.exyd.com/waterfront-building.html</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2"/>
              </a:rPr>
              <a:t>http://cambridgearchitectural.com</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3"/>
              </a:rPr>
              <a:t>https://gkd.de/architekturgewebe/</a:t>
            </a:r>
            <a:r>
              <a:rPr lang="fr-FR" sz="1600" dirty="0">
                <a:latin typeface="MS Gothic" panose="020B0609070205080204" pitchFamily="49" charset="-128"/>
                <a:ea typeface="MS Gothic" panose="020B0609070205080204" pitchFamily="49" charset="-128"/>
              </a:rPr>
              <a:t> </a:t>
            </a: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4"/>
              </a:rPr>
              <a:t>http://www.diedrahtweber-architektur.com/de/anwendungen-architekturgewebe/medienfassade/</a:t>
            </a:r>
            <a:endParaRPr lang="fr-FR" sz="1600" dirty="0">
              <a:latin typeface="MS Gothic" panose="020B0609070205080204" pitchFamily="49" charset="-128"/>
              <a:ea typeface="MS Gothic" panose="020B0609070205080204" pitchFamily="49" charset="-128"/>
            </a:endParaRPr>
          </a:p>
          <a:p>
            <a:pPr marL="514350" indent="-514350">
              <a:buFont typeface="+mj-lt"/>
              <a:buAutoNum type="arabicPeriod"/>
            </a:pPr>
            <a:r>
              <a:rPr lang="fr-FR" sz="1600" dirty="0">
                <a:latin typeface="MS Gothic" panose="020B0609070205080204" pitchFamily="49" charset="-128"/>
                <a:ea typeface="MS Gothic" panose="020B0609070205080204" pitchFamily="49" charset="-128"/>
                <a:hlinkClick r:id="rId15"/>
              </a:rPr>
              <a:t>https://www.worldstainless.org/Files/issf/non-image-files/PDF/Euro_Inox/RoughnessMeasurement_EN.pdf</a:t>
            </a:r>
            <a:endParaRPr lang="fr-FR" sz="1600" b="1" dirty="0">
              <a:solidFill>
                <a:srgbClr val="FF0000"/>
              </a:solidFill>
              <a:latin typeface="MS Gothic" panose="020B0609070205080204" pitchFamily="49" charset="-128"/>
              <a:ea typeface="MS Gothic" panose="020B0609070205080204" pitchFamily="49" charset="-128"/>
            </a:endParaRPr>
          </a:p>
        </p:txBody>
      </p:sp>
      <p:sp>
        <p:nvSpPr>
          <p:cNvPr id="5" name="Slide Number Placeholder 3">
            <a:extLst>
              <a:ext uri="{FF2B5EF4-FFF2-40B4-BE49-F238E27FC236}">
                <a16:creationId xmlns:a16="http://schemas.microsoft.com/office/drawing/2014/main" id="{DEDF1AE3-9ED4-48A8-84D1-3A70F7AD0FF7}"/>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27</a:t>
            </a:fld>
            <a:endParaRPr lang="fr-BE" dirty="0"/>
          </a:p>
        </p:txBody>
      </p:sp>
    </p:spTree>
    <p:extLst>
      <p:ext uri="{BB962C8B-B14F-4D97-AF65-F5344CB8AC3E}">
        <p14:creationId xmlns:p14="http://schemas.microsoft.com/office/powerpoint/2010/main" val="3068224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Thank you</a:t>
            </a:r>
            <a:endParaRPr lang="fr-FR" dirty="0"/>
          </a:p>
        </p:txBody>
      </p:sp>
      <p:sp>
        <p:nvSpPr>
          <p:cNvPr id="4" name="Slide Number Placeholder 3">
            <a:extLst>
              <a:ext uri="{FF2B5EF4-FFF2-40B4-BE49-F238E27FC236}">
                <a16:creationId xmlns:a16="http://schemas.microsoft.com/office/drawing/2014/main" id="{BD26AA8A-C328-4C6B-A443-63B6940AC4E8}"/>
              </a:ext>
            </a:extLst>
          </p:cNvPr>
          <p:cNvSpPr>
            <a:spLocks noGrp="1"/>
          </p:cNvSpPr>
          <p:nvPr>
            <p:ph type="sldNum" sz="quarter" idx="12"/>
          </p:nvPr>
        </p:nvSpPr>
        <p:spPr>
          <a:xfrm>
            <a:off x="8694212" y="6453336"/>
            <a:ext cx="396000" cy="365125"/>
          </a:xfrm>
        </p:spPr>
        <p:txBody>
          <a:bodyPr lIns="0" tIns="0" rIns="0" bIns="0"/>
          <a:lstStyle/>
          <a:p>
            <a:fld id="{5AF66AA0-E37C-4065-8BE7-D4086C065B53}" type="slidenum">
              <a:rPr lang="fr-BE" smtClean="0"/>
              <a:t>28</a:t>
            </a:fld>
            <a:endParaRPr lang="fr-BE" dirty="0"/>
          </a:p>
        </p:txBody>
      </p:sp>
    </p:spTree>
    <p:extLst>
      <p:ext uri="{BB962C8B-B14F-4D97-AF65-F5344CB8AC3E}">
        <p14:creationId xmlns:p14="http://schemas.microsoft.com/office/powerpoint/2010/main" val="1501256886"/>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Chapter 0 Contents</Template>
  <TotalTime>1614</TotalTime>
  <Words>2963</Words>
  <Application>Microsoft Office PowerPoint</Application>
  <PresentationFormat>On-screen Show (4:3)</PresentationFormat>
  <Paragraphs>215</Paragraphs>
  <Slides>28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MS Gothic</vt:lpstr>
      <vt:lpstr>ＭＳ Ｐゴシック</vt:lpstr>
      <vt:lpstr>Arial</vt:lpstr>
      <vt:lpstr>Calibri</vt:lpstr>
      <vt:lpstr>Wingdings</vt:lpstr>
      <vt:lpstr>3_Custom Design</vt:lpstr>
      <vt:lpstr>建築・土木科 講師用補助教材</vt:lpstr>
      <vt:lpstr>目次</vt:lpstr>
      <vt:lpstr>ステンレスの表面仕上げ 1,2</vt:lpstr>
      <vt:lpstr>ミル冷延仕上げ 1,3 規格 EN10088-2の表6に示す冷延仕上げと代表的な表面粗度値</vt:lpstr>
      <vt:lpstr>一般的なミル仕上げ</vt:lpstr>
      <vt:lpstr>特別仕上げ 1,3 規格 EN10088-2の表6に示す冷延仕上げと代表的な表面粗度値</vt:lpstr>
      <vt:lpstr>パターン仕上げ 4,5,7 2Mに分類される片面のみパターン仕上げを施した鋼板の用途例を 以下にいくつか示す。多様なパターンが入手可能。</vt:lpstr>
      <vt:lpstr>着色仕上げ4,5,7 ステンレスを電解着色して得られる色彩効果</vt:lpstr>
      <vt:lpstr>エッチング・パターン仕上げ4,5,7</vt:lpstr>
      <vt:lpstr>特注仕上げ 4,5 多くの固有および特注仕上げが専門のメーカーから入手できる</vt:lpstr>
      <vt:lpstr>電解研磨 6</vt:lpstr>
      <vt:lpstr>ビード・ブラスト仕上げ 8</vt:lpstr>
      <vt:lpstr>補足説明</vt:lpstr>
      <vt:lpstr>建築デザイナーは様々なステンレスの表面仕上げを使っている　7</vt:lpstr>
      <vt:lpstr>2 – ３次元仕上げ 9</vt:lpstr>
      <vt:lpstr>エンボスパターン 9</vt:lpstr>
      <vt:lpstr>不規則模様9 (流線形)</vt:lpstr>
      <vt:lpstr>パンチメタルシート 9</vt:lpstr>
      <vt:lpstr>パンチングメタルを使用した半透明ガラスシート10</vt:lpstr>
      <vt:lpstr>エキスパンドメタルシート</vt:lpstr>
      <vt:lpstr>複合技術 11</vt:lpstr>
      <vt:lpstr>3 – メッシュ構造</vt:lpstr>
      <vt:lpstr>規格 12-14</vt:lpstr>
      <vt:lpstr>ステンレスメッシュの採用事例</vt:lpstr>
      <vt:lpstr>ステンレス・ワイヤー・メッシュ</vt:lpstr>
      <vt:lpstr>ステンレスメッシュとLED照明13</vt:lpstr>
      <vt:lpstr>4 - 参考サイト・文献</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表面仕上げ</dc:title>
  <dc:creator>Bernard</dc:creator>
  <cp:keywords>ステンレス鋼, 教育, 建築家, 技術者（エンジニア）</cp:keywords>
  <cp:lastModifiedBy>Jo Claes</cp:lastModifiedBy>
  <cp:revision>283</cp:revision>
  <dcterms:created xsi:type="dcterms:W3CDTF">2013-01-31T08:32:33Z</dcterms:created>
  <dcterms:modified xsi:type="dcterms:W3CDTF">2020-01-30T12:42:28Z</dcterms:modified>
</cp:coreProperties>
</file>