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handoutMasterIdLst>
    <p:handoutMasterId r:id="rId24"/>
  </p:handoutMasterIdLst>
  <p:sldIdLst>
    <p:sldId id="256" r:id="rId2"/>
    <p:sldId id="312" r:id="rId3"/>
    <p:sldId id="313" r:id="rId4"/>
    <p:sldId id="335" r:id="rId5"/>
    <p:sldId id="328" r:id="rId6"/>
    <p:sldId id="329" r:id="rId7"/>
    <p:sldId id="330" r:id="rId8"/>
    <p:sldId id="331" r:id="rId9"/>
    <p:sldId id="332" r:id="rId10"/>
    <p:sldId id="333" r:id="rId11"/>
    <p:sldId id="316" r:id="rId12"/>
    <p:sldId id="278" r:id="rId13"/>
    <p:sldId id="280" r:id="rId14"/>
    <p:sldId id="325" r:id="rId15"/>
    <p:sldId id="327" r:id="rId16"/>
    <p:sldId id="339" r:id="rId17"/>
    <p:sldId id="340" r:id="rId18"/>
    <p:sldId id="338" r:id="rId19"/>
    <p:sldId id="317" r:id="rId20"/>
    <p:sldId id="326" r:id="rId21"/>
    <p:sldId id="318" r:id="rId22"/>
  </p:sldIdLst>
  <p:sldSz cx="9144000" cy="6858000" type="screen4x3"/>
  <p:notesSz cx="6811963" cy="99425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D7D7"/>
    <a:srgbClr val="C0C0C0"/>
    <a:srgbClr val="DDDDDD"/>
    <a:srgbClr val="A21E9C"/>
    <a:srgbClr val="B2B2B2"/>
    <a:srgbClr val="3333FF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4B8292-DD59-4E0E-AF22-B1EAA6A92CE6}" v="15" dt="2020-01-30T14:09:53.7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2042" autoAdjust="0"/>
    <p:restoredTop sz="86369" autoAdjust="0"/>
  </p:normalViewPr>
  <p:slideViewPr>
    <p:cSldViewPr>
      <p:cViewPr varScale="1">
        <p:scale>
          <a:sx n="82" d="100"/>
          <a:sy n="82" d="100"/>
        </p:scale>
        <p:origin x="821" y="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26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 Claes" userId="d64208f3-0076-4064-b6ac-7d8ee9dc279f" providerId="ADAL" clId="{2974FB14-1B7B-4746-AFF5-D801AC0CFE22}"/>
    <pc:docChg chg="custSel modSld modNotesMaster modHandout">
      <pc:chgData name="Jo Claes" userId="d64208f3-0076-4064-b6ac-7d8ee9dc279f" providerId="ADAL" clId="{2974FB14-1B7B-4746-AFF5-D801AC0CFE22}" dt="2019-11-18T10:26:22.492" v="60" actId="170"/>
      <pc:docMkLst>
        <pc:docMk/>
      </pc:docMkLst>
      <pc:sldChg chg="delSp">
        <pc:chgData name="Jo Claes" userId="d64208f3-0076-4064-b6ac-7d8ee9dc279f" providerId="ADAL" clId="{2974FB14-1B7B-4746-AFF5-D801AC0CFE22}" dt="2019-11-18T10:14:28.763" v="18" actId="478"/>
        <pc:sldMkLst>
          <pc:docMk/>
          <pc:sldMk cId="2192415242" sldId="316"/>
        </pc:sldMkLst>
        <pc:spChg chg="del">
          <ac:chgData name="Jo Claes" userId="d64208f3-0076-4064-b6ac-7d8ee9dc279f" providerId="ADAL" clId="{2974FB14-1B7B-4746-AFF5-D801AC0CFE22}" dt="2019-11-18T10:14:28.763" v="18" actId="478"/>
          <ac:spMkLst>
            <pc:docMk/>
            <pc:sldMk cId="2192415242" sldId="316"/>
            <ac:spMk id="13" creationId="{00000000-0000-0000-0000-000000000000}"/>
          </ac:spMkLst>
        </pc:spChg>
      </pc:sldChg>
      <pc:sldChg chg="addSp delSp modSp">
        <pc:chgData name="Jo Claes" userId="d64208f3-0076-4064-b6ac-7d8ee9dc279f" providerId="ADAL" clId="{2974FB14-1B7B-4746-AFF5-D801AC0CFE22}" dt="2019-11-18T10:26:22.492" v="60" actId="170"/>
        <pc:sldMkLst>
          <pc:docMk/>
          <pc:sldMk cId="3946674743" sldId="327"/>
        </pc:sldMkLst>
        <pc:spChg chg="mod ord">
          <ac:chgData name="Jo Claes" userId="d64208f3-0076-4064-b6ac-7d8ee9dc279f" providerId="ADAL" clId="{2974FB14-1B7B-4746-AFF5-D801AC0CFE22}" dt="2019-11-18T10:26:22.492" v="60" actId="170"/>
          <ac:spMkLst>
            <pc:docMk/>
            <pc:sldMk cId="3946674743" sldId="327"/>
            <ac:spMk id="8" creationId="{00000000-0000-0000-0000-000000000000}"/>
          </ac:spMkLst>
        </pc:spChg>
        <pc:picChg chg="add mod modCrop">
          <ac:chgData name="Jo Claes" userId="d64208f3-0076-4064-b6ac-7d8ee9dc279f" providerId="ADAL" clId="{2974FB14-1B7B-4746-AFF5-D801AC0CFE22}" dt="2019-11-18T10:26:12.783" v="59" actId="1076"/>
          <ac:picMkLst>
            <pc:docMk/>
            <pc:sldMk cId="3946674743" sldId="327"/>
            <ac:picMk id="3" creationId="{E318955D-DB97-4773-8B70-1DC13D551E7F}"/>
          </ac:picMkLst>
        </pc:picChg>
        <pc:picChg chg="del">
          <ac:chgData name="Jo Claes" userId="d64208f3-0076-4064-b6ac-7d8ee9dc279f" providerId="ADAL" clId="{2974FB14-1B7B-4746-AFF5-D801AC0CFE22}" dt="2019-11-18T10:25:45.422" v="53" actId="478"/>
          <ac:picMkLst>
            <pc:docMk/>
            <pc:sldMk cId="3946674743" sldId="327"/>
            <ac:picMk id="4" creationId="{A8D89AC0-80B9-4B51-AD32-B8D7A1F63F68}"/>
          </ac:picMkLst>
        </pc:picChg>
      </pc:sldChg>
      <pc:sldChg chg="delSp modSp">
        <pc:chgData name="Jo Claes" userId="d64208f3-0076-4064-b6ac-7d8ee9dc279f" providerId="ADAL" clId="{2974FB14-1B7B-4746-AFF5-D801AC0CFE22}" dt="2019-11-18T10:14:07.082" v="12" actId="14100"/>
        <pc:sldMkLst>
          <pc:docMk/>
          <pc:sldMk cId="2289436223" sldId="328"/>
        </pc:sldMkLst>
        <pc:spChg chg="mod">
          <ac:chgData name="Jo Claes" userId="d64208f3-0076-4064-b6ac-7d8ee9dc279f" providerId="ADAL" clId="{2974FB14-1B7B-4746-AFF5-D801AC0CFE22}" dt="2019-11-18T10:13:49.163" v="6" actId="1036"/>
          <ac:spMkLst>
            <pc:docMk/>
            <pc:sldMk cId="2289436223" sldId="328"/>
            <ac:spMk id="3" creationId="{00000000-0000-0000-0000-000000000000}"/>
          </ac:spMkLst>
        </pc:spChg>
        <pc:spChg chg="mod">
          <ac:chgData name="Jo Claes" userId="d64208f3-0076-4064-b6ac-7d8ee9dc279f" providerId="ADAL" clId="{2974FB14-1B7B-4746-AFF5-D801AC0CFE22}" dt="2019-11-18T10:14:07.082" v="12" actId="14100"/>
          <ac:spMkLst>
            <pc:docMk/>
            <pc:sldMk cId="2289436223" sldId="328"/>
            <ac:spMk id="9" creationId="{00000000-0000-0000-0000-000000000000}"/>
          </ac:spMkLst>
        </pc:spChg>
        <pc:spChg chg="del">
          <ac:chgData name="Jo Claes" userId="d64208f3-0076-4064-b6ac-7d8ee9dc279f" providerId="ADAL" clId="{2974FB14-1B7B-4746-AFF5-D801AC0CFE22}" dt="2019-11-18T10:13:42.027" v="0" actId="478"/>
          <ac:spMkLst>
            <pc:docMk/>
            <pc:sldMk cId="2289436223" sldId="328"/>
            <ac:spMk id="11" creationId="{00000000-0000-0000-0000-000000000000}"/>
          </ac:spMkLst>
        </pc:spChg>
      </pc:sldChg>
      <pc:sldChg chg="delSp">
        <pc:chgData name="Jo Claes" userId="d64208f3-0076-4064-b6ac-7d8ee9dc279f" providerId="ADAL" clId="{2974FB14-1B7B-4746-AFF5-D801AC0CFE22}" dt="2019-11-18T10:14:14.242" v="13" actId="478"/>
        <pc:sldMkLst>
          <pc:docMk/>
          <pc:sldMk cId="3720549753" sldId="329"/>
        </pc:sldMkLst>
        <pc:spChg chg="del">
          <ac:chgData name="Jo Claes" userId="d64208f3-0076-4064-b6ac-7d8ee9dc279f" providerId="ADAL" clId="{2974FB14-1B7B-4746-AFF5-D801AC0CFE22}" dt="2019-11-18T10:14:14.242" v="13" actId="478"/>
          <ac:spMkLst>
            <pc:docMk/>
            <pc:sldMk cId="3720549753" sldId="329"/>
            <ac:spMk id="11" creationId="{00000000-0000-0000-0000-000000000000}"/>
          </ac:spMkLst>
        </pc:spChg>
      </pc:sldChg>
      <pc:sldChg chg="delSp">
        <pc:chgData name="Jo Claes" userId="d64208f3-0076-4064-b6ac-7d8ee9dc279f" providerId="ADAL" clId="{2974FB14-1B7B-4746-AFF5-D801AC0CFE22}" dt="2019-11-18T10:14:16.954" v="14" actId="478"/>
        <pc:sldMkLst>
          <pc:docMk/>
          <pc:sldMk cId="1325137281" sldId="330"/>
        </pc:sldMkLst>
        <pc:spChg chg="del">
          <ac:chgData name="Jo Claes" userId="d64208f3-0076-4064-b6ac-7d8ee9dc279f" providerId="ADAL" clId="{2974FB14-1B7B-4746-AFF5-D801AC0CFE22}" dt="2019-11-18T10:14:16.954" v="14" actId="478"/>
          <ac:spMkLst>
            <pc:docMk/>
            <pc:sldMk cId="1325137281" sldId="330"/>
            <ac:spMk id="11" creationId="{00000000-0000-0000-0000-000000000000}"/>
          </ac:spMkLst>
        </pc:spChg>
      </pc:sldChg>
      <pc:sldChg chg="delSp">
        <pc:chgData name="Jo Claes" userId="d64208f3-0076-4064-b6ac-7d8ee9dc279f" providerId="ADAL" clId="{2974FB14-1B7B-4746-AFF5-D801AC0CFE22}" dt="2019-11-18T10:14:19.434" v="15" actId="478"/>
        <pc:sldMkLst>
          <pc:docMk/>
          <pc:sldMk cId="2212674595" sldId="331"/>
        </pc:sldMkLst>
        <pc:spChg chg="del">
          <ac:chgData name="Jo Claes" userId="d64208f3-0076-4064-b6ac-7d8ee9dc279f" providerId="ADAL" clId="{2974FB14-1B7B-4746-AFF5-D801AC0CFE22}" dt="2019-11-18T10:14:19.434" v="15" actId="478"/>
          <ac:spMkLst>
            <pc:docMk/>
            <pc:sldMk cId="2212674595" sldId="331"/>
            <ac:spMk id="9" creationId="{00000000-0000-0000-0000-000000000000}"/>
          </ac:spMkLst>
        </pc:spChg>
      </pc:sldChg>
      <pc:sldChg chg="delSp">
        <pc:chgData name="Jo Claes" userId="d64208f3-0076-4064-b6ac-7d8ee9dc279f" providerId="ADAL" clId="{2974FB14-1B7B-4746-AFF5-D801AC0CFE22}" dt="2019-11-18T10:14:22.350" v="16" actId="478"/>
        <pc:sldMkLst>
          <pc:docMk/>
          <pc:sldMk cId="2918125988" sldId="332"/>
        </pc:sldMkLst>
        <pc:spChg chg="del">
          <ac:chgData name="Jo Claes" userId="d64208f3-0076-4064-b6ac-7d8ee9dc279f" providerId="ADAL" clId="{2974FB14-1B7B-4746-AFF5-D801AC0CFE22}" dt="2019-11-18T10:14:22.350" v="16" actId="478"/>
          <ac:spMkLst>
            <pc:docMk/>
            <pc:sldMk cId="2918125988" sldId="332"/>
            <ac:spMk id="9" creationId="{00000000-0000-0000-0000-000000000000}"/>
          </ac:spMkLst>
        </pc:spChg>
      </pc:sldChg>
      <pc:sldChg chg="delSp">
        <pc:chgData name="Jo Claes" userId="d64208f3-0076-4064-b6ac-7d8ee9dc279f" providerId="ADAL" clId="{2974FB14-1B7B-4746-AFF5-D801AC0CFE22}" dt="2019-11-18T10:14:25.883" v="17" actId="478"/>
        <pc:sldMkLst>
          <pc:docMk/>
          <pc:sldMk cId="4090521988" sldId="333"/>
        </pc:sldMkLst>
        <pc:spChg chg="del">
          <ac:chgData name="Jo Claes" userId="d64208f3-0076-4064-b6ac-7d8ee9dc279f" providerId="ADAL" clId="{2974FB14-1B7B-4746-AFF5-D801AC0CFE22}" dt="2019-11-18T10:14:25.883" v="17" actId="478"/>
          <ac:spMkLst>
            <pc:docMk/>
            <pc:sldMk cId="4090521988" sldId="333"/>
            <ac:spMk id="6" creationId="{00000000-0000-0000-0000-000000000000}"/>
          </ac:spMkLst>
        </pc:spChg>
      </pc:sldChg>
      <pc:sldChg chg="addSp delSp modSp">
        <pc:chgData name="Jo Claes" userId="d64208f3-0076-4064-b6ac-7d8ee9dc279f" providerId="ADAL" clId="{2974FB14-1B7B-4746-AFF5-D801AC0CFE22}" dt="2019-11-18T10:20:31.712" v="35" actId="732"/>
        <pc:sldMkLst>
          <pc:docMk/>
          <pc:sldMk cId="273567705" sldId="338"/>
        </pc:sldMkLst>
        <pc:picChg chg="add mod modCrop">
          <ac:chgData name="Jo Claes" userId="d64208f3-0076-4064-b6ac-7d8ee9dc279f" providerId="ADAL" clId="{2974FB14-1B7B-4746-AFF5-D801AC0CFE22}" dt="2019-11-18T10:20:31.712" v="35" actId="732"/>
          <ac:picMkLst>
            <pc:docMk/>
            <pc:sldMk cId="273567705" sldId="338"/>
            <ac:picMk id="4" creationId="{C86B72DE-E957-46F8-825E-DD1F0B5DE780}"/>
          </ac:picMkLst>
        </pc:picChg>
        <pc:picChg chg="del">
          <ac:chgData name="Jo Claes" userId="d64208f3-0076-4064-b6ac-7d8ee9dc279f" providerId="ADAL" clId="{2974FB14-1B7B-4746-AFF5-D801AC0CFE22}" dt="2019-11-18T10:19:29.379" v="31" actId="478"/>
          <ac:picMkLst>
            <pc:docMk/>
            <pc:sldMk cId="273567705" sldId="338"/>
            <ac:picMk id="9" creationId="{3266D8C0-2F54-43EA-9630-E394DD16D184}"/>
          </ac:picMkLst>
        </pc:picChg>
      </pc:sldChg>
      <pc:sldChg chg="addSp delSp modSp">
        <pc:chgData name="Jo Claes" userId="d64208f3-0076-4064-b6ac-7d8ee9dc279f" providerId="ADAL" clId="{2974FB14-1B7B-4746-AFF5-D801AC0CFE22}" dt="2019-11-18T10:21:13.534" v="44" actId="170"/>
        <pc:sldMkLst>
          <pc:docMk/>
          <pc:sldMk cId="3088479811" sldId="339"/>
        </pc:sldMkLst>
        <pc:spChg chg="ord">
          <ac:chgData name="Jo Claes" userId="d64208f3-0076-4064-b6ac-7d8ee9dc279f" providerId="ADAL" clId="{2974FB14-1B7B-4746-AFF5-D801AC0CFE22}" dt="2019-11-18T10:21:13.534" v="44" actId="170"/>
          <ac:spMkLst>
            <pc:docMk/>
            <pc:sldMk cId="3088479811" sldId="339"/>
            <ac:spMk id="6" creationId="{00000000-0000-0000-0000-000000000000}"/>
          </ac:spMkLst>
        </pc:spChg>
        <pc:picChg chg="del">
          <ac:chgData name="Jo Claes" userId="d64208f3-0076-4064-b6ac-7d8ee9dc279f" providerId="ADAL" clId="{2974FB14-1B7B-4746-AFF5-D801AC0CFE22}" dt="2019-11-18T10:20:41.221" v="36" actId="478"/>
          <ac:picMkLst>
            <pc:docMk/>
            <pc:sldMk cId="3088479811" sldId="339"/>
            <ac:picMk id="4" creationId="{7AF849B7-6C6E-44E5-BC52-15401674E038}"/>
          </ac:picMkLst>
        </pc:picChg>
        <pc:picChg chg="add mod modCrop">
          <ac:chgData name="Jo Claes" userId="d64208f3-0076-4064-b6ac-7d8ee9dc279f" providerId="ADAL" clId="{2974FB14-1B7B-4746-AFF5-D801AC0CFE22}" dt="2019-11-18T10:21:07.191" v="42" actId="1076"/>
          <ac:picMkLst>
            <pc:docMk/>
            <pc:sldMk cId="3088479811" sldId="339"/>
            <ac:picMk id="5" creationId="{25F42DE0-8158-4AEB-87F1-7EADEBDD9F76}"/>
          </ac:picMkLst>
        </pc:picChg>
      </pc:sldChg>
      <pc:sldChg chg="addSp delSp modSp">
        <pc:chgData name="Jo Claes" userId="d64208f3-0076-4064-b6ac-7d8ee9dc279f" providerId="ADAL" clId="{2974FB14-1B7B-4746-AFF5-D801AC0CFE22}" dt="2019-11-18T10:21:44.569" v="52" actId="1076"/>
        <pc:sldMkLst>
          <pc:docMk/>
          <pc:sldMk cId="2243044728" sldId="340"/>
        </pc:sldMkLst>
        <pc:spChg chg="del">
          <ac:chgData name="Jo Claes" userId="d64208f3-0076-4064-b6ac-7d8ee9dc279f" providerId="ADAL" clId="{2974FB14-1B7B-4746-AFF5-D801AC0CFE22}" dt="2019-11-18T10:21:22.408" v="45" actId="478"/>
          <ac:spMkLst>
            <pc:docMk/>
            <pc:sldMk cId="2243044728" sldId="340"/>
            <ac:spMk id="5" creationId="{00000000-0000-0000-0000-000000000000}"/>
          </ac:spMkLst>
        </pc:spChg>
        <pc:picChg chg="add mod modCrop">
          <ac:chgData name="Jo Claes" userId="d64208f3-0076-4064-b6ac-7d8ee9dc279f" providerId="ADAL" clId="{2974FB14-1B7B-4746-AFF5-D801AC0CFE22}" dt="2019-11-18T10:21:44.569" v="52" actId="1076"/>
          <ac:picMkLst>
            <pc:docMk/>
            <pc:sldMk cId="2243044728" sldId="340"/>
            <ac:picMk id="6" creationId="{777063AA-BDD2-4C15-8D4C-A2B725E30350}"/>
          </ac:picMkLst>
        </pc:picChg>
        <pc:picChg chg="del">
          <ac:chgData name="Jo Claes" userId="d64208f3-0076-4064-b6ac-7d8ee9dc279f" providerId="ADAL" clId="{2974FB14-1B7B-4746-AFF5-D801AC0CFE22}" dt="2019-11-18T10:21:24.691" v="46" actId="478"/>
          <ac:picMkLst>
            <pc:docMk/>
            <pc:sldMk cId="2243044728" sldId="340"/>
            <ac:picMk id="7" creationId="{5A1A0A64-1444-4CF0-8907-7FDB2499D265}"/>
          </ac:picMkLst>
        </pc:picChg>
      </pc:sldChg>
    </pc:docChg>
  </pc:docChgLst>
  <pc:docChgLst>
    <pc:chgData name="Jo Claes" userId="d64208f3-0076-4064-b6ac-7d8ee9dc279f" providerId="ADAL" clId="{CF4B8292-DD59-4E0E-AF22-B1EAA6A92CE6}"/>
    <pc:docChg chg="modSld">
      <pc:chgData name="Jo Claes" userId="d64208f3-0076-4064-b6ac-7d8ee9dc279f" providerId="ADAL" clId="{CF4B8292-DD59-4E0E-AF22-B1EAA6A92CE6}" dt="2020-01-30T14:09:53.779" v="61"/>
      <pc:docMkLst>
        <pc:docMk/>
      </pc:docMkLst>
      <pc:sldChg chg="modSp">
        <pc:chgData name="Jo Claes" userId="d64208f3-0076-4064-b6ac-7d8ee9dc279f" providerId="ADAL" clId="{CF4B8292-DD59-4E0E-AF22-B1EAA6A92CE6}" dt="2020-01-30T14:04:53.851" v="8" actId="6549"/>
        <pc:sldMkLst>
          <pc:docMk/>
          <pc:sldMk cId="3197307733" sldId="312"/>
        </pc:sldMkLst>
        <pc:graphicFrameChg chg="mod modGraphic">
          <ac:chgData name="Jo Claes" userId="d64208f3-0076-4064-b6ac-7d8ee9dc279f" providerId="ADAL" clId="{CF4B8292-DD59-4E0E-AF22-B1EAA6A92CE6}" dt="2020-01-30T14:04:53.851" v="8" actId="6549"/>
          <ac:graphicFrameMkLst>
            <pc:docMk/>
            <pc:sldMk cId="3197307733" sldId="312"/>
            <ac:graphicFrameMk id="4" creationId="{00000000-0000-0000-0000-000000000000}"/>
          </ac:graphicFrameMkLst>
        </pc:graphicFrameChg>
      </pc:sldChg>
      <pc:sldChg chg="modSp">
        <pc:chgData name="Jo Claes" userId="d64208f3-0076-4064-b6ac-7d8ee9dc279f" providerId="ADAL" clId="{CF4B8292-DD59-4E0E-AF22-B1EAA6A92CE6}" dt="2020-01-30T14:08:07.369" v="57" actId="20577"/>
        <pc:sldMkLst>
          <pc:docMk/>
          <pc:sldMk cId="3827688903" sldId="317"/>
        </pc:sldMkLst>
        <pc:spChg chg="mod">
          <ac:chgData name="Jo Claes" userId="d64208f3-0076-4064-b6ac-7d8ee9dc279f" providerId="ADAL" clId="{CF4B8292-DD59-4E0E-AF22-B1EAA6A92CE6}" dt="2020-01-30T14:07:29.588" v="52" actId="1036"/>
          <ac:spMkLst>
            <pc:docMk/>
            <pc:sldMk cId="3827688903" sldId="317"/>
            <ac:spMk id="2" creationId="{00000000-0000-0000-0000-000000000000}"/>
          </ac:spMkLst>
        </pc:spChg>
        <pc:spChg chg="mod">
          <ac:chgData name="Jo Claes" userId="d64208f3-0076-4064-b6ac-7d8ee9dc279f" providerId="ADAL" clId="{CF4B8292-DD59-4E0E-AF22-B1EAA6A92CE6}" dt="2020-01-30T14:08:07.369" v="57" actId="20577"/>
          <ac:spMkLst>
            <pc:docMk/>
            <pc:sldMk cId="3827688903" sldId="317"/>
            <ac:spMk id="3" creationId="{00000000-0000-0000-0000-000000000000}"/>
          </ac:spMkLst>
        </pc:spChg>
      </pc:sldChg>
      <pc:sldChg chg="modSp">
        <pc:chgData name="Jo Claes" userId="d64208f3-0076-4064-b6ac-7d8ee9dc279f" providerId="ADAL" clId="{CF4B8292-DD59-4E0E-AF22-B1EAA6A92CE6}" dt="2020-01-30T14:09:53.779" v="61"/>
        <pc:sldMkLst>
          <pc:docMk/>
          <pc:sldMk cId="845938768" sldId="326"/>
        </pc:sldMkLst>
        <pc:spChg chg="mod">
          <ac:chgData name="Jo Claes" userId="d64208f3-0076-4064-b6ac-7d8ee9dc279f" providerId="ADAL" clId="{CF4B8292-DD59-4E0E-AF22-B1EAA6A92CE6}" dt="2020-01-30T14:09:53.779" v="61"/>
          <ac:spMkLst>
            <pc:docMk/>
            <pc:sldMk cId="845938768" sldId="326"/>
            <ac:spMk id="3" creationId="{00000000-0000-0000-0000-000000000000}"/>
          </ac:spMkLst>
        </pc:spChg>
      </pc:sldChg>
      <pc:sldChg chg="modSp">
        <pc:chgData name="Jo Claes" userId="d64208f3-0076-4064-b6ac-7d8ee9dc279f" providerId="ADAL" clId="{CF4B8292-DD59-4E0E-AF22-B1EAA6A92CE6}" dt="2020-01-30T14:05:52.480" v="31" actId="1038"/>
        <pc:sldMkLst>
          <pc:docMk/>
          <pc:sldMk cId="273567705" sldId="338"/>
        </pc:sldMkLst>
        <pc:spChg chg="mod">
          <ac:chgData name="Jo Claes" userId="d64208f3-0076-4064-b6ac-7d8ee9dc279f" providerId="ADAL" clId="{CF4B8292-DD59-4E0E-AF22-B1EAA6A92CE6}" dt="2020-01-30T14:05:52.480" v="31" actId="1038"/>
          <ac:spMkLst>
            <pc:docMk/>
            <pc:sldMk cId="273567705" sldId="338"/>
            <ac:spMk id="5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1850" cy="497126"/>
          </a:xfrm>
          <a:prstGeom prst="rect">
            <a:avLst/>
          </a:prstGeom>
        </p:spPr>
        <p:txBody>
          <a:bodyPr vert="horz" lIns="91605" tIns="45802" rIns="91605" bIns="45802" rtlCol="0"/>
          <a:lstStyle>
            <a:lvl1pPr algn="l">
              <a:defRPr sz="1200"/>
            </a:lvl1pPr>
          </a:lstStyle>
          <a:p>
            <a:endParaRPr lang="nl-BE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8537" y="0"/>
            <a:ext cx="2951850" cy="497126"/>
          </a:xfrm>
          <a:prstGeom prst="rect">
            <a:avLst/>
          </a:prstGeom>
        </p:spPr>
        <p:txBody>
          <a:bodyPr vert="horz" lIns="91605" tIns="45802" rIns="91605" bIns="45802" rtlCol="0"/>
          <a:lstStyle>
            <a:lvl1pPr algn="r">
              <a:defRPr sz="1200"/>
            </a:lvl1pPr>
          </a:lstStyle>
          <a:p>
            <a:fld id="{DD77F9B1-7340-4271-AED9-6BCFD0B197A3}" type="datetimeFigureOut">
              <a:rPr lang="nl-BE" smtClean="0"/>
              <a:pPr/>
              <a:t>30/01/2020</a:t>
            </a:fld>
            <a:endParaRPr lang="nl-B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43661"/>
            <a:ext cx="2951850" cy="497126"/>
          </a:xfrm>
          <a:prstGeom prst="rect">
            <a:avLst/>
          </a:prstGeom>
        </p:spPr>
        <p:txBody>
          <a:bodyPr vert="horz" lIns="91605" tIns="45802" rIns="91605" bIns="45802" rtlCol="0" anchor="b"/>
          <a:lstStyle>
            <a:lvl1pPr algn="l">
              <a:defRPr sz="1200"/>
            </a:lvl1pPr>
          </a:lstStyle>
          <a:p>
            <a:endParaRPr lang="nl-B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8537" y="9443661"/>
            <a:ext cx="2951850" cy="497126"/>
          </a:xfrm>
          <a:prstGeom prst="rect">
            <a:avLst/>
          </a:prstGeom>
        </p:spPr>
        <p:txBody>
          <a:bodyPr vert="horz" lIns="91605" tIns="45802" rIns="91605" bIns="45802" rtlCol="0" anchor="b"/>
          <a:lstStyle>
            <a:lvl1pPr algn="r">
              <a:defRPr sz="1200"/>
            </a:lvl1pPr>
          </a:lstStyle>
          <a:p>
            <a:fld id="{042D8382-0357-49B8-9F71-87DF31DEF198}" type="slidenum">
              <a:rPr lang="nl-BE" smtClean="0"/>
              <a:pPr/>
              <a:t>‹#›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3533931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1850" cy="497126"/>
          </a:xfrm>
          <a:prstGeom prst="rect">
            <a:avLst/>
          </a:prstGeom>
        </p:spPr>
        <p:txBody>
          <a:bodyPr vert="horz" lIns="91605" tIns="45802" rIns="91605" bIns="45802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8537" y="0"/>
            <a:ext cx="2951850" cy="497126"/>
          </a:xfrm>
          <a:prstGeom prst="rect">
            <a:avLst/>
          </a:prstGeom>
        </p:spPr>
        <p:txBody>
          <a:bodyPr vert="horz" lIns="91605" tIns="45802" rIns="91605" bIns="45802" rtlCol="0"/>
          <a:lstStyle>
            <a:lvl1pPr algn="r">
              <a:defRPr sz="1200"/>
            </a:lvl1pPr>
          </a:lstStyle>
          <a:p>
            <a:fld id="{61C3FC1B-1360-4953-A911-6C5EDFE56089}" type="datetimeFigureOut">
              <a:rPr lang="fr-FR" smtClean="0"/>
              <a:pPr/>
              <a:t>30/01/2020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3637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05" tIns="45802" rIns="91605" bIns="45802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197" y="4722694"/>
            <a:ext cx="5449570" cy="4474131"/>
          </a:xfrm>
          <a:prstGeom prst="rect">
            <a:avLst/>
          </a:prstGeom>
        </p:spPr>
        <p:txBody>
          <a:bodyPr vert="horz" lIns="91605" tIns="45802" rIns="91605" bIns="4580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3661"/>
            <a:ext cx="2951850" cy="497126"/>
          </a:xfrm>
          <a:prstGeom prst="rect">
            <a:avLst/>
          </a:prstGeom>
        </p:spPr>
        <p:txBody>
          <a:bodyPr vert="horz" lIns="91605" tIns="45802" rIns="91605" bIns="45802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8537" y="9443661"/>
            <a:ext cx="2951850" cy="497126"/>
          </a:xfrm>
          <a:prstGeom prst="rect">
            <a:avLst/>
          </a:prstGeom>
        </p:spPr>
        <p:txBody>
          <a:bodyPr vert="horz" lIns="91605" tIns="45802" rIns="91605" bIns="45802" rtlCol="0" anchor="b"/>
          <a:lstStyle>
            <a:lvl1pPr algn="r">
              <a:defRPr sz="1200"/>
            </a:lvl1pPr>
          </a:lstStyle>
          <a:p>
            <a:fld id="{FCAD31F2-D280-4941-9FB1-46DCA8BCB0E7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27134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6046">
              <a:defRPr/>
            </a:pP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pPr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7688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pPr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7688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08502" indent="-272502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90004" indent="-218002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26007" indent="-218002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962008" indent="-218002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98011" indent="-21800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34011" indent="-21800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270014" indent="-21800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706015" indent="-21800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1808DFE-814D-448A-858D-393499C073AA}" type="slidenum">
              <a:rPr lang="en-US"/>
              <a:pPr eaLnBrk="1" hangingPunct="1"/>
              <a:t>15</a:t>
            </a:fld>
            <a:endParaRPr lang="en-US" dirty="0"/>
          </a:p>
        </p:txBody>
      </p:sp>
      <p:sp>
        <p:nvSpPr>
          <p:cNvPr id="374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47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96842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7921" indent="-28381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35264" indent="-227054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9369" indent="-227054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43475" indent="-227054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97581" indent="-2270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51684" indent="-2270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05791" indent="-2270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59894" indent="-22705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1808DFE-814D-448A-858D-393499C073AA}" type="slidenum">
              <a:rPr lang="en-US"/>
              <a:pPr eaLnBrk="1" hangingPunct="1"/>
              <a:t>16</a:t>
            </a:fld>
            <a:endParaRPr lang="en-US" dirty="0"/>
          </a:p>
        </p:txBody>
      </p:sp>
      <p:sp>
        <p:nvSpPr>
          <p:cNvPr id="374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47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60651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pPr/>
              <a:t>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186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4741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62676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2349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8618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9085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55419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88721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23849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lang="fr-B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02241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59778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104750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2540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20472" y="6597352"/>
            <a:ext cx="3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38D9797-9C41-4F10-B9F7-025055FFE561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8928000" y="0"/>
            <a:ext cx="216000" cy="6858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r"/>
            <a:r>
              <a:rPr lang="fr-BE" sz="1600" dirty="0"/>
              <a:t>Qu’est-ce qu’un acier inoxydable ?</a:t>
            </a:r>
          </a:p>
        </p:txBody>
      </p:sp>
    </p:spTree>
    <p:extLst>
      <p:ext uri="{BB962C8B-B14F-4D97-AF65-F5344CB8AC3E}">
        <p14:creationId xmlns:p14="http://schemas.microsoft.com/office/powerpoint/2010/main" val="725280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A21E9C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A21E9C"/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A21E9C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youtu.be/l4Z1UVWm3DE" TargetMode="External"/><Relationship Id="rId3" Type="http://schemas.openxmlformats.org/officeDocument/2006/relationships/hyperlink" Target="https://youtu.be/NW4pJwdeISA" TargetMode="External"/><Relationship Id="rId7" Type="http://schemas.openxmlformats.org/officeDocument/2006/relationships/image" Target="../media/image2.png"/><Relationship Id="rId2" Type="http://schemas.openxmlformats.org/officeDocument/2006/relationships/hyperlink" Target="https://youtu.be/s-vOzrs0m9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youtu.be/ngnT6dYo-M0" TargetMode="External"/><Relationship Id="rId5" Type="http://schemas.openxmlformats.org/officeDocument/2006/relationships/image" Target="../media/image1.jpeg"/><Relationship Id="rId4" Type="http://schemas.openxmlformats.org/officeDocument/2006/relationships/hyperlink" Target="https://youtu.be/z6KoYQXY8T4" TargetMode="External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gif"/><Relationship Id="rId4" Type="http://schemas.openxmlformats.org/officeDocument/2006/relationships/image" Target="../media/image9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ickelinstitute.org/~/Media/Files/TechnicalLiterature/CapabilitiesandLimitationsofArchitecturalMetalsandMetalsforCorrosionResistanceI_14057a_.pdf" TargetMode="External"/><Relationship Id="rId3" Type="http://schemas.openxmlformats.org/officeDocument/2006/relationships/hyperlink" Target="http://www.imoa.info/download_files/stainless-steel/Austenitics.pdf" TargetMode="External"/><Relationship Id="rId7" Type="http://schemas.openxmlformats.org/officeDocument/2006/relationships/hyperlink" Target="https://www.imoa.info/molybdenum-uses/molybdenum-grade-stainless-steels/architecture/structural-duplex-stainless.php?d=1" TargetMode="External"/><Relationship Id="rId12" Type="http://schemas.openxmlformats.org/officeDocument/2006/relationships/hyperlink" Target="https://www.worldstainless.org/about-stainless/what-is-stainless-steel/standards/" TargetMode="External"/><Relationship Id="rId2" Type="http://schemas.openxmlformats.org/officeDocument/2006/relationships/hyperlink" Target="http://www.amazon.com/s/ref=dp_byline_sr_book_1?ie=UTF8&amp;field-author=D.+Peckner&amp;search-alias=books&amp;text=D.+Peckner&amp;sort=relevancerank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worldstainless.org/Files/issf/non-image-files/PDF/ISSF_Martensitic_Stainless_Steels.pdf" TargetMode="External"/><Relationship Id="rId11" Type="http://schemas.openxmlformats.org/officeDocument/2006/relationships/hyperlink" Target="http://www.bssa.org.uk/topics.php?article=370&amp;featured=1" TargetMode="External"/><Relationship Id="rId5" Type="http://schemas.openxmlformats.org/officeDocument/2006/relationships/hyperlink" Target="http://www.worldstainless.org/Files/issf/non-image-files/PDF/ISSF_The_Ferritic_Solution_French.pdf" TargetMode="External"/><Relationship Id="rId10" Type="http://schemas.openxmlformats.org/officeDocument/2006/relationships/hyperlink" Target="http://www.imoa.info/download_files/stainless-steel/2014-8-Specification-and-Guideline-list.pdf" TargetMode="External"/><Relationship Id="rId4" Type="http://schemas.openxmlformats.org/officeDocument/2006/relationships/hyperlink" Target="https://www.worldstainless.org/Files/issf/non-image-files/PDF/ISSFNew200seriessteelsAnopportunityorathreat_EN.pdf" TargetMode="External"/><Relationship Id="rId9" Type="http://schemas.openxmlformats.org/officeDocument/2006/relationships/hyperlink" Target="http://www.worldstainless.org/Files/issf/non-image-files/PDF/Euro_Inox/Tables_TechnicalProperties_EN.pdf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ssa.org.uk/topics.php?article=46" TargetMode="External"/><Relationship Id="rId2" Type="http://schemas.openxmlformats.org/officeDocument/2006/relationships/hyperlink" Target="http://www.bssa.org.uk/topics.php?article=4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orldstainless.org/Files/issf/non-image-files/PDF/ISSF_Stainless_Steel_in_Figures_2019_English_public_version.pdf" TargetMode="External"/><Relationship Id="rId5" Type="http://schemas.openxmlformats.org/officeDocument/2006/relationships/hyperlink" Target="http://www.worldstainless.org/Files/issf/non-image-files/PDF/Euro_Inox/EN10088-4_FR.pdf" TargetMode="External"/><Relationship Id="rId4" Type="http://schemas.openxmlformats.org/officeDocument/2006/relationships/hyperlink" Target="http://www.worldstainless.org/Files/issf/non-image-files/PDF/Euro_Inox/EN10088-4_EN.pdf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noProof="0" dirty="0"/>
              <a:t>Support de cours pour enseignants d’Architecture et de Génie Civil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b="1" noProof="0" dirty="0">
                <a:solidFill>
                  <a:srgbClr val="7030A0"/>
                </a:solidFill>
              </a:rPr>
              <a:t>Module 4</a:t>
            </a:r>
          </a:p>
          <a:p>
            <a:r>
              <a:rPr lang="fr-FR" b="1" noProof="0" dirty="0">
                <a:solidFill>
                  <a:srgbClr val="7030A0"/>
                </a:solidFill>
              </a:rPr>
              <a:t>Qu’est-ce qu’un acier inoxydable 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6133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Vidéos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3541205"/>
              </p:ext>
            </p:extLst>
          </p:nvPr>
        </p:nvGraphicFramePr>
        <p:xfrm>
          <a:off x="457200" y="1600200"/>
          <a:ext cx="8229600" cy="47091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74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54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69707"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noProof="0" dirty="0"/>
                        <a:t>100 ans d’acier inoxydable</a:t>
                      </a:r>
                      <a:endParaRPr lang="fr-FR" baseline="0" noProof="0" dirty="0"/>
                    </a:p>
                    <a:p>
                      <a:r>
                        <a:rPr lang="en-GB" strike="noStrike" dirty="0">
                          <a:hlinkClick r:id="rId2"/>
                        </a:rPr>
                        <a:t>https://youtu.be/s-vOzrs0m9E</a:t>
                      </a:r>
                      <a:endParaRPr lang="en-GB" strike="noStrik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9707"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noProof="0" dirty="0"/>
                        <a:t>Allié pour créer de la valeur durable</a:t>
                      </a:r>
                      <a:endParaRPr lang="fr-FR" baseline="0" noProof="0" dirty="0"/>
                    </a:p>
                    <a:p>
                      <a:r>
                        <a:rPr lang="en-GB" strike="noStrike" dirty="0">
                          <a:hlinkClick r:id="rId3"/>
                        </a:rPr>
                        <a:t>https://youtu.be/NW4pJwdeISA</a:t>
                      </a:r>
                      <a:endParaRPr lang="en-GB" strike="noStrik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69707">
                <a:tc>
                  <a:txBody>
                    <a:bodyPr/>
                    <a:lstStyle/>
                    <a:p>
                      <a:endParaRPr lang="fr-FR" noProof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noProof="0" dirty="0">
                          <a:solidFill>
                            <a:schemeClr val="tx1"/>
                          </a:solidFill>
                        </a:rPr>
                        <a:t>Autoréparable</a:t>
                      </a:r>
                      <a:r>
                        <a:rPr lang="fr-FR" baseline="0" noProof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noProof="0" dirty="0">
                          <a:solidFill>
                            <a:schemeClr val="tx1"/>
                          </a:solidFill>
                        </a:rPr>
                        <a:t>p</a:t>
                      </a:r>
                      <a:r>
                        <a:rPr lang="fr-FR" noProof="0" dirty="0"/>
                        <a:t>our créer de la valeur durable</a:t>
                      </a:r>
                      <a:endParaRPr lang="fr-FR" baseline="0" noProof="0" dirty="0"/>
                    </a:p>
                    <a:p>
                      <a:r>
                        <a:rPr lang="en-GB" strike="noStrike" dirty="0">
                          <a:hlinkClick r:id="rId4"/>
                        </a:rPr>
                        <a:t>https://youtu.be/z6KoYQXY8T4</a:t>
                      </a:r>
                      <a:endParaRPr lang="en-GB" strike="noStrik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2</a:t>
            </a:fld>
            <a:endParaRPr lang="fr-FR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00826"/>
            <a:ext cx="2088000" cy="1375615"/>
          </a:xfrm>
          <a:prstGeom prst="rect">
            <a:avLst/>
          </a:prstGeom>
        </p:spPr>
      </p:pic>
      <p:pic>
        <p:nvPicPr>
          <p:cNvPr id="8" name="Picture 2">
            <a:hlinkClick r:id="rId6"/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1560" y="4869160"/>
            <a:ext cx="1800000" cy="986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>
            <a:hlinkClick r:id="rId8"/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1560" y="3415619"/>
            <a:ext cx="1800000" cy="977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7307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892" y="116632"/>
            <a:ext cx="8229600" cy="1143000"/>
          </a:xfrm>
        </p:spPr>
        <p:txBody>
          <a:bodyPr>
            <a:noAutofit/>
          </a:bodyPr>
          <a:lstStyle/>
          <a:p>
            <a:r>
              <a:rPr lang="fr-FR" sz="2800" noProof="0" dirty="0"/>
              <a:t>Les aciers inoxydables sont des alliages à base de fer qui contiennent au moins 10,5 % de chrome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6" t="43677" r="30657" b="2498"/>
          <a:stretch/>
        </p:blipFill>
        <p:spPr bwMode="auto">
          <a:xfrm>
            <a:off x="5940152" y="4509120"/>
            <a:ext cx="2956561" cy="209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hteck 5"/>
          <p:cNvSpPr>
            <a:spLocks noChangeArrowheads="1"/>
          </p:cNvSpPr>
          <p:nvPr/>
        </p:nvSpPr>
        <p:spPr bwMode="auto">
          <a:xfrm>
            <a:off x="251520" y="5356116"/>
            <a:ext cx="5527045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2000" dirty="0">
                <a:cs typeface="Times New Roman" pitchFamily="18" charset="0"/>
              </a:rPr>
              <a:t>Augmenter la teneur en chrome (Cr) augmente l‘efficacité du film passif… mais il y a d’autres facteurs importants qui influent sur la résistance à la corrosion (voir Module 5)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6000" t="31378" r="7001"/>
          <a:stretch/>
        </p:blipFill>
        <p:spPr bwMode="auto">
          <a:xfrm>
            <a:off x="395537" y="2409916"/>
            <a:ext cx="4780204" cy="2569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hteck 5"/>
          <p:cNvSpPr>
            <a:spLocks noChangeArrowheads="1"/>
          </p:cNvSpPr>
          <p:nvPr/>
        </p:nvSpPr>
        <p:spPr bwMode="auto">
          <a:xfrm>
            <a:off x="5977377" y="2035129"/>
            <a:ext cx="256172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000" b="1" dirty="0">
                <a:cs typeface="Times New Roman" pitchFamily="18" charset="0"/>
              </a:rPr>
              <a:t>résistance à la corrosion</a:t>
            </a:r>
          </a:p>
        </p:txBody>
      </p:sp>
      <p:sp>
        <p:nvSpPr>
          <p:cNvPr id="7" name="Pfeil nach rechts 6"/>
          <p:cNvSpPr/>
          <p:nvPr/>
        </p:nvSpPr>
        <p:spPr bwMode="auto">
          <a:xfrm flipV="1">
            <a:off x="5436097" y="2099096"/>
            <a:ext cx="411883" cy="19471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99793" y="1846565"/>
            <a:ext cx="2880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Film de surface passif </a:t>
            </a:r>
          </a:p>
          <a:p>
            <a:pPr algn="ctr"/>
            <a:r>
              <a:rPr lang="fr-FR" dirty="0"/>
              <a:t>~ 2nm d’épaisseur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496" y="1846565"/>
            <a:ext cx="2739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 Oxydes de fer (rouille)</a:t>
            </a:r>
          </a:p>
          <a:p>
            <a:pPr algn="ctr"/>
            <a:r>
              <a:rPr lang="fr-FR" dirty="0"/>
              <a:t> &gt; 20 </a:t>
            </a:r>
            <a:r>
              <a:rPr lang="el-GR" dirty="0"/>
              <a:t>μ</a:t>
            </a:r>
            <a:r>
              <a:rPr lang="fr-FR" dirty="0"/>
              <a:t>m d’épaisseur</a:t>
            </a:r>
          </a:p>
        </p:txBody>
      </p:sp>
      <p:sp>
        <p:nvSpPr>
          <p:cNvPr id="12" name="Rechteck 5"/>
          <p:cNvSpPr>
            <a:spLocks noChangeArrowheads="1"/>
          </p:cNvSpPr>
          <p:nvPr/>
        </p:nvSpPr>
        <p:spPr bwMode="auto">
          <a:xfrm>
            <a:off x="5642038" y="2708920"/>
            <a:ext cx="2544355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2000" b="1" dirty="0">
                <a:cs typeface="Times New Roman" pitchFamily="18" charset="0"/>
              </a:rPr>
              <a:t>Le film passif se forme en quelques minutes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469350" y="4509120"/>
            <a:ext cx="187220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&lt; 11 % de chrome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3175788" y="4509120"/>
            <a:ext cx="187220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&gt; 11 % de chrome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793386" y="3356992"/>
            <a:ext cx="1224136" cy="584775"/>
          </a:xfrm>
          <a:prstGeom prst="rect">
            <a:avLst/>
          </a:prstGeom>
          <a:gradFill flip="none" rotWithShape="1">
            <a:gsLst>
              <a:gs pos="0">
                <a:srgbClr val="DDDDDD">
                  <a:shade val="30000"/>
                  <a:satMod val="115000"/>
                </a:srgbClr>
              </a:gs>
              <a:gs pos="50000">
                <a:srgbClr val="DDDDDD">
                  <a:shade val="67500"/>
                  <a:satMod val="115000"/>
                </a:srgbClr>
              </a:gs>
              <a:gs pos="100000">
                <a:srgbClr val="DDDDDD">
                  <a:shade val="100000"/>
                  <a:satMod val="115000"/>
                </a:srgb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Acier au carbone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3499824" y="3356992"/>
            <a:ext cx="1224136" cy="584775"/>
          </a:xfrm>
          <a:prstGeom prst="rect">
            <a:avLst/>
          </a:prstGeom>
          <a:gradFill flip="none" rotWithShape="1">
            <a:gsLst>
              <a:gs pos="0">
                <a:srgbClr val="DDDDDD">
                  <a:shade val="30000"/>
                  <a:satMod val="115000"/>
                </a:srgbClr>
              </a:gs>
              <a:gs pos="50000">
                <a:srgbClr val="DDDDDD">
                  <a:shade val="67500"/>
                  <a:satMod val="115000"/>
                </a:srgbClr>
              </a:gs>
              <a:gs pos="100000">
                <a:srgbClr val="DDDDDD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Acier inoxydable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6012160" y="4581128"/>
            <a:ext cx="1152128" cy="161583"/>
          </a:xfrm>
          <a:prstGeom prst="rect">
            <a:avLst/>
          </a:prstGeom>
          <a:solidFill>
            <a:srgbClr val="DDDDDD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fr-FR" sz="1050" b="1" dirty="0"/>
              <a:t>Résistance chimique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7596336" y="6381328"/>
            <a:ext cx="1224136" cy="161583"/>
          </a:xfrm>
          <a:prstGeom prst="rect">
            <a:avLst/>
          </a:prstGeom>
          <a:solidFill>
            <a:srgbClr val="C0C0C0"/>
          </a:solidFill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fr-FR" sz="1050" b="1" dirty="0"/>
              <a:t>Teneur en chrome (%)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6372200" y="4797152"/>
            <a:ext cx="1800200" cy="161583"/>
          </a:xfrm>
          <a:prstGeom prst="rect">
            <a:avLst/>
          </a:prstGeom>
          <a:solidFill>
            <a:srgbClr val="D7D7D7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fr-FR" sz="1050" b="1" dirty="0">
                <a:solidFill>
                  <a:srgbClr val="C00000"/>
                </a:solidFill>
              </a:rPr>
              <a:t>Changement de comportement</a:t>
            </a:r>
          </a:p>
        </p:txBody>
      </p:sp>
    </p:spTree>
    <p:extLst>
      <p:ext uri="{BB962C8B-B14F-4D97-AF65-F5344CB8AC3E}">
        <p14:creationId xmlns:p14="http://schemas.microsoft.com/office/powerpoint/2010/main" val="1477620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2" name="Connecteur droit 191"/>
          <p:cNvCxnSpPr/>
          <p:nvPr/>
        </p:nvCxnSpPr>
        <p:spPr>
          <a:xfrm>
            <a:off x="4176320" y="224704"/>
            <a:ext cx="0" cy="540000"/>
          </a:xfrm>
          <a:prstGeom prst="line">
            <a:avLst/>
          </a:prstGeom>
          <a:ln w="222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3" name="Groupe 192"/>
          <p:cNvGrpSpPr/>
          <p:nvPr/>
        </p:nvGrpSpPr>
        <p:grpSpPr>
          <a:xfrm>
            <a:off x="3816000" y="3789040"/>
            <a:ext cx="2448000" cy="2520280"/>
            <a:chOff x="3816000" y="3573016"/>
            <a:chExt cx="2448000" cy="2628000"/>
          </a:xfrm>
        </p:grpSpPr>
        <p:cxnSp>
          <p:nvCxnSpPr>
            <p:cNvPr id="168" name="Connecteur droit 167"/>
            <p:cNvCxnSpPr/>
            <p:nvPr/>
          </p:nvCxnSpPr>
          <p:spPr>
            <a:xfrm>
              <a:off x="6264000" y="3573016"/>
              <a:ext cx="0" cy="2628000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Connecteur droit 168"/>
            <p:cNvCxnSpPr/>
            <p:nvPr/>
          </p:nvCxnSpPr>
          <p:spPr>
            <a:xfrm>
              <a:off x="3816000" y="3573016"/>
              <a:ext cx="0" cy="2628000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3" name="Flèche droite 162"/>
          <p:cNvSpPr/>
          <p:nvPr/>
        </p:nvSpPr>
        <p:spPr>
          <a:xfrm flipH="1">
            <a:off x="539552" y="3967689"/>
            <a:ext cx="5760640" cy="720080"/>
          </a:xfrm>
          <a:prstGeom prst="rightArrow">
            <a:avLst>
              <a:gd name="adj1" fmla="val 50000"/>
              <a:gd name="adj2" fmla="val 94262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90" name="Groupe 189"/>
          <p:cNvGrpSpPr/>
          <p:nvPr/>
        </p:nvGrpSpPr>
        <p:grpSpPr>
          <a:xfrm>
            <a:off x="1331640" y="908720"/>
            <a:ext cx="7524840" cy="2880320"/>
            <a:chOff x="1331640" y="908720"/>
            <a:chExt cx="7524840" cy="2736304"/>
          </a:xfrm>
        </p:grpSpPr>
        <p:sp>
          <p:nvSpPr>
            <p:cNvPr id="153" name="Rectangle 152"/>
            <p:cNvSpPr/>
            <p:nvPr/>
          </p:nvSpPr>
          <p:spPr>
            <a:xfrm>
              <a:off x="1331640" y="908720"/>
              <a:ext cx="2484000" cy="2736304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4" name="Rectangle 153"/>
            <p:cNvSpPr/>
            <p:nvPr/>
          </p:nvSpPr>
          <p:spPr>
            <a:xfrm>
              <a:off x="3816192" y="908720"/>
              <a:ext cx="2448000" cy="2736304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5" name="Rectangle 154"/>
            <p:cNvSpPr/>
            <p:nvPr/>
          </p:nvSpPr>
          <p:spPr>
            <a:xfrm>
              <a:off x="6264480" y="908720"/>
              <a:ext cx="2592000" cy="2736304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cxnSp>
        <p:nvCxnSpPr>
          <p:cNvPr id="128" name="Connecteur droit 127"/>
          <p:cNvCxnSpPr/>
          <p:nvPr/>
        </p:nvCxnSpPr>
        <p:spPr>
          <a:xfrm rot="5400000">
            <a:off x="449572" y="1034704"/>
            <a:ext cx="540000" cy="0"/>
          </a:xfrm>
          <a:prstGeom prst="line">
            <a:avLst/>
          </a:prstGeom>
          <a:ln w="222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à coins arrondis 40"/>
          <p:cNvSpPr/>
          <p:nvPr/>
        </p:nvSpPr>
        <p:spPr>
          <a:xfrm>
            <a:off x="3744272" y="116632"/>
            <a:ext cx="864096" cy="43204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56" name="Rectangle à coins arrondis 55"/>
          <p:cNvSpPr/>
          <p:nvPr/>
        </p:nvSpPr>
        <p:spPr>
          <a:xfrm>
            <a:off x="221055" y="980728"/>
            <a:ext cx="997034" cy="43204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13" name="Connecteur droit 112"/>
          <p:cNvCxnSpPr/>
          <p:nvPr/>
        </p:nvCxnSpPr>
        <p:spPr>
          <a:xfrm>
            <a:off x="720000" y="764704"/>
            <a:ext cx="6804000" cy="0"/>
          </a:xfrm>
          <a:prstGeom prst="line">
            <a:avLst/>
          </a:prstGeom>
          <a:ln w="222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683568" y="4759777"/>
            <a:ext cx="792088" cy="307777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00" b="1" dirty="0"/>
              <a:t>Structure</a:t>
            </a:r>
          </a:p>
          <a:p>
            <a:pPr algn="ctr"/>
            <a:r>
              <a:rPr lang="fr-FR" sz="1000" b="1" dirty="0"/>
              <a:t>martensitique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2483768" y="4759777"/>
            <a:ext cx="792088" cy="307777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00" b="1" dirty="0"/>
              <a:t>Structure</a:t>
            </a:r>
          </a:p>
          <a:p>
            <a:pPr algn="ctr"/>
            <a:r>
              <a:rPr lang="fr-FR" sz="1000" b="1" dirty="0"/>
              <a:t>ferritique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5076056" y="4759777"/>
            <a:ext cx="792088" cy="307777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00" b="1" dirty="0"/>
              <a:t>Structure</a:t>
            </a:r>
          </a:p>
          <a:p>
            <a:pPr algn="ctr"/>
            <a:r>
              <a:rPr lang="fr-FR" sz="1000" b="1" dirty="0"/>
              <a:t>Duplex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7380312" y="4759777"/>
            <a:ext cx="792088" cy="307777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00" b="1" dirty="0"/>
              <a:t>Structure</a:t>
            </a:r>
          </a:p>
          <a:p>
            <a:pPr algn="ctr"/>
            <a:r>
              <a:rPr lang="fr-FR" sz="1000" b="1" dirty="0"/>
              <a:t>austénitique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2915816" y="6381908"/>
            <a:ext cx="1656184" cy="215444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400" b="1" dirty="0"/>
              <a:t>Fer (Fe) + Chrome (Cr)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3923928" y="6022448"/>
            <a:ext cx="1728192" cy="215444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400" b="1" dirty="0"/>
              <a:t>Addition de Nickel (Ni)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2411760" y="6022448"/>
            <a:ext cx="1368152" cy="215444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400" b="1" dirty="0"/>
              <a:t>Chrome (Cr)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1763688" y="4831785"/>
            <a:ext cx="576064" cy="323165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50" dirty="0"/>
              <a:t>Ajout de carbone</a:t>
            </a:r>
          </a:p>
        </p:txBody>
      </p:sp>
      <p:sp>
        <p:nvSpPr>
          <p:cNvPr id="33" name="ZoneTexte 32"/>
          <p:cNvSpPr txBox="1"/>
          <p:nvPr/>
        </p:nvSpPr>
        <p:spPr>
          <a:xfrm>
            <a:off x="4211960" y="4831785"/>
            <a:ext cx="576064" cy="323165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50" dirty="0"/>
              <a:t>Ajout de nickel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6444208" y="4831785"/>
            <a:ext cx="792088" cy="323165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50" dirty="0"/>
              <a:t>Encore plus de nickel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1457516" y="3212976"/>
            <a:ext cx="2232248" cy="484748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50" dirty="0"/>
              <a:t>Soudabilité médiocre sauf les nuances stabilisées au Nb, Ti, Zr qui se soudent très bien </a:t>
            </a:r>
          </a:p>
        </p:txBody>
      </p:sp>
      <p:sp>
        <p:nvSpPr>
          <p:cNvPr id="36" name="ZoneTexte 35"/>
          <p:cNvSpPr txBox="1"/>
          <p:nvPr/>
        </p:nvSpPr>
        <p:spPr>
          <a:xfrm>
            <a:off x="3924068" y="3212976"/>
            <a:ext cx="2232248" cy="323165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50" dirty="0"/>
              <a:t>Haute résistance mécanique et bonne résistance à la corrosion</a:t>
            </a:r>
          </a:p>
        </p:txBody>
      </p:sp>
      <p:sp>
        <p:nvSpPr>
          <p:cNvPr id="37" name="ZoneTexte 36"/>
          <p:cNvSpPr txBox="1"/>
          <p:nvPr/>
        </p:nvSpPr>
        <p:spPr>
          <a:xfrm>
            <a:off x="6408352" y="3212976"/>
            <a:ext cx="2304256" cy="484748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50" dirty="0"/>
              <a:t>Excellente résistance à la corrosion et propriétés secondaires associées. Convient à un large champ d’applications</a:t>
            </a:r>
          </a:p>
        </p:txBody>
      </p:sp>
      <p:sp>
        <p:nvSpPr>
          <p:cNvPr id="38" name="ZoneTexte 37"/>
          <p:cNvSpPr txBox="1"/>
          <p:nvPr/>
        </p:nvSpPr>
        <p:spPr>
          <a:xfrm>
            <a:off x="255712" y="3016260"/>
            <a:ext cx="927720" cy="484748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50" dirty="0"/>
              <a:t>Cr : de 11 à 18 %</a:t>
            </a:r>
          </a:p>
          <a:p>
            <a:pPr algn="ctr"/>
            <a:r>
              <a:rPr lang="fr-FR" sz="1050" dirty="0"/>
              <a:t>C : 0,2 à 1,2 % </a:t>
            </a:r>
          </a:p>
          <a:p>
            <a:pPr algn="ctr"/>
            <a:r>
              <a:rPr lang="fr-FR" sz="1050" dirty="0"/>
              <a:t>Ni: 0 à 4%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107504" y="1844824"/>
            <a:ext cx="1152128" cy="1131079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50" dirty="0"/>
              <a:t>Aciers inoxydables au chrome dont la résistance mécanique est obtenue par traitement thermique</a:t>
            </a:r>
          </a:p>
        </p:txBody>
      </p:sp>
      <p:sp>
        <p:nvSpPr>
          <p:cNvPr id="114" name="ZoneTexte 113"/>
          <p:cNvSpPr txBox="1"/>
          <p:nvPr/>
        </p:nvSpPr>
        <p:spPr>
          <a:xfrm>
            <a:off x="3708268" y="147990"/>
            <a:ext cx="936104" cy="369332"/>
          </a:xfrm>
          <a:prstGeom prst="rect">
            <a:avLst/>
          </a:prstGeom>
          <a:noFill/>
          <a:ln cap="rnd" cmpd="sng">
            <a:noFill/>
            <a:rou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fr-FR" sz="1200" b="1" dirty="0"/>
              <a:t>Aciers inoxydables</a:t>
            </a:r>
          </a:p>
        </p:txBody>
      </p:sp>
      <p:sp>
        <p:nvSpPr>
          <p:cNvPr id="115" name="ZoneTexte 114"/>
          <p:cNvSpPr txBox="1"/>
          <p:nvPr/>
        </p:nvSpPr>
        <p:spPr>
          <a:xfrm>
            <a:off x="179512" y="1112114"/>
            <a:ext cx="1080120" cy="169277"/>
          </a:xfrm>
          <a:prstGeom prst="rect">
            <a:avLst/>
          </a:prstGeom>
          <a:noFill/>
          <a:ln cap="rnd" cmpd="sng">
            <a:noFill/>
            <a:rou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fr-FR" sz="1100" b="1" dirty="0"/>
              <a:t>Martensitiques</a:t>
            </a:r>
          </a:p>
        </p:txBody>
      </p:sp>
      <p:cxnSp>
        <p:nvCxnSpPr>
          <p:cNvPr id="139" name="Connecteur droit 138"/>
          <p:cNvCxnSpPr/>
          <p:nvPr/>
        </p:nvCxnSpPr>
        <p:spPr>
          <a:xfrm>
            <a:off x="1763688" y="1628800"/>
            <a:ext cx="0" cy="432048"/>
          </a:xfrm>
          <a:prstGeom prst="line">
            <a:avLst/>
          </a:prstGeom>
          <a:ln w="222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Connecteur droit 141"/>
          <p:cNvCxnSpPr/>
          <p:nvPr/>
        </p:nvCxnSpPr>
        <p:spPr>
          <a:xfrm>
            <a:off x="3347864" y="1628800"/>
            <a:ext cx="0" cy="432048"/>
          </a:xfrm>
          <a:prstGeom prst="line">
            <a:avLst/>
          </a:prstGeom>
          <a:ln w="222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necteur droit 128"/>
          <p:cNvCxnSpPr/>
          <p:nvPr/>
        </p:nvCxnSpPr>
        <p:spPr>
          <a:xfrm flipH="1">
            <a:off x="2555776" y="764704"/>
            <a:ext cx="1" cy="1098266"/>
          </a:xfrm>
          <a:prstGeom prst="line">
            <a:avLst/>
          </a:prstGeom>
          <a:ln w="222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à coins arrondis 42"/>
          <p:cNvSpPr/>
          <p:nvPr/>
        </p:nvSpPr>
        <p:spPr>
          <a:xfrm>
            <a:off x="2123728" y="980728"/>
            <a:ext cx="864096" cy="43204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6" name="ZoneTexte 115"/>
          <p:cNvSpPr txBox="1"/>
          <p:nvPr/>
        </p:nvSpPr>
        <p:spPr>
          <a:xfrm>
            <a:off x="2087724" y="1112114"/>
            <a:ext cx="936104" cy="169277"/>
          </a:xfrm>
          <a:prstGeom prst="rect">
            <a:avLst/>
          </a:prstGeom>
          <a:noFill/>
          <a:ln cap="rnd" cmpd="sng">
            <a:noFill/>
            <a:rou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fr-FR" sz="1100" b="1" dirty="0"/>
              <a:t>Ferritiques</a:t>
            </a:r>
          </a:p>
        </p:txBody>
      </p:sp>
      <p:grpSp>
        <p:nvGrpSpPr>
          <p:cNvPr id="90" name="Groupe 89"/>
          <p:cNvGrpSpPr/>
          <p:nvPr/>
        </p:nvGrpSpPr>
        <p:grpSpPr>
          <a:xfrm>
            <a:off x="1331640" y="1785446"/>
            <a:ext cx="2448272" cy="432048"/>
            <a:chOff x="1331640" y="1785446"/>
            <a:chExt cx="2448272" cy="432048"/>
          </a:xfrm>
        </p:grpSpPr>
        <p:sp>
          <p:nvSpPr>
            <p:cNvPr id="60" name="Rectangle à coins arrondis 59"/>
            <p:cNvSpPr/>
            <p:nvPr/>
          </p:nvSpPr>
          <p:spPr>
            <a:xfrm>
              <a:off x="1362105" y="1785446"/>
              <a:ext cx="731158" cy="432048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 dirty="0"/>
            </a:p>
          </p:txBody>
        </p:sp>
        <p:sp>
          <p:nvSpPr>
            <p:cNvPr id="63" name="Rectangle à coins arrondis 62"/>
            <p:cNvSpPr/>
            <p:nvPr/>
          </p:nvSpPr>
          <p:spPr>
            <a:xfrm>
              <a:off x="2156963" y="1785446"/>
              <a:ext cx="797627" cy="432048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 dirty="0"/>
            </a:p>
          </p:txBody>
        </p:sp>
        <p:sp>
          <p:nvSpPr>
            <p:cNvPr id="66" name="Rectangle à coins arrondis 65"/>
            <p:cNvSpPr/>
            <p:nvPr/>
          </p:nvSpPr>
          <p:spPr>
            <a:xfrm>
              <a:off x="3018289" y="1785446"/>
              <a:ext cx="731158" cy="432048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 dirty="0"/>
            </a:p>
          </p:txBody>
        </p:sp>
        <p:sp>
          <p:nvSpPr>
            <p:cNvPr id="117" name="ZoneTexte 116"/>
            <p:cNvSpPr txBox="1"/>
            <p:nvPr/>
          </p:nvSpPr>
          <p:spPr>
            <a:xfrm>
              <a:off x="1331640" y="1847582"/>
              <a:ext cx="792088" cy="307777"/>
            </a:xfrm>
            <a:prstGeom prst="rect">
              <a:avLst/>
            </a:prstGeom>
            <a:noFill/>
            <a:ln cap="rnd" cmpd="sng">
              <a:noFill/>
              <a:rou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fr-FR" sz="1000" b="1" dirty="0"/>
                <a:t>Super</a:t>
              </a:r>
            </a:p>
            <a:p>
              <a:pPr algn="ctr"/>
              <a:r>
                <a:rPr lang="fr-FR" sz="1000" b="1" dirty="0"/>
                <a:t>Ferritiques</a:t>
              </a:r>
            </a:p>
          </p:txBody>
        </p:sp>
        <p:sp>
          <p:nvSpPr>
            <p:cNvPr id="118" name="ZoneTexte 117"/>
            <p:cNvSpPr txBox="1"/>
            <p:nvPr/>
          </p:nvSpPr>
          <p:spPr>
            <a:xfrm>
              <a:off x="2159732" y="1847581"/>
              <a:ext cx="792088" cy="307777"/>
            </a:xfrm>
            <a:prstGeom prst="rect">
              <a:avLst/>
            </a:prstGeom>
            <a:noFill/>
            <a:ln cap="rnd" cmpd="sng">
              <a:noFill/>
              <a:rou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fr-FR" sz="1000" b="1" dirty="0"/>
                <a:t>Ferritiques à usage général</a:t>
              </a:r>
            </a:p>
          </p:txBody>
        </p:sp>
        <p:sp>
          <p:nvSpPr>
            <p:cNvPr id="119" name="ZoneTexte 118"/>
            <p:cNvSpPr txBox="1"/>
            <p:nvPr/>
          </p:nvSpPr>
          <p:spPr>
            <a:xfrm>
              <a:off x="2987824" y="1847582"/>
              <a:ext cx="792088" cy="307777"/>
            </a:xfrm>
            <a:prstGeom prst="rect">
              <a:avLst/>
            </a:prstGeom>
            <a:noFill/>
            <a:ln cap="rnd" cmpd="sng">
              <a:noFill/>
              <a:rou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fr-FR" sz="1000" b="1" dirty="0"/>
                <a:t>Ferritiques</a:t>
              </a:r>
            </a:p>
            <a:p>
              <a:pPr algn="ctr"/>
              <a:r>
                <a:rPr lang="fr-FR" sz="1000" b="1" dirty="0"/>
                <a:t>spécifiques</a:t>
              </a:r>
            </a:p>
          </p:txBody>
        </p:sp>
      </p:grpSp>
      <p:cxnSp>
        <p:nvCxnSpPr>
          <p:cNvPr id="132" name="Connecteur droit 131"/>
          <p:cNvCxnSpPr/>
          <p:nvPr/>
        </p:nvCxnSpPr>
        <p:spPr>
          <a:xfrm>
            <a:off x="1763688" y="1628800"/>
            <a:ext cx="1584000" cy="0"/>
          </a:xfrm>
          <a:prstGeom prst="line">
            <a:avLst/>
          </a:prstGeom>
          <a:ln w="222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Connecteur droit 145"/>
          <p:cNvCxnSpPr/>
          <p:nvPr/>
        </p:nvCxnSpPr>
        <p:spPr>
          <a:xfrm>
            <a:off x="4211960" y="1628800"/>
            <a:ext cx="0" cy="432048"/>
          </a:xfrm>
          <a:prstGeom prst="line">
            <a:avLst/>
          </a:prstGeom>
          <a:ln w="222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Connecteur droit 146"/>
          <p:cNvCxnSpPr/>
          <p:nvPr/>
        </p:nvCxnSpPr>
        <p:spPr>
          <a:xfrm>
            <a:off x="5796136" y="1628800"/>
            <a:ext cx="0" cy="432048"/>
          </a:xfrm>
          <a:prstGeom prst="line">
            <a:avLst/>
          </a:prstGeom>
          <a:ln w="222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Connecteur droit 129"/>
          <p:cNvCxnSpPr/>
          <p:nvPr/>
        </p:nvCxnSpPr>
        <p:spPr>
          <a:xfrm>
            <a:off x="5076144" y="764704"/>
            <a:ext cx="0" cy="1152128"/>
          </a:xfrm>
          <a:prstGeom prst="line">
            <a:avLst/>
          </a:prstGeom>
          <a:ln w="222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Connecteur droit 134"/>
          <p:cNvCxnSpPr/>
          <p:nvPr/>
        </p:nvCxnSpPr>
        <p:spPr>
          <a:xfrm>
            <a:off x="4211960" y="1628800"/>
            <a:ext cx="1584000" cy="0"/>
          </a:xfrm>
          <a:prstGeom prst="line">
            <a:avLst/>
          </a:prstGeom>
          <a:ln w="222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Connecteur droit 147"/>
          <p:cNvCxnSpPr/>
          <p:nvPr/>
        </p:nvCxnSpPr>
        <p:spPr>
          <a:xfrm>
            <a:off x="6732240" y="1628800"/>
            <a:ext cx="0" cy="432048"/>
          </a:xfrm>
          <a:prstGeom prst="line">
            <a:avLst/>
          </a:prstGeom>
          <a:ln w="222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Connecteur droit 148"/>
          <p:cNvCxnSpPr/>
          <p:nvPr/>
        </p:nvCxnSpPr>
        <p:spPr>
          <a:xfrm>
            <a:off x="8388424" y="1628800"/>
            <a:ext cx="0" cy="432048"/>
          </a:xfrm>
          <a:prstGeom prst="line">
            <a:avLst/>
          </a:prstGeom>
          <a:ln w="222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Connecteur droit 130"/>
          <p:cNvCxnSpPr/>
          <p:nvPr/>
        </p:nvCxnSpPr>
        <p:spPr>
          <a:xfrm>
            <a:off x="7524328" y="764704"/>
            <a:ext cx="0" cy="1116000"/>
          </a:xfrm>
          <a:prstGeom prst="line">
            <a:avLst/>
          </a:prstGeom>
          <a:ln w="222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à coins arrondis 52"/>
          <p:cNvSpPr/>
          <p:nvPr/>
        </p:nvSpPr>
        <p:spPr>
          <a:xfrm>
            <a:off x="7113051" y="980728"/>
            <a:ext cx="864096" cy="43204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0" name="ZoneTexte 119"/>
          <p:cNvSpPr txBox="1"/>
          <p:nvPr/>
        </p:nvSpPr>
        <p:spPr>
          <a:xfrm>
            <a:off x="7077047" y="1112114"/>
            <a:ext cx="936104" cy="169277"/>
          </a:xfrm>
          <a:prstGeom prst="rect">
            <a:avLst/>
          </a:prstGeom>
          <a:noFill/>
          <a:ln cap="rnd" cmpd="sng">
            <a:noFill/>
            <a:rou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fr-FR" sz="1100" b="1" dirty="0"/>
              <a:t>Austénitiques</a:t>
            </a:r>
          </a:p>
        </p:txBody>
      </p:sp>
      <p:grpSp>
        <p:nvGrpSpPr>
          <p:cNvPr id="92" name="Groupe 91"/>
          <p:cNvGrpSpPr/>
          <p:nvPr/>
        </p:nvGrpSpPr>
        <p:grpSpPr>
          <a:xfrm>
            <a:off x="6300192" y="1785446"/>
            <a:ext cx="2489814" cy="432048"/>
            <a:chOff x="6300192" y="1785446"/>
            <a:chExt cx="2489814" cy="432048"/>
          </a:xfrm>
        </p:grpSpPr>
        <p:sp>
          <p:nvSpPr>
            <p:cNvPr id="69" name="Rectangle à coins arrondis 68"/>
            <p:cNvSpPr/>
            <p:nvPr/>
          </p:nvSpPr>
          <p:spPr>
            <a:xfrm>
              <a:off x="6300192" y="1785446"/>
              <a:ext cx="833631" cy="432048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50" dirty="0"/>
            </a:p>
          </p:txBody>
        </p:sp>
        <p:sp>
          <p:nvSpPr>
            <p:cNvPr id="72" name="Rectangle à coins arrondis 71"/>
            <p:cNvSpPr/>
            <p:nvPr/>
          </p:nvSpPr>
          <p:spPr>
            <a:xfrm>
              <a:off x="7179520" y="1785446"/>
              <a:ext cx="731158" cy="432048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dirty="0"/>
            </a:p>
          </p:txBody>
        </p:sp>
        <p:sp>
          <p:nvSpPr>
            <p:cNvPr id="75" name="Rectangle à coins arrondis 74"/>
            <p:cNvSpPr/>
            <p:nvPr/>
          </p:nvSpPr>
          <p:spPr>
            <a:xfrm>
              <a:off x="7956375" y="1785446"/>
              <a:ext cx="833631" cy="432048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1" name="ZoneTexte 120"/>
            <p:cNvSpPr txBox="1"/>
            <p:nvPr/>
          </p:nvSpPr>
          <p:spPr>
            <a:xfrm>
              <a:off x="6320963" y="1793721"/>
              <a:ext cx="792088" cy="415498"/>
            </a:xfrm>
            <a:prstGeom prst="rect">
              <a:avLst/>
            </a:prstGeom>
            <a:noFill/>
            <a:ln cap="rnd" cmpd="sng">
              <a:noFill/>
              <a:rou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fr-FR" sz="900" b="1" dirty="0"/>
                <a:t>Austénitiques conventionnels</a:t>
              </a:r>
            </a:p>
            <a:p>
              <a:pPr algn="ctr"/>
              <a:r>
                <a:rPr lang="fr-FR" sz="900" b="1" dirty="0"/>
                <a:t>Cr Ni (Mo)</a:t>
              </a:r>
              <a:endParaRPr lang="fr-FR" sz="800" b="1" dirty="0"/>
            </a:p>
          </p:txBody>
        </p:sp>
        <p:sp>
          <p:nvSpPr>
            <p:cNvPr id="122" name="ZoneTexte 121"/>
            <p:cNvSpPr txBox="1"/>
            <p:nvPr/>
          </p:nvSpPr>
          <p:spPr>
            <a:xfrm>
              <a:off x="7149055" y="1786027"/>
              <a:ext cx="792088" cy="430887"/>
            </a:xfrm>
            <a:prstGeom prst="rect">
              <a:avLst/>
            </a:prstGeom>
            <a:noFill/>
            <a:ln cap="rnd" cmpd="sng">
              <a:noFill/>
              <a:rou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fr-FR" sz="900" b="1" dirty="0"/>
                <a:t>Austénitiques au Manganèse </a:t>
              </a:r>
            </a:p>
            <a:p>
              <a:pPr algn="ctr"/>
              <a:r>
                <a:rPr lang="fr-FR" sz="900" b="1" dirty="0"/>
                <a:t>Mn N Cr Ni </a:t>
              </a:r>
            </a:p>
          </p:txBody>
        </p:sp>
        <p:sp>
          <p:nvSpPr>
            <p:cNvPr id="123" name="ZoneTexte 122"/>
            <p:cNvSpPr txBox="1"/>
            <p:nvPr/>
          </p:nvSpPr>
          <p:spPr>
            <a:xfrm>
              <a:off x="7977146" y="1862970"/>
              <a:ext cx="792088" cy="276999"/>
            </a:xfrm>
            <a:prstGeom prst="rect">
              <a:avLst/>
            </a:prstGeom>
            <a:noFill/>
            <a:ln cap="rnd" cmpd="sng">
              <a:noFill/>
              <a:rou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fr-FR" sz="900" b="1" dirty="0"/>
                <a:t>Austénitiques réfractaires</a:t>
              </a:r>
            </a:p>
          </p:txBody>
        </p:sp>
      </p:grpSp>
      <p:cxnSp>
        <p:nvCxnSpPr>
          <p:cNvPr id="136" name="Connecteur droit 135"/>
          <p:cNvCxnSpPr/>
          <p:nvPr/>
        </p:nvCxnSpPr>
        <p:spPr>
          <a:xfrm>
            <a:off x="6732240" y="1628800"/>
            <a:ext cx="1656000" cy="0"/>
          </a:xfrm>
          <a:prstGeom prst="line">
            <a:avLst/>
          </a:prstGeom>
          <a:ln w="222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Flèche droite 161"/>
          <p:cNvSpPr/>
          <p:nvPr/>
        </p:nvSpPr>
        <p:spPr>
          <a:xfrm>
            <a:off x="6264000" y="3967689"/>
            <a:ext cx="2448272" cy="720080"/>
          </a:xfrm>
          <a:prstGeom prst="rightArrow">
            <a:avLst>
              <a:gd name="adj1" fmla="val 50000"/>
              <a:gd name="adj2" fmla="val 94262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ZoneTexte 21"/>
          <p:cNvSpPr txBox="1"/>
          <p:nvPr/>
        </p:nvSpPr>
        <p:spPr>
          <a:xfrm>
            <a:off x="3923928" y="4220007"/>
            <a:ext cx="1080120" cy="215444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400" b="1" dirty="0"/>
              <a:t>Magnétiques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6372201" y="4220007"/>
            <a:ext cx="1656184" cy="215444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400" b="1" dirty="0"/>
              <a:t>Non-magnétiques</a:t>
            </a:r>
          </a:p>
        </p:txBody>
      </p:sp>
      <p:grpSp>
        <p:nvGrpSpPr>
          <p:cNvPr id="191" name="Groupe 190"/>
          <p:cNvGrpSpPr/>
          <p:nvPr/>
        </p:nvGrpSpPr>
        <p:grpSpPr>
          <a:xfrm>
            <a:off x="1331640" y="908720"/>
            <a:ext cx="4932360" cy="2880320"/>
            <a:chOff x="1331640" y="908720"/>
            <a:chExt cx="4932360" cy="2736304"/>
          </a:xfrm>
        </p:grpSpPr>
        <p:cxnSp>
          <p:nvCxnSpPr>
            <p:cNvPr id="165" name="Connecteur droit 164"/>
            <p:cNvCxnSpPr/>
            <p:nvPr/>
          </p:nvCxnSpPr>
          <p:spPr>
            <a:xfrm>
              <a:off x="1331640" y="908720"/>
              <a:ext cx="0" cy="273630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Connecteur droit 165"/>
            <p:cNvCxnSpPr/>
            <p:nvPr/>
          </p:nvCxnSpPr>
          <p:spPr>
            <a:xfrm>
              <a:off x="3816000" y="908720"/>
              <a:ext cx="0" cy="273630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Connecteur droit 166"/>
            <p:cNvCxnSpPr/>
            <p:nvPr/>
          </p:nvCxnSpPr>
          <p:spPr>
            <a:xfrm>
              <a:off x="6264000" y="908720"/>
              <a:ext cx="0" cy="273630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0" name="Flèche gauche 169"/>
          <p:cNvSpPr/>
          <p:nvPr/>
        </p:nvSpPr>
        <p:spPr>
          <a:xfrm>
            <a:off x="1619672" y="5210512"/>
            <a:ext cx="720080" cy="504056"/>
          </a:xfrm>
          <a:prstGeom prst="leftArrow">
            <a:avLst>
              <a:gd name="adj1" fmla="val 36045"/>
              <a:gd name="adj2" fmla="val 64245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1" name="Flèche gauche 170"/>
          <p:cNvSpPr/>
          <p:nvPr/>
        </p:nvSpPr>
        <p:spPr>
          <a:xfrm flipH="1">
            <a:off x="4211960" y="5210512"/>
            <a:ext cx="720080" cy="504056"/>
          </a:xfrm>
          <a:prstGeom prst="leftArrow">
            <a:avLst>
              <a:gd name="adj1" fmla="val 36045"/>
              <a:gd name="adj2" fmla="val 64245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2" name="Flèche gauche 171"/>
          <p:cNvSpPr/>
          <p:nvPr/>
        </p:nvSpPr>
        <p:spPr>
          <a:xfrm flipH="1">
            <a:off x="6552220" y="5210512"/>
            <a:ext cx="720080" cy="504056"/>
          </a:xfrm>
          <a:prstGeom prst="leftArrow">
            <a:avLst>
              <a:gd name="adj1" fmla="val 36045"/>
              <a:gd name="adj2" fmla="val 64245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4" name="Picture 2"/>
          <p:cNvPicPr>
            <a:picLocks noChangeAspect="1" noChangeArrowheads="1"/>
          </p:cNvPicPr>
          <p:nvPr/>
        </p:nvPicPr>
        <p:blipFill>
          <a:blip r:embed="rId2" cstate="print"/>
          <a:srcRect l="78639" t="78527" r="11214" b="11492"/>
          <a:stretch>
            <a:fillRect/>
          </a:stretch>
        </p:blipFill>
        <p:spPr bwMode="auto">
          <a:xfrm>
            <a:off x="7380312" y="5119817"/>
            <a:ext cx="864096" cy="685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5" name="Picture 2"/>
          <p:cNvPicPr>
            <a:picLocks noChangeAspect="1" noChangeArrowheads="1"/>
          </p:cNvPicPr>
          <p:nvPr/>
        </p:nvPicPr>
        <p:blipFill>
          <a:blip r:embed="rId2" cstate="print"/>
          <a:srcRect l="49889" t="78527" r="39964" b="11492"/>
          <a:stretch>
            <a:fillRect/>
          </a:stretch>
        </p:blipFill>
        <p:spPr bwMode="auto">
          <a:xfrm>
            <a:off x="5004048" y="5119817"/>
            <a:ext cx="864096" cy="685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6" name="Picture 2"/>
          <p:cNvPicPr>
            <a:picLocks noChangeAspect="1" noChangeArrowheads="1"/>
          </p:cNvPicPr>
          <p:nvPr/>
        </p:nvPicPr>
        <p:blipFill>
          <a:blip r:embed="rId2" cstate="print"/>
          <a:srcRect l="21140" t="78527" r="68713" b="11492"/>
          <a:stretch>
            <a:fillRect/>
          </a:stretch>
        </p:blipFill>
        <p:spPr bwMode="auto">
          <a:xfrm>
            <a:off x="2483768" y="5119817"/>
            <a:ext cx="864096" cy="685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7" name="Picture 2"/>
          <p:cNvPicPr>
            <a:picLocks noChangeAspect="1" noChangeArrowheads="1"/>
          </p:cNvPicPr>
          <p:nvPr/>
        </p:nvPicPr>
        <p:blipFill>
          <a:blip r:embed="rId2" cstate="print"/>
          <a:srcRect l="1691" t="78527" r="88162" b="11492"/>
          <a:stretch>
            <a:fillRect/>
          </a:stretch>
        </p:blipFill>
        <p:spPr bwMode="auto">
          <a:xfrm>
            <a:off x="683568" y="5119817"/>
            <a:ext cx="864096" cy="685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79" name="Connecteur droit avec flèche 178"/>
          <p:cNvCxnSpPr/>
          <p:nvPr/>
        </p:nvCxnSpPr>
        <p:spPr>
          <a:xfrm>
            <a:off x="5760440" y="6130170"/>
            <a:ext cx="2772000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Connecteur droit avec flèche 179"/>
          <p:cNvCxnSpPr/>
          <p:nvPr/>
        </p:nvCxnSpPr>
        <p:spPr>
          <a:xfrm flipH="1">
            <a:off x="467792" y="6130170"/>
            <a:ext cx="2052000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Connecteur droit avec flèche 180"/>
          <p:cNvCxnSpPr/>
          <p:nvPr/>
        </p:nvCxnSpPr>
        <p:spPr>
          <a:xfrm flipH="1">
            <a:off x="467544" y="6489630"/>
            <a:ext cx="2304256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Connecteur droit avec flèche 181"/>
          <p:cNvCxnSpPr/>
          <p:nvPr/>
        </p:nvCxnSpPr>
        <p:spPr>
          <a:xfrm>
            <a:off x="4680440" y="6489630"/>
            <a:ext cx="3852000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820472" y="6597352"/>
            <a:ext cx="396000" cy="365125"/>
          </a:xfrm>
        </p:spPr>
        <p:txBody>
          <a:bodyPr/>
          <a:lstStyle/>
          <a:p>
            <a:fld id="{F38D9797-9C41-4F10-B9F7-025055FFE561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187" name="ZoneTexte 186"/>
          <p:cNvSpPr txBox="1"/>
          <p:nvPr/>
        </p:nvSpPr>
        <p:spPr>
          <a:xfrm>
            <a:off x="1385508" y="2350621"/>
            <a:ext cx="2376264" cy="646331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50" dirty="0"/>
              <a:t>Aciers inoxydables au chrome avec une faible teneur en carbone ce qui fait que leur résistance mécanique ne peut pas être renforcés par traitement thermique</a:t>
            </a:r>
          </a:p>
        </p:txBody>
      </p:sp>
      <p:sp>
        <p:nvSpPr>
          <p:cNvPr id="188" name="ZoneTexte 187"/>
          <p:cNvSpPr txBox="1"/>
          <p:nvPr/>
        </p:nvSpPr>
        <p:spPr>
          <a:xfrm>
            <a:off x="3852060" y="2350621"/>
            <a:ext cx="2376264" cy="646331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50" dirty="0"/>
              <a:t>Structure cristalline mixte austénitique et ferritique (Duplex). Teneur en Cr élevée et teneur en Ni faible comparées aux nuances austénitiques. Contiennent de l’azote</a:t>
            </a:r>
          </a:p>
        </p:txBody>
      </p:sp>
      <p:sp>
        <p:nvSpPr>
          <p:cNvPr id="189" name="ZoneTexte 188"/>
          <p:cNvSpPr txBox="1"/>
          <p:nvPr/>
        </p:nvSpPr>
        <p:spPr>
          <a:xfrm>
            <a:off x="6336344" y="2350621"/>
            <a:ext cx="2448272" cy="484748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50" dirty="0"/>
              <a:t>Aciers inoxydables contenant du nickel Ni. Nuances les plus courantes qui représentent 70 % de tous les aciers inoxydables</a:t>
            </a:r>
          </a:p>
        </p:txBody>
      </p:sp>
      <p:grpSp>
        <p:nvGrpSpPr>
          <p:cNvPr id="93" name="Groupe 92"/>
          <p:cNvGrpSpPr/>
          <p:nvPr/>
        </p:nvGrpSpPr>
        <p:grpSpPr>
          <a:xfrm>
            <a:off x="3851920" y="1785446"/>
            <a:ext cx="2376264" cy="432048"/>
            <a:chOff x="3851920" y="1785446"/>
            <a:chExt cx="2376264" cy="432048"/>
          </a:xfrm>
        </p:grpSpPr>
        <p:sp>
          <p:nvSpPr>
            <p:cNvPr id="88" name="Rectangle à coins arrondis 87"/>
            <p:cNvSpPr/>
            <p:nvPr/>
          </p:nvSpPr>
          <p:spPr>
            <a:xfrm>
              <a:off x="3882385" y="1785446"/>
              <a:ext cx="731158" cy="432048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 dirty="0"/>
            </a:p>
          </p:txBody>
        </p:sp>
        <p:sp>
          <p:nvSpPr>
            <p:cNvPr id="91" name="Rectangle à coins arrondis 90"/>
            <p:cNvSpPr/>
            <p:nvPr/>
          </p:nvSpPr>
          <p:spPr>
            <a:xfrm>
              <a:off x="4674473" y="1785446"/>
              <a:ext cx="731158" cy="432048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 dirty="0"/>
            </a:p>
          </p:txBody>
        </p:sp>
        <p:sp>
          <p:nvSpPr>
            <p:cNvPr id="94" name="Rectangle à coins arrondis 93"/>
            <p:cNvSpPr/>
            <p:nvPr/>
          </p:nvSpPr>
          <p:spPr>
            <a:xfrm>
              <a:off x="5466561" y="1785446"/>
              <a:ext cx="731158" cy="432048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 dirty="0"/>
            </a:p>
          </p:txBody>
        </p:sp>
        <p:sp>
          <p:nvSpPr>
            <p:cNvPr id="125" name="ZoneTexte 124"/>
            <p:cNvSpPr txBox="1"/>
            <p:nvPr/>
          </p:nvSpPr>
          <p:spPr>
            <a:xfrm>
              <a:off x="3851920" y="1847582"/>
              <a:ext cx="792088" cy="307777"/>
            </a:xfrm>
            <a:prstGeom prst="rect">
              <a:avLst/>
            </a:prstGeom>
            <a:noFill/>
            <a:ln cap="rnd" cmpd="sng">
              <a:noFill/>
              <a:rou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fr-FR" sz="1000" b="1" dirty="0"/>
                <a:t>Lean </a:t>
              </a:r>
            </a:p>
            <a:p>
              <a:pPr algn="ctr"/>
              <a:r>
                <a:rPr lang="fr-FR" sz="1000" b="1" dirty="0"/>
                <a:t>Duplex</a:t>
              </a:r>
            </a:p>
          </p:txBody>
        </p:sp>
        <p:sp>
          <p:nvSpPr>
            <p:cNvPr id="126" name="ZoneTexte 125"/>
            <p:cNvSpPr txBox="1"/>
            <p:nvPr/>
          </p:nvSpPr>
          <p:spPr>
            <a:xfrm>
              <a:off x="4644008" y="1924526"/>
              <a:ext cx="792088" cy="153888"/>
            </a:xfrm>
            <a:prstGeom prst="rect">
              <a:avLst/>
            </a:prstGeom>
            <a:noFill/>
            <a:ln cap="rnd" cmpd="sng">
              <a:noFill/>
              <a:rou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fr-FR" sz="1000" b="1" dirty="0"/>
                <a:t>Duplex</a:t>
              </a:r>
              <a:endParaRPr lang="fr-FR" sz="900" b="1" dirty="0"/>
            </a:p>
          </p:txBody>
        </p:sp>
        <p:sp>
          <p:nvSpPr>
            <p:cNvPr id="127" name="ZoneTexte 126"/>
            <p:cNvSpPr txBox="1"/>
            <p:nvPr/>
          </p:nvSpPr>
          <p:spPr>
            <a:xfrm>
              <a:off x="5436096" y="1847582"/>
              <a:ext cx="792088" cy="307777"/>
            </a:xfrm>
            <a:prstGeom prst="rect">
              <a:avLst/>
            </a:prstGeom>
            <a:noFill/>
            <a:ln cap="rnd" cmpd="sng">
              <a:noFill/>
              <a:rou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fr-FR" sz="1000" b="1" dirty="0"/>
                <a:t>Super</a:t>
              </a:r>
            </a:p>
            <a:p>
              <a:pPr algn="ctr"/>
              <a:r>
                <a:rPr lang="fr-FR" sz="1000" b="1" dirty="0"/>
                <a:t>Duplex</a:t>
              </a:r>
            </a:p>
          </p:txBody>
        </p:sp>
      </p:grpSp>
      <p:sp>
        <p:nvSpPr>
          <p:cNvPr id="46" name="Rectangle à coins arrondis 45"/>
          <p:cNvSpPr/>
          <p:nvPr/>
        </p:nvSpPr>
        <p:spPr>
          <a:xfrm>
            <a:off x="4518120" y="982906"/>
            <a:ext cx="1116000" cy="43204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4" name="ZoneTexte 123"/>
          <p:cNvSpPr txBox="1"/>
          <p:nvPr/>
        </p:nvSpPr>
        <p:spPr>
          <a:xfrm>
            <a:off x="4500120" y="1057672"/>
            <a:ext cx="1152000" cy="307777"/>
          </a:xfrm>
          <a:prstGeom prst="rect">
            <a:avLst/>
          </a:prstGeom>
          <a:noFill/>
          <a:ln cap="rnd" cmpd="sng">
            <a:noFill/>
            <a:rou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fr-FR" sz="1000" b="1" dirty="0"/>
              <a:t>Austéno-Ferritiques</a:t>
            </a:r>
          </a:p>
          <a:p>
            <a:pPr algn="ctr"/>
            <a:r>
              <a:rPr lang="fr-FR" sz="1000" b="1" dirty="0"/>
              <a:t>(Duplex)</a:t>
            </a:r>
          </a:p>
        </p:txBody>
      </p:sp>
    </p:spTree>
    <p:extLst>
      <p:ext uri="{BB962C8B-B14F-4D97-AF65-F5344CB8AC3E}">
        <p14:creationId xmlns:p14="http://schemas.microsoft.com/office/powerpoint/2010/main" val="317519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-27384"/>
            <a:ext cx="8229600" cy="1143000"/>
          </a:xfrm>
        </p:spPr>
        <p:txBody>
          <a:bodyPr>
            <a:normAutofit/>
          </a:bodyPr>
          <a:lstStyle/>
          <a:p>
            <a:pPr algn="just"/>
            <a:r>
              <a:rPr lang="fr-FR" sz="3200" noProof="0" dirty="0"/>
              <a:t>Les nuances au Cr-Ni (Austénitiques)</a:t>
            </a:r>
            <a:r>
              <a:rPr lang="fr-FR" sz="3200" baseline="50000" noProof="0" dirty="0"/>
              <a:t>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780928"/>
            <a:ext cx="8496944" cy="33123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b="1" u="sng" noProof="0" dirty="0"/>
              <a:t>Propriétés communes :</a:t>
            </a:r>
            <a:endParaRPr lang="fr-FR" sz="1600" noProof="0" dirty="0"/>
          </a:p>
          <a:p>
            <a:pPr>
              <a:buClr>
                <a:srgbClr val="FF0000"/>
              </a:buClr>
            </a:pPr>
            <a:r>
              <a:rPr lang="fr-FR" sz="1600" noProof="0" dirty="0">
                <a:solidFill>
                  <a:srgbClr val="FF0000"/>
                </a:solidFill>
              </a:rPr>
              <a:t>Très bonne résistance à la corrosion qui augmente avec la teneur en </a:t>
            </a:r>
            <a:r>
              <a:rPr lang="fr-FR" sz="1600" dirty="0">
                <a:solidFill>
                  <a:srgbClr val="FF0000"/>
                </a:solidFill>
              </a:rPr>
              <a:t>éléments d’alliage</a:t>
            </a:r>
            <a:endParaRPr lang="fr-FR" sz="1600" noProof="0" dirty="0">
              <a:solidFill>
                <a:srgbClr val="FF0000"/>
              </a:solidFill>
            </a:endParaRPr>
          </a:p>
          <a:p>
            <a:pPr>
              <a:buClr>
                <a:srgbClr val="FF0000"/>
              </a:buClr>
            </a:pPr>
            <a:r>
              <a:rPr lang="fr-FR" sz="1600" noProof="0" dirty="0">
                <a:solidFill>
                  <a:srgbClr val="FF0000"/>
                </a:solidFill>
              </a:rPr>
              <a:t>... mais qui présentent un risque de Corrosion sous Contraintes (CSC) en atmosphère chlorée chaude (cas des piscines par exemple)</a:t>
            </a:r>
          </a:p>
          <a:p>
            <a:endParaRPr lang="fr-FR" sz="800" noProof="0" dirty="0"/>
          </a:p>
          <a:p>
            <a:r>
              <a:rPr lang="fr-FR" sz="1600" noProof="0" dirty="0">
                <a:solidFill>
                  <a:srgbClr val="A21E9C"/>
                </a:solidFill>
              </a:rPr>
              <a:t>Ductilité et </a:t>
            </a:r>
            <a:r>
              <a:rPr lang="fr-FR" sz="1600" dirty="0">
                <a:solidFill>
                  <a:srgbClr val="A21E9C"/>
                </a:solidFill>
              </a:rPr>
              <a:t>résilience élevées </a:t>
            </a:r>
            <a:r>
              <a:rPr lang="fr-FR" sz="1600" noProof="0" dirty="0">
                <a:solidFill>
                  <a:srgbClr val="A21E9C"/>
                </a:solidFill>
              </a:rPr>
              <a:t>à toutes les températures (y compris très basses )</a:t>
            </a:r>
          </a:p>
          <a:p>
            <a:r>
              <a:rPr lang="fr-FR" sz="1600" noProof="0" dirty="0">
                <a:solidFill>
                  <a:srgbClr val="A21E9C"/>
                </a:solidFill>
              </a:rPr>
              <a:t>La résistance </a:t>
            </a:r>
            <a:r>
              <a:rPr lang="fr-FR" sz="1600" dirty="0">
                <a:solidFill>
                  <a:srgbClr val="A21E9C"/>
                </a:solidFill>
              </a:rPr>
              <a:t>mécanique peut </a:t>
            </a:r>
            <a:r>
              <a:rPr lang="fr-FR" sz="1600" noProof="0" dirty="0">
                <a:solidFill>
                  <a:srgbClr val="A21E9C"/>
                </a:solidFill>
              </a:rPr>
              <a:t>être augmentée par déformation à froid (mais pas par traitement thermique)</a:t>
            </a:r>
          </a:p>
          <a:p>
            <a:r>
              <a:rPr lang="fr-FR" sz="1600" noProof="0" dirty="0">
                <a:solidFill>
                  <a:srgbClr val="A21E9C"/>
                </a:solidFill>
              </a:rPr>
              <a:t>Très bonne résistance au feu</a:t>
            </a:r>
          </a:p>
          <a:p>
            <a:endParaRPr lang="fr-FR" sz="900" noProof="0" dirty="0"/>
          </a:p>
          <a:p>
            <a:pPr>
              <a:buClr>
                <a:schemeClr val="accent6"/>
              </a:buClr>
            </a:pPr>
            <a:r>
              <a:rPr lang="fr-FR" sz="1600" noProof="0" dirty="0">
                <a:solidFill>
                  <a:schemeClr val="accent6"/>
                </a:solidFill>
              </a:rPr>
              <a:t>Très bonnes caractéristiques de formage à chaud et à froid (ductilité, allongement)</a:t>
            </a:r>
          </a:p>
          <a:p>
            <a:pPr>
              <a:buClr>
                <a:schemeClr val="accent6"/>
              </a:buClr>
            </a:pPr>
            <a:r>
              <a:rPr lang="fr-FR" sz="1600" noProof="0" dirty="0">
                <a:solidFill>
                  <a:schemeClr val="accent6"/>
                </a:solidFill>
              </a:rPr>
              <a:t>Facile à souder (TIG, MIG)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5</a:t>
            </a:fld>
            <a:endParaRPr lang="fr-FR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3310100"/>
              </p:ext>
            </p:extLst>
          </p:nvPr>
        </p:nvGraphicFramePr>
        <p:xfrm>
          <a:off x="251518" y="1124744"/>
          <a:ext cx="8496945" cy="1651000"/>
        </p:xfrm>
        <a:graphic>
          <a:graphicData uri="http://schemas.openxmlformats.org/drawingml/2006/table">
            <a:tbl>
              <a:tblPr firstRow="1">
                <a:tableStyleId>{17292A2E-F333-43FB-9621-5CBBE7FDCDCB}</a:tableStyleId>
              </a:tblPr>
              <a:tblGrid>
                <a:gridCol w="13681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0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18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48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516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 gridSpan="6">
                  <a:txBody>
                    <a:bodyPr/>
                    <a:lstStyle/>
                    <a:p>
                      <a:r>
                        <a:rPr lang="nl-BE" u="sng" dirty="0"/>
                        <a:t>Sous-groupes</a:t>
                      </a:r>
                      <a:r>
                        <a:rPr lang="nl-BE" dirty="0"/>
                        <a:t> :</a:t>
                      </a:r>
                    </a:p>
                  </a:txBody>
                  <a:tcP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dirty="0"/>
                        <a:t>Cr-Ni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Typiquement EN 1.4301/AISI 304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Cr : 18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Ni : 9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600" dirty="0">
                          <a:solidFill>
                            <a:schemeClr val="tx1"/>
                          </a:solidFill>
                        </a:rPr>
                        <a:t>Fe : Complément</a:t>
                      </a:r>
                    </a:p>
                  </a:txBody>
                  <a:tcPr marL="36000" marR="3600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dirty="0"/>
                        <a:t>Cr-Ni-Mo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Typiquement EN 1.4401/AISI</a:t>
                      </a:r>
                      <a:r>
                        <a:rPr lang="nl-BE" baseline="0" dirty="0"/>
                        <a:t> 316</a:t>
                      </a:r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Cr : 18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Ni 10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Mo : 2,5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600" dirty="0">
                          <a:solidFill>
                            <a:schemeClr val="tx1"/>
                          </a:solidFill>
                        </a:rPr>
                        <a:t>Fe : Complément</a:t>
                      </a:r>
                    </a:p>
                  </a:txBody>
                  <a:tcPr marL="36000" marR="3600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9331976"/>
              </p:ext>
            </p:extLst>
          </p:nvPr>
        </p:nvGraphicFramePr>
        <p:xfrm>
          <a:off x="467544" y="6309320"/>
          <a:ext cx="7776864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BE" sz="1200" dirty="0"/>
                        <a:t>Code couleur 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rgbClr val="FF0000"/>
                          </a:solidFill>
                        </a:rPr>
                        <a:t>Résistance à la corrosion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rgbClr val="A21E9C"/>
                          </a:solidFill>
                        </a:rPr>
                        <a:t>Caractéristiques mécaniques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chemeClr val="accent6"/>
                          </a:solidFill>
                        </a:rPr>
                        <a:t>Fabrication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Oval 8"/>
          <p:cNvSpPr/>
          <p:nvPr/>
        </p:nvSpPr>
        <p:spPr>
          <a:xfrm>
            <a:off x="6588224" y="5608210"/>
            <a:ext cx="2304256" cy="86409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rgbClr val="0070C0"/>
                </a:solidFill>
              </a:rPr>
              <a:t>Les mieux connues et toujours les plus utilisées aujourd’hui</a:t>
            </a:r>
          </a:p>
        </p:txBody>
      </p:sp>
    </p:spTree>
    <p:extLst>
      <p:ext uri="{BB962C8B-B14F-4D97-AF65-F5344CB8AC3E}">
        <p14:creationId xmlns:p14="http://schemas.microsoft.com/office/powerpoint/2010/main" val="2289436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420888"/>
            <a:ext cx="8229600" cy="30243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b="1" u="sng" noProof="0" dirty="0"/>
              <a:t>Propriétés communes :</a:t>
            </a:r>
            <a:endParaRPr lang="fr-FR" sz="1600" noProof="0" dirty="0"/>
          </a:p>
          <a:p>
            <a:pPr>
              <a:buClr>
                <a:srgbClr val="FF0000"/>
              </a:buClr>
            </a:pPr>
            <a:r>
              <a:rPr lang="fr-FR" sz="1600" noProof="0" dirty="0">
                <a:solidFill>
                  <a:srgbClr val="FF0000"/>
                </a:solidFill>
              </a:rPr>
              <a:t>Résistance à la corrosion plus faible</a:t>
            </a:r>
          </a:p>
          <a:p>
            <a:pPr>
              <a:buClr>
                <a:srgbClr val="FF0000"/>
              </a:buClr>
            </a:pPr>
            <a:r>
              <a:rPr lang="fr-FR" sz="1600" noProof="0" dirty="0">
                <a:solidFill>
                  <a:srgbClr val="FF0000"/>
                </a:solidFill>
              </a:rPr>
              <a:t>... mais beaucoup plus sensibles à la CSC et aux piqûres, particulièrement pour les basses teneurs en Ni et en Cr</a:t>
            </a:r>
          </a:p>
          <a:p>
            <a:endParaRPr lang="fr-FR" sz="1600" noProof="0" dirty="0"/>
          </a:p>
          <a:p>
            <a:r>
              <a:rPr lang="fr-FR" sz="1600" noProof="0" dirty="0">
                <a:solidFill>
                  <a:srgbClr val="A21E9C"/>
                </a:solidFill>
              </a:rPr>
              <a:t>Plus grande résistance mécanique</a:t>
            </a:r>
          </a:p>
          <a:p>
            <a:endParaRPr lang="fr-FR" sz="1600" noProof="0" dirty="0"/>
          </a:p>
          <a:p>
            <a:pPr>
              <a:buClr>
                <a:schemeClr val="accent6"/>
              </a:buClr>
            </a:pPr>
            <a:r>
              <a:rPr lang="fr-FR" sz="1600" noProof="0" dirty="0">
                <a:solidFill>
                  <a:schemeClr val="accent6"/>
                </a:solidFill>
              </a:rPr>
              <a:t>Mauvaises propriétés de formage à froid dues à une écrouissabilité élevée</a:t>
            </a:r>
          </a:p>
          <a:p>
            <a:pPr>
              <a:buClr>
                <a:schemeClr val="accent6"/>
              </a:buClr>
            </a:pPr>
            <a:r>
              <a:rPr lang="fr-FR" sz="1600" noProof="0" dirty="0">
                <a:solidFill>
                  <a:schemeClr val="accent6"/>
                </a:solidFill>
              </a:rPr>
              <a:t>Mauvaise usinabilité</a:t>
            </a:r>
          </a:p>
          <a:p>
            <a:pPr>
              <a:buClr>
                <a:schemeClr val="accent6"/>
              </a:buClr>
            </a:pPr>
            <a:r>
              <a:rPr lang="fr-FR" sz="1600" noProof="0" dirty="0">
                <a:solidFill>
                  <a:schemeClr val="accent6"/>
                </a:solidFill>
              </a:rPr>
              <a:t>Plus difficile à souder</a:t>
            </a:r>
          </a:p>
          <a:p>
            <a:pPr>
              <a:buClr>
                <a:schemeClr val="accent6"/>
              </a:buClr>
            </a:pPr>
            <a:endParaRPr lang="fr-FR" sz="1600" noProof="0" dirty="0">
              <a:solidFill>
                <a:schemeClr val="accent6"/>
              </a:solidFill>
            </a:endParaRPr>
          </a:p>
          <a:p>
            <a:pPr>
              <a:buClrTx/>
            </a:pPr>
            <a:r>
              <a:rPr lang="fr-FR" sz="1600" noProof="0" dirty="0"/>
              <a:t>Moins chères que les </a:t>
            </a:r>
            <a:r>
              <a:rPr lang="fr-FR" sz="1600" dirty="0"/>
              <a:t>Austénitiques Cr-Ni... </a:t>
            </a:r>
            <a:r>
              <a:rPr lang="fr-FR" sz="1600" noProof="0" dirty="0"/>
              <a:t>mais plus que les </a:t>
            </a:r>
            <a:r>
              <a:rPr lang="fr-FR" sz="1600" dirty="0"/>
              <a:t>ferritiques Cr </a:t>
            </a:r>
            <a:endParaRPr lang="fr-FR" sz="1600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6</a:t>
            </a:fld>
            <a:endParaRPr lang="fr-FR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296418"/>
              </p:ext>
            </p:extLst>
          </p:nvPr>
        </p:nvGraphicFramePr>
        <p:xfrm>
          <a:off x="251519" y="1397000"/>
          <a:ext cx="8532072" cy="741680"/>
        </p:xfrm>
        <a:graphic>
          <a:graphicData uri="http://schemas.openxmlformats.org/drawingml/2006/table">
            <a:tbl>
              <a:tblPr firstRow="1">
                <a:tableStyleId>{17292A2E-F333-43FB-9621-5CBBE7FDCDCB}</a:tableStyleId>
              </a:tblPr>
              <a:tblGrid>
                <a:gridCol w="14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 gridSpan="7">
                  <a:txBody>
                    <a:bodyPr/>
                    <a:lstStyle/>
                    <a:p>
                      <a:r>
                        <a:rPr lang="nl-BE" u="sng" dirty="0"/>
                        <a:t>Nuance typique</a:t>
                      </a:r>
                      <a:r>
                        <a:rPr lang="nl-BE" dirty="0"/>
                        <a:t> :</a:t>
                      </a:r>
                    </a:p>
                  </a:txBody>
                  <a:tcP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600" dirty="0"/>
                        <a:t>Cr-Mn-Ni-N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BE" sz="1600" dirty="0"/>
                        <a:t>Typiquement EN 1.4372/AISI 201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BE" sz="1600" dirty="0"/>
                        <a:t>Cr : 17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BE" sz="1600" dirty="0"/>
                        <a:t>Mn : 7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BE" sz="1600" dirty="0"/>
                        <a:t>Ni : 4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BE" sz="1600" dirty="0"/>
                        <a:t>N : 0,15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BE" sz="1600" dirty="0">
                          <a:solidFill>
                            <a:schemeClr val="tx1"/>
                          </a:solidFill>
                        </a:rPr>
                        <a:t>Fe : Complément</a:t>
                      </a:r>
                    </a:p>
                  </a:txBody>
                  <a:tcPr marL="36000" marR="3600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Oval 8"/>
          <p:cNvSpPr/>
          <p:nvPr/>
        </p:nvSpPr>
        <p:spPr>
          <a:xfrm>
            <a:off x="6228184" y="4653136"/>
            <a:ext cx="2627668" cy="102897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0070C0"/>
                </a:solidFill>
              </a:rPr>
              <a:t>Principalement utilisées en Inde et en Chine</a:t>
            </a:r>
          </a:p>
        </p:txBody>
      </p:sp>
      <p:graphicFrame>
        <p:nvGraphicFramePr>
          <p:cNvPr id="12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9331976"/>
              </p:ext>
            </p:extLst>
          </p:nvPr>
        </p:nvGraphicFramePr>
        <p:xfrm>
          <a:off x="467544" y="6309320"/>
          <a:ext cx="7776864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BE" sz="1200" dirty="0"/>
                        <a:t>Code couleur 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rgbClr val="FF0000"/>
                          </a:solidFill>
                        </a:rPr>
                        <a:t>Résistance à la corrosion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rgbClr val="A21E9C"/>
                          </a:solidFill>
                        </a:rPr>
                        <a:t>Caractéristiques mécaniques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chemeClr val="accent6"/>
                          </a:solidFill>
                        </a:rPr>
                        <a:t>Fabrication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79512" y="5961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fr-FR" sz="2800" noProof="0" dirty="0"/>
              <a:t>Les nuances au Cr-Mn (Austénitique avec Manganèse)</a:t>
            </a:r>
            <a:r>
              <a:rPr lang="fr-FR" sz="2800" baseline="50000" noProof="0" dirty="0"/>
              <a:t>5</a:t>
            </a:r>
            <a:endParaRPr lang="fr-FR" sz="2800" noProof="0" dirty="0"/>
          </a:p>
        </p:txBody>
      </p:sp>
    </p:spTree>
    <p:extLst>
      <p:ext uri="{BB962C8B-B14F-4D97-AF65-F5344CB8AC3E}">
        <p14:creationId xmlns:p14="http://schemas.microsoft.com/office/powerpoint/2010/main" val="3720549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792088"/>
          </a:xfrm>
        </p:spPr>
        <p:txBody>
          <a:bodyPr>
            <a:normAutofit/>
          </a:bodyPr>
          <a:lstStyle/>
          <a:p>
            <a:pPr algn="just"/>
            <a:r>
              <a:rPr lang="fr-FR" sz="2800" noProof="0" dirty="0"/>
              <a:t>Les nuances au Cr (Ferritiques)</a:t>
            </a:r>
            <a:r>
              <a:rPr lang="fr-FR" sz="2800" baseline="50000" noProof="0" dirty="0"/>
              <a:t>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204864"/>
            <a:ext cx="8352928" cy="30243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b="1" u="sng" noProof="0" dirty="0"/>
              <a:t>Propriétés communes :</a:t>
            </a:r>
            <a:endParaRPr lang="fr-FR" sz="1600" noProof="0" dirty="0"/>
          </a:p>
          <a:p>
            <a:pPr>
              <a:buClr>
                <a:srgbClr val="FF0000"/>
              </a:buClr>
            </a:pPr>
            <a:r>
              <a:rPr lang="fr-FR" sz="1600" u="sng" noProof="0" dirty="0">
                <a:solidFill>
                  <a:srgbClr val="FF0000"/>
                </a:solidFill>
              </a:rPr>
              <a:t>Insensibles à la CSC (Corrosion sous Contrainte)</a:t>
            </a:r>
          </a:p>
          <a:p>
            <a:endParaRPr lang="fr-FR" sz="700" noProof="0" dirty="0"/>
          </a:p>
          <a:p>
            <a:r>
              <a:rPr lang="fr-FR" sz="1600" noProof="0" dirty="0">
                <a:solidFill>
                  <a:srgbClr val="A21E9C"/>
                </a:solidFill>
              </a:rPr>
              <a:t>Bonne ductilité (bien que plus faible que celle des nuances austénitiques)</a:t>
            </a:r>
          </a:p>
          <a:p>
            <a:r>
              <a:rPr lang="fr-FR" sz="1600" noProof="0" dirty="0">
                <a:solidFill>
                  <a:srgbClr val="A21E9C"/>
                </a:solidFill>
              </a:rPr>
              <a:t>Ne conviennent pas pour des utilisations à très basses températures</a:t>
            </a:r>
          </a:p>
          <a:p>
            <a:r>
              <a:rPr lang="fr-FR" sz="1600" noProof="0" dirty="0">
                <a:solidFill>
                  <a:srgbClr val="A21E9C"/>
                </a:solidFill>
              </a:rPr>
              <a:t>La résistance mécanique peut être quelque peu augmentée par écrouissage (mais pas par traitement thermique)</a:t>
            </a:r>
          </a:p>
          <a:p>
            <a:endParaRPr lang="fr-FR" sz="500" noProof="0" dirty="0"/>
          </a:p>
          <a:p>
            <a:pPr>
              <a:buClr>
                <a:schemeClr val="accent6"/>
              </a:buClr>
            </a:pPr>
            <a:r>
              <a:rPr lang="fr-FR" sz="1600" noProof="0" dirty="0">
                <a:solidFill>
                  <a:schemeClr val="accent6"/>
                </a:solidFill>
              </a:rPr>
              <a:t>Très bonnes propriétés de formage à froid : moins de retour élastique, moins d’usure des outils mais l’allongement plus faible exige un procédé d’emboutissage différent de celui des nuances austénitiques</a:t>
            </a:r>
          </a:p>
          <a:p>
            <a:pPr>
              <a:buClr>
                <a:schemeClr val="accent6"/>
              </a:buClr>
            </a:pPr>
            <a:r>
              <a:rPr lang="fr-FR" sz="1600" u="sng" noProof="0" dirty="0">
                <a:solidFill>
                  <a:schemeClr val="accent6"/>
                </a:solidFill>
              </a:rPr>
              <a:t>Les nuances stabilisées (c’est-à-dire avec Nb et/ou Ti) sont très faciles à souder (TIG, MIG)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7</a:t>
            </a:fld>
            <a:endParaRPr lang="fr-FR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9855742"/>
              </p:ext>
            </p:extLst>
          </p:nvPr>
        </p:nvGraphicFramePr>
        <p:xfrm>
          <a:off x="265909" y="898653"/>
          <a:ext cx="8554563" cy="1381760"/>
        </p:xfrm>
        <a:graphic>
          <a:graphicData uri="http://schemas.openxmlformats.org/drawingml/2006/table">
            <a:tbl>
              <a:tblPr firstRow="1">
                <a:tableStyleId>{17292A2E-F333-43FB-9621-5CBBE7FDCDCB}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0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80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60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 gridSpan="7">
                  <a:txBody>
                    <a:bodyPr/>
                    <a:lstStyle/>
                    <a:p>
                      <a:r>
                        <a:rPr lang="nl-BE" dirty="0"/>
                        <a:t>Sous-groupes :</a:t>
                      </a:r>
                    </a:p>
                  </a:txBody>
                  <a:tcP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800" dirty="0"/>
                        <a:t>Cr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Typiquement EN 1.4016/AISI 430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Cr : 17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BE" sz="1600" dirty="0">
                          <a:solidFill>
                            <a:schemeClr val="tx1"/>
                          </a:solidFill>
                        </a:rPr>
                        <a:t>Fe : Complément</a:t>
                      </a:r>
                      <a:endParaRPr lang="nl-BE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800" dirty="0"/>
                        <a:t>Cr-Mo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Typiquement </a:t>
                      </a:r>
                      <a:r>
                        <a:rPr lang="nl-BE" sz="1800" baseline="0" dirty="0"/>
                        <a:t>EN1.4521/AISI 444</a:t>
                      </a:r>
                      <a:endParaRPr lang="nl-BE" sz="18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Cr : 18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Mo : 2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nl-BE" sz="1800" dirty="0"/>
                        <a:t>Ti+N</a:t>
                      </a:r>
                      <a:r>
                        <a:rPr lang="nl-BE" sz="1800" dirty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nl-BE" sz="1800" dirty="0"/>
                        <a:t> : 0,4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600" dirty="0">
                          <a:solidFill>
                            <a:schemeClr val="tx1"/>
                          </a:solidFill>
                        </a:rPr>
                        <a:t>Fe : Complément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Oval 8"/>
          <p:cNvSpPr/>
          <p:nvPr/>
        </p:nvSpPr>
        <p:spPr>
          <a:xfrm>
            <a:off x="3635896" y="5301208"/>
            <a:ext cx="5219956" cy="93610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rgbClr val="0070C0"/>
                </a:solidFill>
              </a:rPr>
              <a:t>Offrent un rapport performance/coût optimal pour de nombreuses applications et sont de plus en plus utilisées</a:t>
            </a:r>
          </a:p>
        </p:txBody>
      </p:sp>
      <p:graphicFrame>
        <p:nvGraphicFramePr>
          <p:cNvPr id="12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9331976"/>
              </p:ext>
            </p:extLst>
          </p:nvPr>
        </p:nvGraphicFramePr>
        <p:xfrm>
          <a:off x="467544" y="6309320"/>
          <a:ext cx="7776864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BE" sz="1200" dirty="0"/>
                        <a:t>Code couleur 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rgbClr val="FF0000"/>
                          </a:solidFill>
                        </a:rPr>
                        <a:t>Résistance à la corrosion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rgbClr val="A21E9C"/>
                          </a:solidFill>
                        </a:rPr>
                        <a:t>Caractéristiques mécaniques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chemeClr val="accent6"/>
                          </a:solidFill>
                        </a:rPr>
                        <a:t>Fabrication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5137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pPr algn="just"/>
            <a:r>
              <a:rPr lang="fr-FR" sz="3200" noProof="0" dirty="0"/>
              <a:t>Les nuances Cr (Martensitiques)</a:t>
            </a:r>
            <a:r>
              <a:rPr lang="fr-FR" sz="3200" baseline="50000" noProof="0" dirty="0"/>
              <a:t>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212976"/>
            <a:ext cx="8229600" cy="30243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b="1" u="sng" noProof="0" dirty="0"/>
              <a:t>Propriétés communes :</a:t>
            </a:r>
            <a:endParaRPr lang="fr-FR" sz="1600" noProof="0" dirty="0"/>
          </a:p>
          <a:p>
            <a:pPr>
              <a:buClr>
                <a:srgbClr val="FF0000"/>
              </a:buClr>
            </a:pPr>
            <a:r>
              <a:rPr lang="fr-FR" sz="1600" noProof="0" dirty="0">
                <a:solidFill>
                  <a:srgbClr val="FF0000"/>
                </a:solidFill>
              </a:rPr>
              <a:t>Résistance à la corrosion correcte à bonne et qui augmente avec la teneur en alliage</a:t>
            </a:r>
          </a:p>
          <a:p>
            <a:endParaRPr lang="fr-FR" sz="1100" noProof="0" dirty="0"/>
          </a:p>
          <a:p>
            <a:r>
              <a:rPr lang="fr-FR" sz="1600" u="sng" noProof="0" dirty="0">
                <a:solidFill>
                  <a:srgbClr val="A21E9C"/>
                </a:solidFill>
              </a:rPr>
              <a:t>Haute résistance mécanique</a:t>
            </a:r>
            <a:r>
              <a:rPr lang="fr-FR" sz="1600" noProof="0" dirty="0">
                <a:solidFill>
                  <a:srgbClr val="A21E9C"/>
                </a:solidFill>
              </a:rPr>
              <a:t> obtenue par traitement thermique (et non pas par formage à froid). Capacité d’allongement limitée. </a:t>
            </a:r>
          </a:p>
          <a:p>
            <a:r>
              <a:rPr lang="fr-FR" sz="1600" noProof="0" dirty="0">
                <a:solidFill>
                  <a:srgbClr val="A21E9C"/>
                </a:solidFill>
              </a:rPr>
              <a:t>Ne conviennent pas pour les utilisations à très basses températures</a:t>
            </a:r>
          </a:p>
          <a:p>
            <a:endParaRPr lang="fr-FR" sz="1100" noProof="0" dirty="0"/>
          </a:p>
          <a:p>
            <a:pPr>
              <a:buClr>
                <a:schemeClr val="accent6"/>
              </a:buClr>
            </a:pPr>
            <a:r>
              <a:rPr lang="fr-FR" sz="1600" noProof="0" dirty="0">
                <a:solidFill>
                  <a:schemeClr val="accent6"/>
                </a:solidFill>
              </a:rPr>
              <a:t>Impropres au formage, souvent mis en œuvre par usinage</a:t>
            </a:r>
          </a:p>
          <a:p>
            <a:pPr>
              <a:buClr>
                <a:schemeClr val="accent6"/>
              </a:buClr>
            </a:pPr>
            <a:r>
              <a:rPr lang="fr-FR" sz="1600" noProof="0" dirty="0">
                <a:solidFill>
                  <a:schemeClr val="accent6"/>
                </a:solidFill>
              </a:rPr>
              <a:t>Peuvent être soudées (TIG, MIG) mais exigent généralement </a:t>
            </a:r>
          </a:p>
          <a:p>
            <a:pPr>
              <a:buClr>
                <a:schemeClr val="accent6"/>
              </a:buClr>
              <a:buNone/>
            </a:pPr>
            <a:r>
              <a:rPr lang="fr-FR" sz="1600" noProof="0" dirty="0">
                <a:solidFill>
                  <a:schemeClr val="accent6"/>
                </a:solidFill>
              </a:rPr>
              <a:t>	un traitement thermique post-soudage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8</a:t>
            </a:fld>
            <a:endParaRPr lang="fr-FR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9313552"/>
              </p:ext>
            </p:extLst>
          </p:nvPr>
        </p:nvGraphicFramePr>
        <p:xfrm>
          <a:off x="107505" y="1397000"/>
          <a:ext cx="8748000" cy="1752600"/>
        </p:xfrm>
        <a:graphic>
          <a:graphicData uri="http://schemas.openxmlformats.org/drawingml/2006/table">
            <a:tbl>
              <a:tblPr firstRow="1">
                <a:tableStyleId>{17292A2E-F333-43FB-9621-5CBBE7FDCDCB}</a:tableStyleId>
              </a:tblPr>
              <a:tblGrid>
                <a:gridCol w="17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28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 gridSpan="6">
                  <a:txBody>
                    <a:bodyPr/>
                    <a:lstStyle/>
                    <a:p>
                      <a:r>
                        <a:rPr lang="nl-BE" dirty="0"/>
                        <a:t>Sous-groupes :</a:t>
                      </a:r>
                    </a:p>
                  </a:txBody>
                  <a:tcP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Char char="§"/>
                      </a:pPr>
                      <a:r>
                        <a:rPr lang="nl-BE" sz="1800" dirty="0"/>
                        <a:t>C-Cr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nl-BE" sz="1800" dirty="0"/>
                        <a:t>Typiquement EN1.4021/AISI 420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nl-BE" sz="1800" dirty="0"/>
                        <a:t>Cr : 13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nl-BE" sz="1800" dirty="0"/>
                        <a:t>C :0,2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/>
                      <a:endParaRPr lang="nl-BE" sz="1800" dirty="0"/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nl-BE" sz="1700" dirty="0">
                          <a:solidFill>
                            <a:schemeClr val="tx1"/>
                          </a:solidFill>
                        </a:rPr>
                        <a:t>Fe : Complément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Char char="§"/>
                      </a:pPr>
                      <a:r>
                        <a:rPr lang="nl-BE" sz="1800" dirty="0"/>
                        <a:t>C-Cr-Ni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nl-BE" sz="1800" dirty="0"/>
                        <a:t>Typiquement EN1.4057/AISI431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nl-BE" sz="1800" dirty="0"/>
                        <a:t>Cr : 16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nl-BE" sz="1800" dirty="0"/>
                        <a:t>Ni : 2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nl-BE" sz="1800" dirty="0"/>
                        <a:t>C : 0,2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nl-BE" sz="1700" dirty="0">
                          <a:solidFill>
                            <a:schemeClr val="tx1"/>
                          </a:solidFill>
                        </a:rPr>
                        <a:t>Fe : Complément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Char char="§"/>
                      </a:pPr>
                      <a:r>
                        <a:rPr lang="nl-BE" sz="1800" dirty="0"/>
                        <a:t>A durcissement par précipitation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nl-BE" sz="1800" dirty="0"/>
                        <a:t>Typiquement EN1.4542/AISI630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nl-BE" sz="1800" dirty="0"/>
                        <a:t>Cr : 17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nl-BE" sz="1800" dirty="0"/>
                        <a:t>Ni : 4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nl-BE" sz="1800" dirty="0"/>
                        <a:t>Cu : 4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nl-BE" sz="1700" dirty="0">
                          <a:solidFill>
                            <a:schemeClr val="tx1"/>
                          </a:solidFill>
                        </a:rPr>
                        <a:t>Fe : Complément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Oval 10"/>
          <p:cNvSpPr/>
          <p:nvPr/>
        </p:nvSpPr>
        <p:spPr>
          <a:xfrm>
            <a:off x="5940152" y="4797152"/>
            <a:ext cx="2952328" cy="144016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fr-FR" dirty="0">
                <a:solidFill>
                  <a:srgbClr val="0070C0"/>
                </a:solidFill>
              </a:rPr>
              <a:t>Utilisées comme aciers de construction mécanique résistants à la corrosion</a:t>
            </a:r>
          </a:p>
        </p:txBody>
      </p:sp>
      <p:graphicFrame>
        <p:nvGraphicFramePr>
          <p:cNvPr id="10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9331976"/>
              </p:ext>
            </p:extLst>
          </p:nvPr>
        </p:nvGraphicFramePr>
        <p:xfrm>
          <a:off x="467544" y="6309320"/>
          <a:ext cx="7776864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BE" sz="1200" dirty="0"/>
                        <a:t>Code couleur 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rgbClr val="FF0000"/>
                          </a:solidFill>
                        </a:rPr>
                        <a:t>Résistance à la corrosion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rgbClr val="A21E9C"/>
                          </a:solidFill>
                        </a:rPr>
                        <a:t>Caractéristiques mécaniques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chemeClr val="accent6"/>
                          </a:solidFill>
                        </a:rPr>
                        <a:t>Fabrication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2674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8256"/>
            <a:ext cx="8229600" cy="1143000"/>
          </a:xfrm>
        </p:spPr>
        <p:txBody>
          <a:bodyPr>
            <a:normAutofit/>
          </a:bodyPr>
          <a:lstStyle/>
          <a:p>
            <a:pPr algn="just"/>
            <a:r>
              <a:rPr lang="fr-FR" sz="3200" noProof="0" dirty="0"/>
              <a:t>Les Duplex (Austénitiques-Ferritiques)</a:t>
            </a:r>
            <a:r>
              <a:rPr lang="fr-FR" sz="3200" baseline="50000" noProof="0" dirty="0"/>
              <a:t>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708920"/>
            <a:ext cx="8229600" cy="30243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b="1" u="sng" noProof="0" dirty="0"/>
              <a:t>Propriétés communes :</a:t>
            </a:r>
            <a:endParaRPr lang="fr-FR" sz="1600" noProof="0" dirty="0"/>
          </a:p>
          <a:p>
            <a:pPr>
              <a:buClr>
                <a:srgbClr val="FF0000"/>
              </a:buClr>
            </a:pPr>
            <a:r>
              <a:rPr lang="fr-FR" sz="1600" noProof="0" dirty="0">
                <a:solidFill>
                  <a:srgbClr val="FF0000"/>
                </a:solidFill>
              </a:rPr>
              <a:t>Excellente résistance à la corrosion qui augmente avec la teneur en alliage</a:t>
            </a:r>
          </a:p>
          <a:p>
            <a:pPr>
              <a:buClr>
                <a:srgbClr val="FF0000"/>
              </a:buClr>
            </a:pPr>
            <a:r>
              <a:rPr lang="fr-FR" sz="1600" u="sng" noProof="0" dirty="0">
                <a:solidFill>
                  <a:srgbClr val="FF0000"/>
                </a:solidFill>
              </a:rPr>
              <a:t>Insensibles à la CSC (Corrosion sous Contrainte)</a:t>
            </a:r>
          </a:p>
          <a:p>
            <a:endParaRPr lang="fr-FR" sz="1600" noProof="0" dirty="0"/>
          </a:p>
          <a:p>
            <a:r>
              <a:rPr lang="fr-FR" sz="1600" u="sng" noProof="0" dirty="0">
                <a:solidFill>
                  <a:srgbClr val="A21E9C"/>
                </a:solidFill>
              </a:rPr>
              <a:t>Haute résistance mécanique</a:t>
            </a:r>
            <a:r>
              <a:rPr lang="fr-FR" sz="1600" noProof="0" dirty="0">
                <a:solidFill>
                  <a:srgbClr val="A21E9C"/>
                </a:solidFill>
              </a:rPr>
              <a:t>, bonne ductilité</a:t>
            </a:r>
          </a:p>
          <a:p>
            <a:r>
              <a:rPr lang="fr-FR" sz="1600" noProof="0" dirty="0">
                <a:solidFill>
                  <a:srgbClr val="A21E9C"/>
                </a:solidFill>
              </a:rPr>
              <a:t>La résistance peut être améliorée par écrouissage (mais pas par traitement thermique)</a:t>
            </a:r>
          </a:p>
          <a:p>
            <a:endParaRPr lang="fr-FR" sz="1600" noProof="0" dirty="0"/>
          </a:p>
          <a:p>
            <a:pPr>
              <a:buClr>
                <a:schemeClr val="accent6"/>
              </a:buClr>
            </a:pPr>
            <a:r>
              <a:rPr lang="fr-FR" sz="1600" noProof="0" dirty="0">
                <a:solidFill>
                  <a:schemeClr val="accent6"/>
                </a:solidFill>
              </a:rPr>
              <a:t>Bonnes caractéristiques de formage à chaud ou à froid (ductilité, allongement)</a:t>
            </a:r>
          </a:p>
          <a:p>
            <a:pPr>
              <a:buClr>
                <a:schemeClr val="accent6"/>
              </a:buClr>
            </a:pPr>
            <a:r>
              <a:rPr lang="fr-FR" sz="1600" noProof="0" dirty="0">
                <a:solidFill>
                  <a:schemeClr val="accent6"/>
                </a:solidFill>
              </a:rPr>
              <a:t>Soudable (TIG, MIG)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9</a:t>
            </a:fld>
            <a:endParaRPr lang="fr-FR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3256592"/>
              </p:ext>
            </p:extLst>
          </p:nvPr>
        </p:nvGraphicFramePr>
        <p:xfrm>
          <a:off x="467544" y="1397000"/>
          <a:ext cx="8187975" cy="1112520"/>
        </p:xfrm>
        <a:graphic>
          <a:graphicData uri="http://schemas.openxmlformats.org/drawingml/2006/table">
            <a:tbl>
              <a:tblPr firstRow="1">
                <a:tableStyleId>{17292A2E-F333-43FB-9621-5CBBE7FDCDCB}</a:tableStyleId>
              </a:tblPr>
              <a:tblGrid>
                <a:gridCol w="144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512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 gridSpan="6">
                  <a:txBody>
                    <a:bodyPr/>
                    <a:lstStyle/>
                    <a:p>
                      <a:r>
                        <a:rPr lang="nl-BE" dirty="0"/>
                        <a:t>Sous-groupes :</a:t>
                      </a:r>
                    </a:p>
                  </a:txBody>
                  <a:tcPr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800" dirty="0"/>
                        <a:t>Cr-Ni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Typiquement EN1.4362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Cr : 23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Ni : 4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BE" sz="1800" dirty="0">
                          <a:solidFill>
                            <a:schemeClr val="tx1"/>
                          </a:solidFill>
                        </a:rPr>
                        <a:t>Fe : Complément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800" dirty="0"/>
                        <a:t>Cr-Ni-Mo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Typiquement EN1.4462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Cr :</a:t>
                      </a:r>
                      <a:r>
                        <a:rPr lang="nl-BE" sz="1800" baseline="0" dirty="0"/>
                        <a:t> 22</a:t>
                      </a:r>
                      <a:endParaRPr lang="nl-BE" sz="1800" dirty="0"/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Ni : 5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Mo : 3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BE" sz="1800" dirty="0">
                          <a:solidFill>
                            <a:schemeClr val="tx1"/>
                          </a:solidFill>
                        </a:rPr>
                        <a:t>Fe : Complément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Oval 10"/>
          <p:cNvSpPr/>
          <p:nvPr/>
        </p:nvSpPr>
        <p:spPr>
          <a:xfrm>
            <a:off x="5724128" y="5136328"/>
            <a:ext cx="3131724" cy="117299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rgbClr val="0070C0"/>
                </a:solidFill>
              </a:rPr>
              <a:t>Offrent la meilleure combinaison résistance à la corrosion et propriétés mécaniques</a:t>
            </a:r>
          </a:p>
        </p:txBody>
      </p:sp>
      <p:graphicFrame>
        <p:nvGraphicFramePr>
          <p:cNvPr id="10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9331976"/>
              </p:ext>
            </p:extLst>
          </p:nvPr>
        </p:nvGraphicFramePr>
        <p:xfrm>
          <a:off x="467544" y="6309320"/>
          <a:ext cx="7776864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BE" sz="1200" dirty="0"/>
                        <a:t>Code couleur 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rgbClr val="FF0000"/>
                          </a:solidFill>
                        </a:rPr>
                        <a:t>Résistance à la corrosion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rgbClr val="A21E9C"/>
                          </a:solidFill>
                        </a:rPr>
                        <a:t>Caractéristiques mécaniques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chemeClr val="accent6"/>
                          </a:solidFill>
                        </a:rPr>
                        <a:t>Fabrication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8125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noProof="0" dirty="0"/>
              <a:t>Propriétés physiques</a:t>
            </a:r>
            <a:r>
              <a:rPr lang="fr-FR" sz="3200" baseline="50000" noProof="0" dirty="0"/>
              <a:t>9, 10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222657"/>
              </p:ext>
            </p:extLst>
          </p:nvPr>
        </p:nvGraphicFramePr>
        <p:xfrm>
          <a:off x="457200" y="1600200"/>
          <a:ext cx="8240274" cy="465328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7141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52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52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52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52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52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noProof="0" dirty="0"/>
                        <a:t>Matériaux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Module d’élasticité GPa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Coefficient de dilalation thermique</a:t>
                      </a:r>
                      <a:r>
                        <a:rPr lang="nl-BE" sz="1400" baseline="0" dirty="0"/>
                        <a:t> </a:t>
                      </a:r>
                      <a:br>
                        <a:rPr lang="nl-BE" sz="1400" baseline="0" dirty="0"/>
                      </a:br>
                      <a:r>
                        <a:rPr lang="nl-BE" sz="1400" baseline="0" dirty="0"/>
                        <a:t>10</a:t>
                      </a:r>
                      <a:r>
                        <a:rPr lang="nl-BE" sz="1400" baseline="50000" dirty="0"/>
                        <a:t>-6 </a:t>
                      </a:r>
                      <a:r>
                        <a:rPr lang="nl-BE" sz="1400" baseline="0" dirty="0"/>
                        <a:t>°C</a:t>
                      </a:r>
                      <a:r>
                        <a:rPr lang="nl-BE" sz="1400" baseline="30000" dirty="0"/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Conductivité thermique</a:t>
                      </a:r>
                      <a:r>
                        <a:rPr lang="nl-BE" sz="1400" baseline="0" dirty="0"/>
                        <a:t> </a:t>
                      </a:r>
                      <a:br>
                        <a:rPr lang="nl-BE" sz="1400" baseline="0" dirty="0"/>
                      </a:br>
                      <a:r>
                        <a:rPr lang="nl-BE" sz="1400" baseline="0" dirty="0"/>
                        <a:t>W m</a:t>
                      </a:r>
                      <a:r>
                        <a:rPr lang="nl-BE" sz="1400" baseline="50000" dirty="0"/>
                        <a:t>-1</a:t>
                      </a:r>
                      <a:r>
                        <a:rPr lang="nl-BE" sz="1400" baseline="0" dirty="0"/>
                        <a:t> °C</a:t>
                      </a:r>
                      <a:r>
                        <a:rPr lang="nl-BE" sz="1400" baseline="50000" dirty="0"/>
                        <a:t>-1</a:t>
                      </a:r>
                      <a:endParaRPr lang="nl-B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Magnétique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Densité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baseline="0" noProof="0" dirty="0"/>
                        <a:t>Austénitiques </a:t>
                      </a:r>
                      <a:r>
                        <a:rPr lang="fr-FR" sz="1400" noProof="0" dirty="0"/>
                        <a:t>Cr-Ni</a:t>
                      </a:r>
                      <a:r>
                        <a:rPr lang="fr-FR" sz="1400" baseline="0" noProof="0" dirty="0"/>
                        <a:t> </a:t>
                      </a:r>
                      <a:endParaRPr lang="fr-FR" sz="1400" noProof="0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210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18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15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Non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7.8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noProof="0" dirty="0"/>
                        <a:t>Austénitiques Cr-Mn 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210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17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15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Non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7.8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noProof="0" dirty="0"/>
                        <a:t>Ferritiques Cr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Oui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7.7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baseline="0" noProof="0" dirty="0"/>
                        <a:t>Duplex </a:t>
                      </a:r>
                      <a:r>
                        <a:rPr lang="fr-FR" sz="1400" noProof="0" dirty="0"/>
                        <a:t>Cr-Ni (Mo)-N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210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14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15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Intermédiaire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7.8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noProof="0" dirty="0"/>
                        <a:t>Martensitiques Cr-C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Oui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7.7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noProof="0" dirty="0"/>
                        <a:t>Acier</a:t>
                      </a:r>
                      <a:r>
                        <a:rPr lang="fr-FR" sz="1400" baseline="0" noProof="0" dirty="0"/>
                        <a:t> au carbone</a:t>
                      </a:r>
                      <a:endParaRPr lang="fr-FR" sz="1400" noProof="0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210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12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18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Oui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7.8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noProof="0" dirty="0"/>
                        <a:t>Cuivre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135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17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380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Non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8.3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noProof="0" dirty="0"/>
                        <a:t>Aluminium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70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22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230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Non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tx1"/>
                          </a:solidFill>
                        </a:rPr>
                        <a:t>2.7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noProof="0" dirty="0"/>
                        <a:t>Verre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65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9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1,7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Non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2.5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noProof="0" dirty="0"/>
                        <a:t>Béton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48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10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Non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2.5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0521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noProof="0" dirty="0"/>
              <a:t>Normes pour les aciers inoxydables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9818087"/>
              </p:ext>
            </p:extLst>
          </p:nvPr>
        </p:nvGraphicFramePr>
        <p:xfrm>
          <a:off x="455440" y="1268760"/>
          <a:ext cx="8229600" cy="48245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10234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+mj-lt"/>
                        </a:rPr>
                        <a:t>Principales normes internationales :</a:t>
                      </a:r>
                      <a:endParaRPr lang="fr-FR" sz="2400" dirty="0">
                        <a:solidFill>
                          <a:srgbClr val="0070C0"/>
                        </a:solidFill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8187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ISO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EN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ASTM/AISI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UNS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itchFamily="34" charset="0"/>
                        <a:buNone/>
                      </a:pPr>
                      <a:r>
                        <a:rPr lang="fr-FR" sz="1800" dirty="0"/>
                        <a:t>JIS</a:t>
                      </a:r>
                      <a:endParaRPr lang="fr-FR" sz="18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2667">
                <a:tc>
                  <a:txBody>
                    <a:bodyPr/>
                    <a:lstStyle/>
                    <a:p>
                      <a:pPr algn="ctr"/>
                      <a:endParaRPr lang="fr-BE" dirty="0"/>
                    </a:p>
                    <a:p>
                      <a:pPr algn="ctr"/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itchFamily="34" charset="0"/>
                        <a:buNone/>
                      </a:pPr>
                      <a:endParaRPr lang="fr-FR" sz="18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3449">
                <a:tc gridSpan="5"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fr-FR" sz="1800" u="sng" dirty="0"/>
                    </a:p>
                    <a:p>
                      <a:pPr marL="0" indent="0">
                        <a:buNone/>
                      </a:pPr>
                      <a:endParaRPr lang="fr-FR" sz="1800" u="sng" dirty="0"/>
                    </a:p>
                    <a:p>
                      <a:pPr marL="0" indent="0">
                        <a:buNone/>
                      </a:pPr>
                      <a:r>
                        <a:rPr lang="fr-FR" sz="1800" u="sng" dirty="0"/>
                        <a:t>Notes :</a:t>
                      </a:r>
                    </a:p>
                    <a:p>
                      <a:r>
                        <a:rPr lang="fr-FR" sz="1800" dirty="0"/>
                        <a:t>La plupart des pays se réfèrent aux normes ci-dessus qui sont largement admises.</a:t>
                      </a:r>
                    </a:p>
                    <a:p>
                      <a:r>
                        <a:rPr lang="fr-FR" sz="1800" dirty="0"/>
                        <a:t>Un grand nombre de nuances sont très similaires dans toutes</a:t>
                      </a:r>
                      <a:r>
                        <a:rPr lang="fr-FR" sz="1800" baseline="0" dirty="0"/>
                        <a:t> ces normes</a:t>
                      </a:r>
                      <a:r>
                        <a:rPr lang="fr-FR" sz="1800" dirty="0"/>
                        <a:t>. </a:t>
                      </a:r>
                    </a:p>
                    <a:p>
                      <a:endParaRPr lang="fr-FR" sz="1800" dirty="0"/>
                    </a:p>
                    <a:p>
                      <a:endParaRPr lang="fr-FR" sz="1800" dirty="0"/>
                    </a:p>
                    <a:p>
                      <a:pPr>
                        <a:tabLst>
                          <a:tab pos="3138488" algn="l"/>
                        </a:tabLst>
                      </a:pPr>
                      <a:r>
                        <a:rPr lang="fr-FR" sz="1800" baseline="0" dirty="0"/>
                        <a:t>Liste des normes américaines</a:t>
                      </a:r>
                      <a:r>
                        <a:rPr lang="fr-FR" sz="1800" dirty="0"/>
                        <a:t> :	</a:t>
                      </a:r>
                      <a:r>
                        <a:rPr lang="fr-FR" sz="1600" dirty="0"/>
                        <a:t>réf. 11</a:t>
                      </a:r>
                    </a:p>
                    <a:p>
                      <a:pPr>
                        <a:tabLst>
                          <a:tab pos="3138488" algn="l"/>
                        </a:tabLst>
                      </a:pPr>
                      <a:r>
                        <a:rPr lang="fr-FR" sz="1800" dirty="0"/>
                        <a:t>Liste des normes européennes :	</a:t>
                      </a:r>
                      <a:r>
                        <a:rPr lang="fr-FR" sz="1600" dirty="0"/>
                        <a:t>réf.</a:t>
                      </a:r>
                      <a:r>
                        <a:rPr lang="fr-FR" sz="1600" baseline="0" dirty="0"/>
                        <a:t> </a:t>
                      </a:r>
                      <a:r>
                        <a:rPr lang="fr-FR" sz="1600" dirty="0"/>
                        <a:t>12</a:t>
                      </a:r>
                    </a:p>
                    <a:p>
                      <a:endParaRPr lang="fr-FR" sz="1800" dirty="0"/>
                    </a:p>
                    <a:p>
                      <a:pPr>
                        <a:tabLst>
                          <a:tab pos="4930775" algn="l"/>
                        </a:tabLst>
                      </a:pPr>
                      <a:r>
                        <a:rPr lang="fr-FR" sz="1800" dirty="0"/>
                        <a:t>Des tableaux de correspondance sont disponibles :	</a:t>
                      </a:r>
                      <a:r>
                        <a:rPr lang="fr-FR" sz="1600" dirty="0"/>
                        <a:t>réf.</a:t>
                      </a:r>
                      <a:r>
                        <a:rPr lang="fr-FR" sz="1600" baseline="0" dirty="0"/>
                        <a:t> 13 – 15</a:t>
                      </a:r>
                      <a:endParaRPr lang="fr-FR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indent="0" algn="ctr">
                        <a:buFont typeface="Arial" pitchFamily="34" charset="0"/>
                        <a:buNone/>
                      </a:pPr>
                      <a:endParaRPr lang="fr-FR" sz="18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7" name="Picture 2" descr="http://www.greenseal.org/Portals/0/Images/iso_logo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420888"/>
            <a:ext cx="648072" cy="582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s://www.memcachier.com/wp-content/uploads/2013/04/EU_Fla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3286" y="2467182"/>
            <a:ext cx="722569" cy="490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://www.europairservices.com/wp-content/uploads/2009/09/usa-flag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4208440" y="2516043"/>
            <a:ext cx="723600" cy="392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http://www.europairservices.com/wp-content/uploads/2009/09/usa-flag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5868144" y="2516044"/>
            <a:ext cx="723600" cy="392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http://social.eli.ubc.ca/files/2011/08/japan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484573"/>
            <a:ext cx="683298" cy="455532"/>
          </a:xfrm>
          <a:prstGeom prst="rect">
            <a:avLst/>
          </a:prstGeom>
          <a:noFill/>
          <a:ln>
            <a:solidFill>
              <a:srgbClr val="33333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24152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56" y="252000"/>
            <a:ext cx="7704000" cy="1143000"/>
          </a:xfrm>
        </p:spPr>
        <p:txBody>
          <a:bodyPr>
            <a:noAutofit/>
          </a:bodyPr>
          <a:lstStyle/>
          <a:p>
            <a:r>
              <a:rPr lang="fr-FR" sz="2800" noProof="0" dirty="0"/>
              <a:t>Principales nuances pour l’Architecture, le Bâtiment et la Construction :</a:t>
            </a:r>
            <a:br>
              <a:rPr lang="fr-FR" sz="2800" noProof="0" dirty="0"/>
            </a:br>
            <a:r>
              <a:rPr lang="fr-FR" sz="2800" noProof="0" dirty="0"/>
              <a:t>EN 10088-4 (tôles/plaques/bandes)</a:t>
            </a:r>
            <a:r>
              <a:rPr lang="fr-FR" sz="1800" baseline="50000" noProof="0" dirty="0"/>
              <a:t>16, 17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3577041"/>
              </p:ext>
            </p:extLst>
          </p:nvPr>
        </p:nvGraphicFramePr>
        <p:xfrm>
          <a:off x="107504" y="1600199"/>
          <a:ext cx="8712968" cy="4781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83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58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04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04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72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69936">
                <a:tc>
                  <a:txBody>
                    <a:bodyPr/>
                    <a:lstStyle/>
                    <a:p>
                      <a:pPr algn="ctr"/>
                      <a:r>
                        <a:rPr lang="fr-FR" sz="1600" noProof="0" dirty="0"/>
                        <a:t>Nuance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r>
                        <a:rPr lang="fr-FR" sz="1400" noProof="0" dirty="0"/>
                        <a:t>ASTM</a:t>
                      </a:r>
                    </a:p>
                    <a:p>
                      <a:r>
                        <a:rPr lang="fr-FR" sz="1400" noProof="0" dirty="0"/>
                        <a:t>UNS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noProof="0" dirty="0"/>
                        <a:t>C</a:t>
                      </a:r>
                    </a:p>
                    <a:p>
                      <a:pPr algn="ctr"/>
                      <a:r>
                        <a:rPr lang="fr-FR" sz="1100" b="0" noProof="0" dirty="0"/>
                        <a:t>Poids %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noProof="0" dirty="0"/>
                        <a:t>Cr</a:t>
                      </a:r>
                    </a:p>
                    <a:p>
                      <a:pPr algn="ctr"/>
                      <a:r>
                        <a:rPr lang="fr-FR" sz="1100" b="0" noProof="0" dirty="0"/>
                        <a:t>Poids %</a:t>
                      </a:r>
                    </a:p>
                  </a:txBody>
                  <a:tcPr marL="0" marR="0" marT="46800" marB="468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noProof="0" dirty="0"/>
                        <a:t>Ni</a:t>
                      </a:r>
                    </a:p>
                    <a:p>
                      <a:pPr algn="ctr"/>
                      <a:r>
                        <a:rPr lang="fr-FR" sz="1100" b="0" noProof="0" dirty="0"/>
                        <a:t>Poids %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noProof="0" dirty="0"/>
                        <a:t>Mo</a:t>
                      </a:r>
                    </a:p>
                    <a:p>
                      <a:pPr algn="ctr"/>
                      <a:r>
                        <a:rPr lang="fr-FR" sz="1000" b="0" noProof="0" dirty="0"/>
                        <a:t>Poids %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Autre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Utilisation typique</a:t>
                      </a:r>
                      <a:r>
                        <a:rPr lang="fr-FR" sz="1600" baseline="50000" noProof="0" dirty="0"/>
                        <a:t>3,4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8294"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4003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S40977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0,02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11,5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0,5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fr-FR" sz="160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Intérieurs</a:t>
                      </a:r>
                      <a:r>
                        <a:rPr lang="fr-FR" sz="1600" kern="1200" baseline="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chauffés ou non</a:t>
                      </a:r>
                      <a:endParaRPr lang="fr-FR" sz="1600" kern="1200" noProof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8294"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4016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430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0,04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16,5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Revêtement intérieur décoratif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1599"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4509</a:t>
                      </a:r>
                    </a:p>
                    <a:p>
                      <a:r>
                        <a:rPr lang="fr-FR" sz="1600" noProof="0" dirty="0"/>
                        <a:t>4510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S43932</a:t>
                      </a:r>
                    </a:p>
                    <a:p>
                      <a:r>
                        <a:rPr lang="fr-FR" sz="1600" noProof="0" dirty="0"/>
                        <a:t>439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0,02</a:t>
                      </a:r>
                    </a:p>
                    <a:p>
                      <a:r>
                        <a:rPr lang="fr-FR" sz="1600" noProof="0" dirty="0"/>
                        <a:t>0,02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18</a:t>
                      </a:r>
                    </a:p>
                    <a:p>
                      <a:r>
                        <a:rPr lang="fr-FR" sz="1600" noProof="0" dirty="0"/>
                        <a:t>17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-</a:t>
                      </a:r>
                    </a:p>
                    <a:p>
                      <a:r>
                        <a:rPr lang="fr-FR" sz="1600" noProof="0" dirty="0"/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-</a:t>
                      </a:r>
                    </a:p>
                    <a:p>
                      <a:r>
                        <a:rPr lang="fr-FR" sz="1600" noProof="0" dirty="0"/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Nb, Ti</a:t>
                      </a:r>
                    </a:p>
                    <a:p>
                      <a:r>
                        <a:rPr lang="fr-FR" sz="1600" noProof="0" dirty="0"/>
                        <a:t>Ti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Toitures (sauf milieu marin), souvent étamées pour la patine, et évacuation des eaux de pluie </a:t>
                      </a:r>
                      <a:endParaRPr lang="fr-FR" sz="1400" noProof="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8294"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4521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444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0,02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17,8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2,1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Ti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Installations sanitaires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54904"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4301</a:t>
                      </a:r>
                    </a:p>
                    <a:p>
                      <a:r>
                        <a:rPr lang="fr-FR" sz="1600" noProof="0" dirty="0"/>
                        <a:t>4307</a:t>
                      </a:r>
                    </a:p>
                    <a:p>
                      <a:r>
                        <a:rPr lang="fr-FR" sz="1600" noProof="0" dirty="0"/>
                        <a:t>4306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304</a:t>
                      </a:r>
                    </a:p>
                    <a:p>
                      <a:r>
                        <a:rPr lang="fr-FR" sz="1600" noProof="0" dirty="0"/>
                        <a:t>304L</a:t>
                      </a:r>
                    </a:p>
                    <a:p>
                      <a:r>
                        <a:rPr lang="fr-FR" sz="1600" noProof="0" dirty="0"/>
                        <a:t>304L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0,04</a:t>
                      </a:r>
                    </a:p>
                    <a:p>
                      <a:r>
                        <a:rPr lang="fr-FR" sz="1600" noProof="0" dirty="0"/>
                        <a:t>0,02</a:t>
                      </a:r>
                    </a:p>
                    <a:p>
                      <a:r>
                        <a:rPr lang="fr-FR" sz="1600" noProof="0" dirty="0"/>
                        <a:t>0,02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18,118,118,2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8,1</a:t>
                      </a:r>
                    </a:p>
                    <a:p>
                      <a:r>
                        <a:rPr lang="fr-FR" sz="1600" noProof="0" dirty="0"/>
                        <a:t>8,1</a:t>
                      </a:r>
                    </a:p>
                    <a:p>
                      <a:r>
                        <a:rPr lang="fr-FR" sz="1600" noProof="0" dirty="0"/>
                        <a:t>10,1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-</a:t>
                      </a:r>
                    </a:p>
                    <a:p>
                      <a:r>
                        <a:rPr lang="fr-FR" sz="1600" noProof="0" dirty="0"/>
                        <a:t>-</a:t>
                      </a:r>
                    </a:p>
                    <a:p>
                      <a:r>
                        <a:rPr lang="fr-FR" sz="1600" noProof="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-</a:t>
                      </a:r>
                    </a:p>
                    <a:p>
                      <a:r>
                        <a:rPr lang="fr-FR" sz="1600" noProof="0" dirty="0"/>
                        <a:t>-</a:t>
                      </a:r>
                    </a:p>
                    <a:p>
                      <a:r>
                        <a:rPr lang="fr-FR" sz="1600" noProof="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fr-FR" sz="160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Intérieurs et extérieurs de</a:t>
                      </a:r>
                      <a:r>
                        <a:rPr lang="fr-FR" sz="1600" kern="1200" baseline="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bâtiments </a:t>
                      </a:r>
                      <a:r>
                        <a:rPr lang="fr-FR" sz="160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atmosphères</a:t>
                      </a:r>
                      <a:r>
                        <a:rPr lang="fr-FR" sz="1600" kern="1200" baseline="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industrielles </a:t>
                      </a:r>
                      <a:r>
                        <a:rPr lang="fr-FR" sz="160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normales et éloignés</a:t>
                      </a:r>
                      <a:r>
                        <a:rPr lang="fr-FR" sz="1600" kern="1200" baseline="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des côtes</a:t>
                      </a:r>
                      <a:endParaRPr lang="fr-FR" sz="16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08208"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4401</a:t>
                      </a:r>
                    </a:p>
                    <a:p>
                      <a:r>
                        <a:rPr lang="fr-FR" sz="1600" noProof="0" dirty="0"/>
                        <a:t>4404</a:t>
                      </a:r>
                    </a:p>
                    <a:p>
                      <a:r>
                        <a:rPr lang="fr-FR" sz="1600" noProof="0" dirty="0"/>
                        <a:t>4571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316</a:t>
                      </a:r>
                    </a:p>
                    <a:p>
                      <a:r>
                        <a:rPr lang="fr-FR" sz="1600" noProof="0" dirty="0"/>
                        <a:t>316L</a:t>
                      </a:r>
                    </a:p>
                    <a:p>
                      <a:r>
                        <a:rPr lang="fr-FR" sz="1600" noProof="0" dirty="0"/>
                        <a:t>316Ti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0,04</a:t>
                      </a:r>
                    </a:p>
                    <a:p>
                      <a:r>
                        <a:rPr lang="fr-FR" sz="1600" noProof="0" dirty="0"/>
                        <a:t>0,02</a:t>
                      </a:r>
                    </a:p>
                    <a:p>
                      <a:r>
                        <a:rPr lang="fr-FR" sz="1600" noProof="0" dirty="0"/>
                        <a:t>0,04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17,2</a:t>
                      </a:r>
                    </a:p>
                    <a:p>
                      <a:r>
                        <a:rPr lang="fr-FR" sz="1600" noProof="0" dirty="0"/>
                        <a:t>17,2</a:t>
                      </a:r>
                    </a:p>
                    <a:p>
                      <a:r>
                        <a:rPr lang="fr-FR" sz="1600" noProof="0" dirty="0"/>
                        <a:t>16,8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10,1</a:t>
                      </a:r>
                    </a:p>
                    <a:p>
                      <a:r>
                        <a:rPr lang="fr-FR" sz="1600" noProof="0" dirty="0"/>
                        <a:t>10,1</a:t>
                      </a:r>
                    </a:p>
                    <a:p>
                      <a:r>
                        <a:rPr lang="fr-FR" sz="1600" noProof="0" dirty="0"/>
                        <a:t>10,9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2,1</a:t>
                      </a:r>
                    </a:p>
                    <a:p>
                      <a:r>
                        <a:rPr lang="fr-FR" sz="1600" noProof="0" dirty="0"/>
                        <a:t>2,1</a:t>
                      </a:r>
                    </a:p>
                    <a:p>
                      <a:r>
                        <a:rPr lang="fr-FR" sz="1600" noProof="0" dirty="0"/>
                        <a:t>2,1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-</a:t>
                      </a:r>
                    </a:p>
                    <a:p>
                      <a:r>
                        <a:rPr lang="fr-FR" sz="1600" noProof="0" dirty="0"/>
                        <a:t>-</a:t>
                      </a:r>
                    </a:p>
                    <a:p>
                      <a:r>
                        <a:rPr lang="fr-FR" sz="1600" noProof="0" dirty="0"/>
                        <a:t>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fr-FR" sz="160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Applications sous humidité permanente, zones côtières, atmosphères industrielles polluées ou près de routes où des sels de déverglaçage peuvent être utilisés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1599"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4529</a:t>
                      </a:r>
                    </a:p>
                    <a:p>
                      <a:r>
                        <a:rPr lang="fr-FR" sz="1600" noProof="0" dirty="0"/>
                        <a:t>4547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N08926</a:t>
                      </a:r>
                    </a:p>
                    <a:p>
                      <a:r>
                        <a:rPr lang="fr-FR" sz="1600" noProof="0" dirty="0"/>
                        <a:t>S31254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0,01</a:t>
                      </a:r>
                    </a:p>
                    <a:p>
                      <a:r>
                        <a:rPr lang="fr-FR" sz="1600" noProof="0" dirty="0"/>
                        <a:t>0,01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20,5</a:t>
                      </a:r>
                    </a:p>
                    <a:p>
                      <a:r>
                        <a:rPr lang="fr-FR" sz="1600" noProof="0" dirty="0"/>
                        <a:t>20,0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24,8</a:t>
                      </a:r>
                    </a:p>
                    <a:p>
                      <a:r>
                        <a:rPr lang="fr-FR" sz="1600" noProof="0" dirty="0"/>
                        <a:t>18,0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6,5</a:t>
                      </a:r>
                    </a:p>
                    <a:p>
                      <a:r>
                        <a:rPr lang="fr-FR" sz="1600" noProof="0" dirty="0"/>
                        <a:t>6,1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N, Cu</a:t>
                      </a:r>
                    </a:p>
                    <a:p>
                      <a:r>
                        <a:rPr lang="fr-FR" sz="1600" noProof="0" dirty="0"/>
                        <a:t>N, Cu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Tunnels routiers et intérieur de</a:t>
                      </a:r>
                      <a:r>
                        <a:rPr lang="fr-FR" sz="1600" baseline="0" noProof="0" dirty="0"/>
                        <a:t> piscines</a:t>
                      </a:r>
                      <a:endParaRPr lang="fr-FR" sz="16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7504" y="6525344"/>
            <a:ext cx="87129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dirty="0"/>
              <a:t>ABC = Architecture, Bâtiment et Construction</a:t>
            </a:r>
            <a:endParaRPr lang="en-GB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830900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00" y="252000"/>
            <a:ext cx="7704000" cy="1143000"/>
          </a:xfrm>
        </p:spPr>
        <p:txBody>
          <a:bodyPr>
            <a:noAutofit/>
          </a:bodyPr>
          <a:lstStyle/>
          <a:p>
            <a:r>
              <a:rPr lang="fr-FR" sz="2800" noProof="0" dirty="0"/>
              <a:t>Principales nuances pour l’Architecture, le Bâtiment et la Construction : </a:t>
            </a:r>
            <a:br>
              <a:rPr lang="fr-FR" sz="2800" noProof="0" dirty="0"/>
            </a:br>
            <a:r>
              <a:rPr lang="fr-FR" sz="2800" noProof="0" dirty="0"/>
              <a:t>EN 10088-5 (barres/fils/profilés)</a:t>
            </a:r>
            <a:r>
              <a:rPr lang="fr-FR" sz="1800" baseline="50000" noProof="0" dirty="0"/>
              <a:t>18</a:t>
            </a:r>
          </a:p>
        </p:txBody>
      </p:sp>
      <p:graphicFrame>
        <p:nvGraphicFramePr>
          <p:cNvPr id="6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8212867"/>
              </p:ext>
            </p:extLst>
          </p:nvPr>
        </p:nvGraphicFramePr>
        <p:xfrm>
          <a:off x="179512" y="1629112"/>
          <a:ext cx="8568949" cy="496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6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1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45638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64541">
                <a:tc>
                  <a:txBody>
                    <a:bodyPr/>
                    <a:lstStyle/>
                    <a:p>
                      <a:pPr indent="0" algn="ctr"/>
                      <a:r>
                        <a:rPr lang="fr-FR" sz="1600" dirty="0"/>
                        <a:t>Nuance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fr-FR" sz="1600" dirty="0"/>
                        <a:t>ASTM</a:t>
                      </a:r>
                    </a:p>
                    <a:p>
                      <a:pPr indent="0"/>
                      <a:r>
                        <a:rPr lang="fr-FR" sz="1600" dirty="0"/>
                        <a:t>UNS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fr-FR" sz="1600" dirty="0"/>
                        <a:t>C</a:t>
                      </a:r>
                    </a:p>
                    <a:p>
                      <a:pPr indent="0" algn="ctr"/>
                      <a:r>
                        <a:rPr lang="fr-FR" sz="1100" b="0" dirty="0"/>
                        <a:t>Poids %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fr-FR" sz="1600" b="1" dirty="0"/>
                        <a:t>Cr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dirty="0"/>
                        <a:t>Poids</a:t>
                      </a:r>
                      <a:r>
                        <a:rPr lang="fr-FR" sz="1100" b="0" baseline="0" dirty="0"/>
                        <a:t> </a:t>
                      </a:r>
                      <a:r>
                        <a:rPr lang="fr-FR" sz="1100" b="0" dirty="0"/>
                        <a:t>%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fr-FR" sz="1600" b="1" dirty="0"/>
                        <a:t>Ni</a:t>
                      </a:r>
                      <a:endParaRPr lang="fr-FR" sz="1100" b="1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dirty="0"/>
                        <a:t>Poids</a:t>
                      </a:r>
                      <a:r>
                        <a:rPr lang="fr-FR" sz="1100" b="0" baseline="0" dirty="0"/>
                        <a:t> </a:t>
                      </a:r>
                      <a:r>
                        <a:rPr lang="fr-FR" sz="1100" b="0" dirty="0"/>
                        <a:t>%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fr-FR" sz="1600" b="1" dirty="0"/>
                        <a:t>Mo</a:t>
                      </a:r>
                      <a:endParaRPr lang="fr-FR" sz="1100" b="1" dirty="0"/>
                    </a:p>
                    <a:p>
                      <a:pPr indent="0" algn="ctr"/>
                      <a:r>
                        <a:rPr lang="fr-FR" sz="1100" b="0" dirty="0"/>
                        <a:t>Poids%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fr-FR" sz="1600" dirty="0"/>
                        <a:t>Autres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fr-FR" sz="1600" dirty="0"/>
                        <a:t>Utilisation</a:t>
                      </a:r>
                      <a:r>
                        <a:rPr lang="fr-FR" sz="1600" baseline="0" dirty="0"/>
                        <a:t> ty</a:t>
                      </a:r>
                      <a:r>
                        <a:rPr lang="fr-FR" sz="1600" dirty="0"/>
                        <a:t>pique</a:t>
                      </a:r>
                      <a:r>
                        <a:rPr lang="fr-FR" sz="1600" baseline="50000" dirty="0"/>
                        <a:t>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918">
                <a:tc>
                  <a:txBody>
                    <a:bodyPr/>
                    <a:lstStyle/>
                    <a:p>
                      <a:r>
                        <a:rPr lang="fr-FR" sz="1600" dirty="0"/>
                        <a:t>4003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S40977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0,02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11,5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0,5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fr-FR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53">
                <a:tc>
                  <a:txBody>
                    <a:bodyPr/>
                    <a:lstStyle/>
                    <a:p>
                      <a:r>
                        <a:rPr lang="fr-FR" sz="1600" dirty="0"/>
                        <a:t>4016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430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16,5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Crochets</a:t>
                      </a:r>
                      <a:r>
                        <a:rPr lang="fr-FR" sz="1600" baseline="0" dirty="0"/>
                        <a:t> d’ardoises</a:t>
                      </a:r>
                      <a:endParaRPr lang="fr-FR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53">
                <a:tc>
                  <a:txBody>
                    <a:bodyPr/>
                    <a:lstStyle/>
                    <a:p>
                      <a:r>
                        <a:rPr lang="fr-FR" sz="1600" dirty="0"/>
                        <a:t>4542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630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16,0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4,0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Cu, Nb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Tirants et pièces</a:t>
                      </a:r>
                      <a:r>
                        <a:rPr lang="fr-FR" sz="1600" baseline="0" dirty="0"/>
                        <a:t> mécaniques</a:t>
                      </a:r>
                      <a:endParaRPr lang="fr-FR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8168">
                <a:tc>
                  <a:txBody>
                    <a:bodyPr/>
                    <a:lstStyle/>
                    <a:p>
                      <a:r>
                        <a:rPr lang="fr-FR" sz="1600" dirty="0"/>
                        <a:t>4301</a:t>
                      </a:r>
                    </a:p>
                    <a:p>
                      <a:r>
                        <a:rPr lang="fr-FR" sz="1600" dirty="0"/>
                        <a:t>4307</a:t>
                      </a:r>
                    </a:p>
                    <a:p>
                      <a:r>
                        <a:rPr lang="fr-FR" sz="1600" dirty="0"/>
                        <a:t>4311</a:t>
                      </a:r>
                    </a:p>
                    <a:p>
                      <a:r>
                        <a:rPr lang="fr-FR" sz="1600" dirty="0"/>
                        <a:t>4567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304</a:t>
                      </a:r>
                    </a:p>
                    <a:p>
                      <a:r>
                        <a:rPr lang="fr-FR" sz="1600" dirty="0"/>
                        <a:t>304L</a:t>
                      </a:r>
                    </a:p>
                    <a:p>
                      <a:r>
                        <a:rPr lang="fr-FR" sz="1600" dirty="0"/>
                        <a:t>304N</a:t>
                      </a:r>
                    </a:p>
                    <a:p>
                      <a:r>
                        <a:rPr lang="fr-FR" sz="1600" dirty="0"/>
                        <a:t>304Cu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0,04</a:t>
                      </a:r>
                    </a:p>
                    <a:p>
                      <a:r>
                        <a:rPr lang="fr-FR" sz="1600" dirty="0"/>
                        <a:t>0,02</a:t>
                      </a:r>
                    </a:p>
                    <a:p>
                      <a:r>
                        <a:rPr lang="fr-FR" sz="1600" dirty="0"/>
                        <a:t>0,02</a:t>
                      </a:r>
                    </a:p>
                    <a:p>
                      <a:r>
                        <a:rPr lang="fr-FR" sz="1600" dirty="0"/>
                        <a:t>0,02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18,1</a:t>
                      </a:r>
                    </a:p>
                    <a:p>
                      <a:r>
                        <a:rPr lang="fr-FR" sz="1600" dirty="0"/>
                        <a:t>18,1</a:t>
                      </a:r>
                    </a:p>
                    <a:p>
                      <a:r>
                        <a:rPr lang="fr-FR" sz="1600" dirty="0"/>
                        <a:t>18,1</a:t>
                      </a:r>
                    </a:p>
                    <a:p>
                      <a:r>
                        <a:rPr lang="fr-FR" sz="1600" dirty="0"/>
                        <a:t>17,1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8,1</a:t>
                      </a:r>
                    </a:p>
                    <a:p>
                      <a:r>
                        <a:rPr lang="fr-FR" sz="1600" dirty="0"/>
                        <a:t>8,1</a:t>
                      </a:r>
                    </a:p>
                    <a:p>
                      <a:r>
                        <a:rPr lang="fr-FR" sz="1600" dirty="0"/>
                        <a:t>8,6</a:t>
                      </a:r>
                    </a:p>
                    <a:p>
                      <a:r>
                        <a:rPr lang="fr-FR" sz="1600" dirty="0"/>
                        <a:t>8,6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-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N</a:t>
                      </a:r>
                    </a:p>
                    <a:p>
                      <a:r>
                        <a:rPr lang="fr-FR" sz="1600" dirty="0"/>
                        <a:t>Cu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  <a:p>
                      <a:endParaRPr lang="fr-FR" sz="1600" dirty="0"/>
                    </a:p>
                    <a:p>
                      <a:r>
                        <a:rPr lang="fr-FR" sz="1600" dirty="0"/>
                        <a:t>Ronds à béton</a:t>
                      </a:r>
                    </a:p>
                    <a:p>
                      <a:r>
                        <a:rPr lang="fr-FR" sz="1600" dirty="0"/>
                        <a:t>Fixations A2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38168">
                <a:tc>
                  <a:txBody>
                    <a:bodyPr/>
                    <a:lstStyle/>
                    <a:p>
                      <a:r>
                        <a:rPr lang="fr-FR" sz="1600" dirty="0"/>
                        <a:t>4401</a:t>
                      </a:r>
                    </a:p>
                    <a:p>
                      <a:r>
                        <a:rPr lang="fr-FR" sz="1600" dirty="0"/>
                        <a:t>4404</a:t>
                      </a:r>
                    </a:p>
                    <a:p>
                      <a:r>
                        <a:rPr lang="fr-FR" sz="1600" dirty="0"/>
                        <a:t>4429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316</a:t>
                      </a:r>
                    </a:p>
                    <a:p>
                      <a:r>
                        <a:rPr lang="fr-FR" sz="1600" dirty="0"/>
                        <a:t>316L</a:t>
                      </a:r>
                    </a:p>
                    <a:p>
                      <a:r>
                        <a:rPr lang="fr-FR" sz="1600" dirty="0"/>
                        <a:t>« 316LN 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0,05</a:t>
                      </a:r>
                    </a:p>
                    <a:p>
                      <a:r>
                        <a:rPr lang="fr-FR" sz="1600" dirty="0"/>
                        <a:t>0,02</a:t>
                      </a:r>
                    </a:p>
                    <a:p>
                      <a:r>
                        <a:rPr lang="fr-FR" sz="1600" dirty="0"/>
                        <a:t>0,02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16,6</a:t>
                      </a:r>
                    </a:p>
                    <a:p>
                      <a:r>
                        <a:rPr lang="fr-FR" sz="1600" dirty="0"/>
                        <a:t>16,6</a:t>
                      </a:r>
                    </a:p>
                    <a:p>
                      <a:r>
                        <a:rPr lang="fr-FR" sz="1600" dirty="0"/>
                        <a:t>16,6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10,1</a:t>
                      </a:r>
                    </a:p>
                    <a:p>
                      <a:r>
                        <a:rPr lang="fr-FR" sz="1600" dirty="0"/>
                        <a:t>10,1</a:t>
                      </a:r>
                    </a:p>
                    <a:p>
                      <a:r>
                        <a:rPr lang="fr-FR" sz="1600" dirty="0"/>
                        <a:t>11,1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2,1</a:t>
                      </a:r>
                    </a:p>
                    <a:p>
                      <a:r>
                        <a:rPr lang="fr-FR" sz="1600" dirty="0"/>
                        <a:t>2,1</a:t>
                      </a:r>
                    </a:p>
                    <a:p>
                      <a:r>
                        <a:rPr lang="fr-FR" sz="1600" dirty="0"/>
                        <a:t>2,6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fr-FR" sz="160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Intérieurs et extérieurs de</a:t>
                      </a:r>
                      <a:r>
                        <a:rPr lang="fr-FR" sz="1600" kern="1200" baseline="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bâtiments </a:t>
                      </a:r>
                      <a:r>
                        <a:rPr lang="fr-FR" sz="160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atmosphères</a:t>
                      </a:r>
                      <a:r>
                        <a:rPr lang="fr-FR" sz="1600" kern="1200" baseline="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industrielles </a:t>
                      </a:r>
                      <a:r>
                        <a:rPr lang="fr-FR" sz="160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normales et éloignés</a:t>
                      </a:r>
                      <a:r>
                        <a:rPr lang="fr-FR" sz="1600" kern="1200" baseline="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des côtes</a:t>
                      </a:r>
                      <a:endParaRPr lang="fr-FR" sz="1600" noProof="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Ronds à béton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9291">
                <a:tc>
                  <a:txBody>
                    <a:bodyPr/>
                    <a:lstStyle/>
                    <a:p>
                      <a:r>
                        <a:rPr lang="fr-FR" sz="1600" dirty="0"/>
                        <a:t>4529</a:t>
                      </a:r>
                    </a:p>
                    <a:p>
                      <a:r>
                        <a:rPr lang="fr-FR" sz="1600" dirty="0"/>
                        <a:t>4547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« 926 »</a:t>
                      </a:r>
                    </a:p>
                    <a:p>
                      <a:r>
                        <a:rPr lang="fr-FR" sz="1600" dirty="0"/>
                        <a:t>S31254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0,01</a:t>
                      </a:r>
                    </a:p>
                    <a:p>
                      <a:r>
                        <a:rPr lang="fr-FR" sz="1600" dirty="0"/>
                        <a:t>0,01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20,5</a:t>
                      </a:r>
                    </a:p>
                    <a:p>
                      <a:r>
                        <a:rPr lang="fr-FR" sz="1600" dirty="0"/>
                        <a:t>20,0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24,8</a:t>
                      </a:r>
                    </a:p>
                    <a:p>
                      <a:r>
                        <a:rPr lang="fr-FR" sz="1600" dirty="0"/>
                        <a:t>18,0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6,5</a:t>
                      </a:r>
                    </a:p>
                    <a:p>
                      <a:r>
                        <a:rPr lang="fr-FR" sz="1600" dirty="0"/>
                        <a:t>6,1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N, Cu</a:t>
                      </a:r>
                    </a:p>
                    <a:p>
                      <a:r>
                        <a:rPr lang="fr-FR" sz="1600" dirty="0"/>
                        <a:t>N, Cu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Tunnels routiers et intérieur de</a:t>
                      </a:r>
                      <a:r>
                        <a:rPr lang="fr-FR" sz="1600" baseline="0" noProof="0" dirty="0"/>
                        <a:t> piscines</a:t>
                      </a:r>
                      <a:endParaRPr lang="fr-FR" sz="16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53">
                <a:tc>
                  <a:txBody>
                    <a:bodyPr/>
                    <a:lstStyle/>
                    <a:p>
                      <a:r>
                        <a:rPr lang="fr-FR" sz="1600" dirty="0"/>
                        <a:t>4362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S32304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22,5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3,6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N, Cu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Ronds à béton </a:t>
                      </a:r>
                      <a:r>
                        <a:rPr lang="fr-FR" sz="16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 pièces mécaniques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53">
                <a:tc>
                  <a:txBody>
                    <a:bodyPr/>
                    <a:lstStyle/>
                    <a:p>
                      <a:r>
                        <a:rPr lang="fr-FR" sz="1600" dirty="0"/>
                        <a:t>4462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S32205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21,5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4,6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2,8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Ronds à béton </a:t>
                      </a:r>
                      <a:r>
                        <a:rPr lang="fr-FR" sz="16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 pièces mécaniques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708632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>
            <a:noAutofit/>
          </a:bodyPr>
          <a:lstStyle/>
          <a:p>
            <a:r>
              <a:rPr lang="fr-FR" sz="2800" dirty="0"/>
              <a:t>L’« arbre » des </a:t>
            </a:r>
            <a:r>
              <a:rPr lang="fr-FR" sz="2800" noProof="0" dirty="0"/>
              <a:t>aciers inoxydables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14</a:t>
            </a:fld>
            <a:endParaRPr lang="fr-FR" dirty="0"/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0"/>
          <a:stretch/>
        </p:blipFill>
        <p:spPr>
          <a:xfrm>
            <a:off x="1187624" y="1124744"/>
            <a:ext cx="6567771" cy="573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3482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521804" y="179010"/>
            <a:ext cx="7453585" cy="61206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fr-FR" sz="2400" dirty="0"/>
              <a:t>Répartition de la production mondiale</a:t>
            </a:r>
          </a:p>
          <a:p>
            <a:pPr algn="ctr"/>
            <a:r>
              <a:rPr lang="fr-FR" sz="2400" dirty="0"/>
              <a:t> d’acier inoxydable par familles</a:t>
            </a:r>
            <a:r>
              <a:rPr lang="fr-FR" sz="2400" baseline="50000" dirty="0"/>
              <a:t>19</a:t>
            </a:r>
            <a:endParaRPr lang="en-US" sz="2400" baseline="50000" dirty="0"/>
          </a:p>
        </p:txBody>
      </p:sp>
      <p:sp>
        <p:nvSpPr>
          <p:cNvPr id="6" name="TextBox 5"/>
          <p:cNvSpPr txBox="1"/>
          <p:nvPr/>
        </p:nvSpPr>
        <p:spPr>
          <a:xfrm>
            <a:off x="625138" y="5890046"/>
            <a:ext cx="8064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Les prix élevés du Ni favorisent le remplacement des nuances au Cr-Ni courantes par des nuances au Cr-Mn ou au Cr</a:t>
            </a:r>
          </a:p>
          <a:p>
            <a:r>
              <a:rPr lang="fr-FR" dirty="0"/>
              <a:t>Les nuances Duplex, marginales aujourd’hui, devraient progresser dans le futur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18955D-DB97-4773-8B70-1DC13D551E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19912" r="5900" b="2081"/>
          <a:stretch/>
        </p:blipFill>
        <p:spPr>
          <a:xfrm>
            <a:off x="409114" y="908720"/>
            <a:ext cx="8280920" cy="5040560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 rot="1948694">
            <a:off x="7632000" y="324000"/>
            <a:ext cx="1240349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>
                <a:solidFill>
                  <a:srgbClr val="FF0000"/>
                </a:solidFill>
              </a:rPr>
              <a:t>Actualisé !</a:t>
            </a:r>
          </a:p>
        </p:txBody>
      </p:sp>
    </p:spTree>
    <p:extLst>
      <p:ext uri="{BB962C8B-B14F-4D97-AF65-F5344CB8AC3E}">
        <p14:creationId xmlns:p14="http://schemas.microsoft.com/office/powerpoint/2010/main" val="39466747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562" y="274638"/>
            <a:ext cx="8489092" cy="1143000"/>
          </a:xfrm>
        </p:spPr>
        <p:txBody>
          <a:bodyPr>
            <a:noAutofit/>
          </a:bodyPr>
          <a:lstStyle/>
          <a:p>
            <a:r>
              <a:rPr lang="fr-FR" sz="3200" noProof="0" dirty="0"/>
              <a:t>Production mondiale d’acier inoxydable par</a:t>
            </a:r>
            <a:br>
              <a:rPr lang="fr-FR" sz="3200" noProof="0" dirty="0"/>
            </a:br>
            <a:r>
              <a:rPr lang="fr-FR" sz="3200" noProof="0" dirty="0"/>
              <a:t>zones géographiques</a:t>
            </a:r>
            <a:r>
              <a:rPr lang="fr-FR" sz="3200" baseline="50000" noProof="0" dirty="0"/>
              <a:t>2</a:t>
            </a:r>
          </a:p>
        </p:txBody>
      </p:sp>
      <p:sp>
        <p:nvSpPr>
          <p:cNvPr id="7" name="TextBox 8"/>
          <p:cNvSpPr txBox="1"/>
          <p:nvPr/>
        </p:nvSpPr>
        <p:spPr>
          <a:xfrm rot="1948694">
            <a:off x="7632000" y="324000"/>
            <a:ext cx="1240349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>
                <a:solidFill>
                  <a:srgbClr val="FF0000"/>
                </a:solidFill>
              </a:rPr>
              <a:t>Actualisé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F42DE0-8158-4AEB-87F1-7EADEBDD9F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3" t="14340" r="2947" b="2081"/>
          <a:stretch/>
        </p:blipFill>
        <p:spPr>
          <a:xfrm>
            <a:off x="289666" y="1417638"/>
            <a:ext cx="8577951" cy="540060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6193366" y="950751"/>
            <a:ext cx="2592288" cy="756084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0070C0"/>
                </a:solidFill>
              </a:rPr>
              <a:t>La demande est croissante</a:t>
            </a:r>
          </a:p>
        </p:txBody>
      </p:sp>
    </p:spTree>
    <p:extLst>
      <p:ext uri="{BB962C8B-B14F-4D97-AF65-F5344CB8AC3E}">
        <p14:creationId xmlns:p14="http://schemas.microsoft.com/office/powerpoint/2010/main" val="30884798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400" dirty="0"/>
              <a:t>Taux de croissance annuel moyen mondial</a:t>
            </a:r>
            <a:br>
              <a:rPr lang="en-GB" sz="2400" dirty="0"/>
            </a:br>
            <a:r>
              <a:rPr lang="fr-FR" sz="2400" dirty="0"/>
              <a:t>Production brute d’inox</a:t>
            </a:r>
            <a:r>
              <a:rPr lang="fr-FR" sz="2400" baseline="30000" dirty="0"/>
              <a:t>22 </a:t>
            </a:r>
            <a:r>
              <a:rPr lang="fr-FR" sz="2400" dirty="0"/>
              <a:t>(Millions de tonnes métriques)</a:t>
            </a:r>
            <a:endParaRPr lang="en-US" sz="16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17</a:t>
            </a:fld>
            <a:endParaRPr lang="fr-B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7063AA-BDD2-4C15-8D4C-A2B725E303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21026" r="5000" b="7653"/>
          <a:stretch/>
        </p:blipFill>
        <p:spPr>
          <a:xfrm>
            <a:off x="179512" y="1628800"/>
            <a:ext cx="8229600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0447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67544" y="413792"/>
            <a:ext cx="8229600" cy="1143000"/>
          </a:xfrm>
        </p:spPr>
        <p:txBody>
          <a:bodyPr>
            <a:noAutofit/>
          </a:bodyPr>
          <a:lstStyle/>
          <a:p>
            <a:r>
              <a:rPr lang="fr-FR" sz="3600" dirty="0"/>
              <a:t>Utilisation apparente d’inox par région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 rot="744490">
            <a:off x="7364401" y="263217"/>
            <a:ext cx="1403017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ACTUALISÉ 2019  !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6B72DE-E957-46F8-825E-DD1F0B5DE7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7" t="21026" r="5113"/>
          <a:stretch/>
        </p:blipFill>
        <p:spPr>
          <a:xfrm>
            <a:off x="446856" y="1556792"/>
            <a:ext cx="8229600" cy="5103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677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229600" cy="1143000"/>
          </a:xfrm>
        </p:spPr>
        <p:txBody>
          <a:bodyPr/>
          <a:lstStyle/>
          <a:p>
            <a:r>
              <a:rPr lang="fr-FR" noProof="0" dirty="0"/>
              <a:t>Références (1/2)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925144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1500" dirty="0">
                <a:hlinkClick r:id="rId2"/>
              </a:rPr>
              <a:t>https://www.worldstainless.org/Files/issf/non-image-files/PDF/TheStainlessSteelFamily.pdf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500" dirty="0">
                <a:hlinkClick r:id="rId2"/>
              </a:rPr>
              <a:t>http://www.outokumpu.com/en/stainless-steel/about-stainless-steel/stainless-steel-types/pages/default.aspx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500" dirty="0"/>
              <a:t>D. </a:t>
            </a:r>
            <a:r>
              <a:rPr lang="en-US" sz="1500" dirty="0" err="1"/>
              <a:t>Peckner</a:t>
            </a:r>
            <a:r>
              <a:rPr lang="en-US" sz="1500" dirty="0"/>
              <a:t> Handbook of Stainless Steels Hardcover – June, 1977 ISBN-13: 978-0070491472 ISBN-10: 007049147X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500" dirty="0">
                <a:hlinkClick r:id="rId3"/>
              </a:rPr>
              <a:t>http://www.imoa.info/download_files/stainless-steel/Austenitics.pdf</a:t>
            </a:r>
            <a:r>
              <a:rPr lang="fr-FR" sz="15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500" dirty="0"/>
              <a:t>New « 200 </a:t>
            </a:r>
            <a:r>
              <a:rPr lang="fr-FR" sz="1500" dirty="0" err="1"/>
              <a:t>series</a:t>
            </a:r>
            <a:r>
              <a:rPr lang="fr-FR" sz="1500" dirty="0"/>
              <a:t> </a:t>
            </a:r>
            <a:r>
              <a:rPr lang="fr-FR" sz="1500" dirty="0" err="1"/>
              <a:t>steels</a:t>
            </a:r>
            <a:r>
              <a:rPr lang="fr-FR" sz="1500" dirty="0"/>
              <a:t> »: An </a:t>
            </a:r>
            <a:r>
              <a:rPr lang="fr-FR" sz="1500" dirty="0" err="1"/>
              <a:t>opportunity</a:t>
            </a:r>
            <a:r>
              <a:rPr lang="fr-FR" sz="1500" dirty="0"/>
              <a:t> or a </a:t>
            </a:r>
            <a:r>
              <a:rPr lang="fr-FR" sz="1500" dirty="0" err="1"/>
              <a:t>threat</a:t>
            </a:r>
            <a:r>
              <a:rPr lang="fr-FR" sz="1500" dirty="0"/>
              <a:t> to the image of </a:t>
            </a:r>
            <a:r>
              <a:rPr lang="fr-FR" sz="1500" dirty="0" err="1"/>
              <a:t>stainless</a:t>
            </a:r>
            <a:r>
              <a:rPr lang="fr-FR" sz="1500" dirty="0"/>
              <a:t> </a:t>
            </a:r>
            <a:r>
              <a:rPr lang="fr-FR" sz="1500" dirty="0" err="1"/>
              <a:t>steel</a:t>
            </a:r>
            <a:r>
              <a:rPr lang="fr-FR" sz="1500" dirty="0"/>
              <a:t>? </a:t>
            </a:r>
            <a:r>
              <a:rPr lang="fr-FR" sz="1500" dirty="0">
                <a:hlinkClick r:id="rId4"/>
              </a:rPr>
              <a:t>https://www.worldstainless.org/Files/issf/non-image-files/PDF/ISSFNew200seriessteelsAnopportunityorathreat_EN.pdf</a:t>
            </a:r>
            <a:endParaRPr lang="fr-FR" sz="1500" dirty="0"/>
          </a:p>
          <a:p>
            <a:pPr marL="514350" indent="-514350">
              <a:buFont typeface="+mj-lt"/>
              <a:buAutoNum type="arabicPeriod"/>
            </a:pPr>
            <a:r>
              <a:rPr lang="fr-FR" sz="1500" dirty="0"/>
              <a:t>The </a:t>
            </a:r>
            <a:r>
              <a:rPr lang="fr-FR" sz="1500" dirty="0" err="1"/>
              <a:t>ferritic</a:t>
            </a:r>
            <a:r>
              <a:rPr lang="fr-FR" sz="1500" dirty="0"/>
              <a:t> solution </a:t>
            </a:r>
            <a:r>
              <a:rPr lang="fr-FR" sz="1500" dirty="0">
                <a:hlinkClick r:id="rId5"/>
              </a:rPr>
              <a:t>http://www.worldstainless.org/Files/issf/non-image-files/PDF/ISSF_The_Ferritic_Solution_French.pdf</a:t>
            </a:r>
            <a:endParaRPr lang="fr-FR" sz="1500" dirty="0"/>
          </a:p>
          <a:p>
            <a:pPr marL="514350" indent="-514350">
              <a:buFont typeface="+mj-lt"/>
              <a:buAutoNum type="arabicPeriod"/>
            </a:pPr>
            <a:r>
              <a:rPr lang="fr-FR" sz="1500" dirty="0" err="1"/>
              <a:t>Martensitic</a:t>
            </a:r>
            <a:r>
              <a:rPr lang="fr-FR" sz="1500" dirty="0"/>
              <a:t> </a:t>
            </a:r>
            <a:r>
              <a:rPr lang="fr-FR" sz="1500" dirty="0" err="1"/>
              <a:t>stainless</a:t>
            </a:r>
            <a:r>
              <a:rPr lang="fr-FR" sz="1500" dirty="0"/>
              <a:t> </a:t>
            </a:r>
            <a:r>
              <a:rPr lang="fr-FR" sz="1500" dirty="0" err="1"/>
              <a:t>steels</a:t>
            </a:r>
            <a:r>
              <a:rPr lang="fr-FR" sz="1500" dirty="0"/>
              <a:t> </a:t>
            </a:r>
            <a:r>
              <a:rPr lang="fr-FR" sz="1500" dirty="0">
                <a:hlinkClick r:id="rId6"/>
              </a:rPr>
              <a:t>http://www.worldstainless.org/Files/issf/non-image-files/PDF/ISSF_Martensitic_Stainless_Steels.pdf</a:t>
            </a:r>
            <a:endParaRPr lang="fr-FR" sz="1500" dirty="0"/>
          </a:p>
          <a:p>
            <a:pPr marL="514350" indent="-514350">
              <a:buFont typeface="+mj-lt"/>
              <a:buAutoNum type="arabicPeriod"/>
            </a:pPr>
            <a:r>
              <a:rPr lang="fr-FR" sz="1500" dirty="0"/>
              <a:t>Duplex </a:t>
            </a:r>
            <a:r>
              <a:rPr lang="fr-FR" sz="1500" dirty="0" err="1"/>
              <a:t>stainless</a:t>
            </a:r>
            <a:r>
              <a:rPr lang="fr-FR" sz="1500" dirty="0"/>
              <a:t> </a:t>
            </a:r>
            <a:r>
              <a:rPr lang="fr-FR" sz="1500" dirty="0" err="1"/>
              <a:t>steels</a:t>
            </a:r>
            <a:r>
              <a:rPr lang="fr-FR" sz="1500" dirty="0"/>
              <a:t>: </a:t>
            </a:r>
            <a:r>
              <a:rPr lang="fr-FR" sz="1500" dirty="0">
                <a:hlinkClick r:id="rId7"/>
              </a:rPr>
              <a:t>https://www.imoa.info/molybdenum-uses/molybdenum-grade-stainless-steels/architecture/structural-duplex-stainless.php?d=1</a:t>
            </a:r>
            <a:endParaRPr lang="fr-FR" sz="1500" dirty="0"/>
          </a:p>
          <a:p>
            <a:pPr marL="514350" indent="-514350">
              <a:buFont typeface="+mj-lt"/>
              <a:buAutoNum type="arabicPeriod"/>
            </a:pPr>
            <a:r>
              <a:rPr lang="fr-FR" sz="1500" dirty="0">
                <a:hlinkClick r:id="rId8"/>
              </a:rPr>
              <a:t>https://www.nickelinstitute.org/~/Media/Files/TechnicalLiterature/CapabilitiesandLimitationsofArchitecturalMetalsandMetalsforCorrosionResistanceI_14057a_.pdf</a:t>
            </a:r>
            <a:r>
              <a:rPr lang="fr-FR" sz="15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500" dirty="0">
                <a:hlinkClick r:id="rId9"/>
              </a:rPr>
              <a:t>http://www.worldstainless.org/Files/issf/non-image-files/PDF/Euro_Inox/Tables_TechnicalProperties_EN.pdf</a:t>
            </a:r>
            <a:r>
              <a:rPr lang="fr-FR" sz="1500" dirty="0"/>
              <a:t> </a:t>
            </a:r>
            <a:endParaRPr lang="fr-FR" sz="1500" b="1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1500" dirty="0">
                <a:hlinkClick r:id="rId10"/>
              </a:rPr>
              <a:t>http://www.imoa.info/download_files/stainless-steel/2014-8-Specification-and-Guideline-list.pdf</a:t>
            </a:r>
            <a:r>
              <a:rPr lang="fr-FR" sz="15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500" dirty="0">
                <a:hlinkClick r:id="rId11"/>
              </a:rPr>
              <a:t>http://www.bssa.org.uk/topics.php?article=370&amp;featured=1</a:t>
            </a:r>
            <a:r>
              <a:rPr lang="fr-FR" sz="15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500" dirty="0">
                <a:hlinkClick r:id="rId12"/>
              </a:rPr>
              <a:t>https://www.worldstainless.org/about-stainless/what-is-stainless-steel/standards/</a:t>
            </a:r>
            <a:endParaRPr lang="en-US" sz="15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276889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Références (2/2)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514350" indent="-514350">
              <a:buFont typeface="+mj-lt"/>
              <a:buAutoNum type="arabicPeriod" startAt="14"/>
            </a:pPr>
            <a:r>
              <a:rPr lang="en-GB" dirty="0"/>
              <a:t>Chemical composition of stainless steel flat products for general purposes to EN 10088-2: </a:t>
            </a:r>
            <a:r>
              <a:rPr lang="fr-FR" dirty="0">
                <a:hlinkClick r:id="rId2"/>
              </a:rPr>
              <a:t>http://www.bssa.org.uk/topics.php?article=44</a:t>
            </a:r>
            <a:r>
              <a:rPr lang="fr-FR" dirty="0"/>
              <a:t> </a:t>
            </a:r>
            <a:endParaRPr lang="en-GB" dirty="0"/>
          </a:p>
          <a:p>
            <a:pPr marL="514350" indent="-514350">
              <a:buFont typeface="+mj-lt"/>
              <a:buAutoNum type="arabicPeriod" startAt="14"/>
            </a:pPr>
            <a:r>
              <a:rPr lang="en-GB" dirty="0"/>
              <a:t>Chemical composition of stainless steel long products for general purposes to EN 10088-3: </a:t>
            </a:r>
            <a:r>
              <a:rPr lang="fr-FR" dirty="0">
                <a:hlinkClick r:id="rId3"/>
              </a:rPr>
              <a:t>http://www.bssa.org.uk/topics.php?article=46</a:t>
            </a:r>
            <a:r>
              <a:rPr lang="fr-FR" dirty="0"/>
              <a:t> </a:t>
            </a:r>
          </a:p>
          <a:p>
            <a:pPr marL="514350" indent="-514350">
              <a:buFont typeface="+mj-lt"/>
              <a:buAutoNum type="arabicPeriod" startAt="14"/>
            </a:pPr>
            <a:r>
              <a:rPr lang="en-US" dirty="0"/>
              <a:t>EN 10088-4:2009 Stainless steels. Technical delivery conditions for sheet/plate and strip of corrosion resisting steels for construction purposes  </a:t>
            </a:r>
            <a:r>
              <a:rPr lang="en-US" dirty="0">
                <a:hlinkClick r:id="rId4"/>
              </a:rPr>
              <a:t>www.worldstainless.org/Files/issf/non-image-files/PDF/Euro_Inox/EN10088-4_EN.pdf</a:t>
            </a:r>
            <a:r>
              <a:rPr lang="en-US" dirty="0"/>
              <a:t> </a:t>
            </a:r>
          </a:p>
          <a:p>
            <a:pPr marL="514350" indent="-514350">
              <a:buFont typeface="+mj-lt"/>
              <a:buAutoNum type="arabicPeriod" startAt="14"/>
            </a:pPr>
            <a:r>
              <a:rPr lang="fr-FR" dirty="0"/>
              <a:t>Stainless </a:t>
            </a:r>
            <a:r>
              <a:rPr lang="fr-FR" dirty="0" err="1"/>
              <a:t>steel</a:t>
            </a:r>
            <a:r>
              <a:rPr lang="fr-FR" dirty="0"/>
              <a:t> flat </a:t>
            </a:r>
            <a:r>
              <a:rPr lang="fr-FR" dirty="0" err="1"/>
              <a:t>products</a:t>
            </a:r>
            <a:r>
              <a:rPr lang="fr-FR" dirty="0"/>
              <a:t> for building – the grades in EN 10088-4 </a:t>
            </a:r>
            <a:r>
              <a:rPr lang="fr-FR" dirty="0" err="1"/>
              <a:t>explained</a:t>
            </a:r>
            <a:r>
              <a:rPr lang="fr-FR" dirty="0"/>
              <a:t>: </a:t>
            </a:r>
            <a:r>
              <a:rPr lang="fr-FR" dirty="0">
                <a:hlinkClick r:id="rId5"/>
              </a:rPr>
              <a:t>http://www.worldstainless.org/Files/issf/non-image-files/PDF/Euro_Inox/EN10088-4_FR.pdf</a:t>
            </a:r>
            <a:endParaRPr lang="fr-FR" dirty="0"/>
          </a:p>
          <a:p>
            <a:pPr marL="514350" indent="-514350">
              <a:buFont typeface="+mj-lt"/>
              <a:buAutoNum type="arabicPeriod" startAt="14"/>
            </a:pPr>
            <a:r>
              <a:rPr lang="en-US" dirty="0"/>
              <a:t>EN 10088-5: 2009 Stainless steels. Technical delivery conditions for bars, rods, wire, sections and bright products of corrosion resisting steels for construction purposes. </a:t>
            </a:r>
          </a:p>
          <a:p>
            <a:pPr marL="514350" indent="-514350">
              <a:buFont typeface="+mj-lt"/>
              <a:buAutoNum type="arabicPeriod" startAt="14"/>
            </a:pPr>
            <a:r>
              <a:rPr lang="fr-FR" dirty="0"/>
              <a:t>ISSF publication « Stainless </a:t>
            </a:r>
            <a:r>
              <a:rPr lang="fr-FR" dirty="0" err="1"/>
              <a:t>steel</a:t>
            </a:r>
            <a:r>
              <a:rPr lang="fr-FR" dirty="0"/>
              <a:t> in Figures »: </a:t>
            </a:r>
            <a:r>
              <a:rPr lang="fr-FR" dirty="0">
                <a:hlinkClick r:id="rId6"/>
              </a:rPr>
              <a:t>https://www.worldstainless.org/Files/issf/non-image-files/PDF/ISSF_Stainless_Steel_in_Figures_2019_English_public_version.pdf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59387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noProof="0" dirty="0"/>
              <a:t>Merci !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77202770"/>
      </p:ext>
    </p:extLst>
  </p:cSld>
  <p:clrMapOvr>
    <a:masterClrMapping/>
  </p:clrMapOvr>
</p:sld>
</file>

<file path=ppt/theme/theme1.xml><?xml version="1.0" encoding="utf-8"?>
<a:theme xmlns:a="http://schemas.openxmlformats.org/drawingml/2006/main" name="3_Custom Design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nalisé 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Videos</Template>
  <TotalTime>3215</TotalTime>
  <Words>1988</Words>
  <Application>Microsoft Office PowerPoint</Application>
  <PresentationFormat>On-screen Show (4:3)</PresentationFormat>
  <Paragraphs>586</Paragraphs>
  <Slides>21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Wingdings</vt:lpstr>
      <vt:lpstr>3_Custom Design</vt:lpstr>
      <vt:lpstr>Support de cours pour enseignants d’Architecture et de Génie Civil</vt:lpstr>
      <vt:lpstr>Vidéos</vt:lpstr>
      <vt:lpstr>Les aciers inoxydables sont des alliages à base de fer qui contiennent au moins 10,5 % de chrome</vt:lpstr>
      <vt:lpstr>PowerPoint Presentation</vt:lpstr>
      <vt:lpstr>Les nuances au Cr-Ni (Austénitiques)4</vt:lpstr>
      <vt:lpstr>Les nuances au Cr-Mn (Austénitique avec Manganèse)5</vt:lpstr>
      <vt:lpstr>Les nuances au Cr (Ferritiques)6</vt:lpstr>
      <vt:lpstr>Les nuances Cr (Martensitiques)7</vt:lpstr>
      <vt:lpstr>Les Duplex (Austénitiques-Ferritiques)8</vt:lpstr>
      <vt:lpstr>Propriétés physiques9, 10</vt:lpstr>
      <vt:lpstr>Normes pour les aciers inoxydables</vt:lpstr>
      <vt:lpstr>Principales nuances pour l’Architecture, le Bâtiment et la Construction : EN 10088-4 (tôles/plaques/bandes)16, 17</vt:lpstr>
      <vt:lpstr>Principales nuances pour l’Architecture, le Bâtiment et la Construction :  EN 10088-5 (barres/fils/profilés)18</vt:lpstr>
      <vt:lpstr>L’« arbre » des aciers inoxydables</vt:lpstr>
      <vt:lpstr>PowerPoint Presentation</vt:lpstr>
      <vt:lpstr>Production mondiale d’acier inoxydable par zones géographiques2</vt:lpstr>
      <vt:lpstr>Taux de croissance annuel moyen mondial Production brute d’inox22 (Millions de tonnes métriques)</vt:lpstr>
      <vt:lpstr>Utilisation apparente d’inox par région</vt:lpstr>
      <vt:lpstr>Références (1/2)</vt:lpstr>
      <vt:lpstr>Références (2/2)</vt:lpstr>
      <vt:lpstr>Merci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Qu’est-ce qu’un acier inoxydable ?</dc:title>
  <dc:creator>Bernard HÉRITIER</dc:creator>
  <cp:keywords>Aciers inoxydables, cours, architectes, ingénieurs</cp:keywords>
  <dc:description>Traduction française : Jean-Pierre MUZEAU (APK)
Vérification : Joëlle PONTET (APERAM) et Bernard HÉRITIER (ISSF)</dc:description>
  <cp:lastModifiedBy>Jo Claes</cp:lastModifiedBy>
  <cp:revision>462</cp:revision>
  <cp:lastPrinted>2019-11-18T10:15:17Z</cp:lastPrinted>
  <dcterms:created xsi:type="dcterms:W3CDTF">2013-06-29T15:24:20Z</dcterms:created>
  <dcterms:modified xsi:type="dcterms:W3CDTF">2020-01-30T14:11:22Z</dcterms:modified>
</cp:coreProperties>
</file>