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92" r:id="rId6"/>
    <p:sldId id="259" r:id="rId7"/>
    <p:sldId id="272" r:id="rId8"/>
    <p:sldId id="308" r:id="rId9"/>
    <p:sldId id="309" r:id="rId10"/>
    <p:sldId id="300" r:id="rId11"/>
    <p:sldId id="298" r:id="rId12"/>
    <p:sldId id="257" r:id="rId13"/>
    <p:sldId id="312" r:id="rId14"/>
    <p:sldId id="313" r:id="rId15"/>
    <p:sldId id="304" r:id="rId16"/>
    <p:sldId id="310" r:id="rId17"/>
    <p:sldId id="311" r:id="rId18"/>
    <p:sldId id="306" r:id="rId19"/>
    <p:sldId id="273" r:id="rId20"/>
    <p:sldId id="275" r:id="rId21"/>
    <p:sldId id="297" r:id="rId22"/>
    <p:sldId id="296" r:id="rId23"/>
    <p:sldId id="261" r:id="rId24"/>
    <p:sldId id="291" r:id="rId25"/>
    <p:sldId id="299" r:id="rId26"/>
    <p:sldId id="284" r:id="rId27"/>
  </p:sldIdLst>
  <p:sldSz cx="9144000" cy="6858000" type="screen4x3"/>
  <p:notesSz cx="6811963" cy="99425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 userDrawn="1">
          <p15:clr>
            <a:srgbClr val="A4A3A4"/>
          </p15:clr>
        </p15:guide>
        <p15:guide id="2" pos="2146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" initials="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B2B2"/>
    <a:srgbClr val="969696"/>
    <a:srgbClr val="808080"/>
    <a:srgbClr val="3366CC"/>
    <a:srgbClr val="395FC8"/>
    <a:srgbClr val="666699"/>
    <a:srgbClr val="0033CC"/>
    <a:srgbClr val="CECEEA"/>
    <a:srgbClr val="C8C8E8"/>
    <a:srgbClr val="C8C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E7B882-0379-429D-847C-8272D71BD6D8}" v="2" dt="2020-01-30T13:59:38.6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97" autoAdjust="0"/>
    <p:restoredTop sz="86369" autoAdjust="0"/>
  </p:normalViewPr>
  <p:slideViewPr>
    <p:cSldViewPr snapToGrid="0">
      <p:cViewPr varScale="1">
        <p:scale>
          <a:sx n="82" d="100"/>
          <a:sy n="82" d="100"/>
        </p:scale>
        <p:origin x="1133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2674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4" d="100"/>
        <a:sy n="144" d="100"/>
      </p:scale>
      <p:origin x="0" y="9570"/>
    </p:cViewPr>
  </p:sorterViewPr>
  <p:notesViewPr>
    <p:cSldViewPr snapToGrid="0">
      <p:cViewPr varScale="1">
        <p:scale>
          <a:sx n="73" d="100"/>
          <a:sy n="73" d="100"/>
        </p:scale>
        <p:origin x="-2184" y="-108"/>
      </p:cViewPr>
      <p:guideLst>
        <p:guide orient="horz" pos="3149"/>
        <p:guide pos="2146"/>
        <p:guide orient="horz" pos="3132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78E7B882-0379-429D-847C-8272D71BD6D8}"/>
    <pc:docChg chg="modSld">
      <pc:chgData name="Jo Claes" userId="d64208f3-0076-4064-b6ac-7d8ee9dc279f" providerId="ADAL" clId="{78E7B882-0379-429D-847C-8272D71BD6D8}" dt="2020-01-30T13:59:38.610" v="0"/>
      <pc:docMkLst>
        <pc:docMk/>
      </pc:docMkLst>
      <pc:sldChg chg="modSp">
        <pc:chgData name="Jo Claes" userId="d64208f3-0076-4064-b6ac-7d8ee9dc279f" providerId="ADAL" clId="{78E7B882-0379-429D-847C-8272D71BD6D8}" dt="2020-01-30T13:59:38.610" v="0"/>
        <pc:sldMkLst>
          <pc:docMk/>
          <pc:sldMk cId="1961601532" sldId="299"/>
        </pc:sldMkLst>
        <pc:spChg chg="mod">
          <ac:chgData name="Jo Claes" userId="d64208f3-0076-4064-b6ac-7d8ee9dc279f" providerId="ADAL" clId="{78E7B882-0379-429D-847C-8272D71BD6D8}" dt="2020-01-30T13:59:38.610" v="0"/>
          <ac:spMkLst>
            <pc:docMk/>
            <pc:sldMk cId="1961601532" sldId="299"/>
            <ac:spMk id="3" creationId="{00000000-0000-0000-0000-000000000000}"/>
          </ac:spMkLst>
        </pc:spChg>
      </pc:sldChg>
    </pc:docChg>
  </pc:docChgLst>
  <pc:docChgLst>
    <pc:chgData name="Jo Claes" userId="d64208f3-0076-4064-b6ac-7d8ee9dc279f" providerId="ADAL" clId="{E5FF638B-DED4-4A11-855B-548809AECC29}"/>
    <pc:docChg chg="custSel modSld modNotesMaster modHandout">
      <pc:chgData name="Jo Claes" userId="d64208f3-0076-4064-b6ac-7d8ee9dc279f" providerId="ADAL" clId="{E5FF638B-DED4-4A11-855B-548809AECC29}" dt="2019-11-18T10:11:34.064" v="91"/>
      <pc:docMkLst>
        <pc:docMk/>
      </pc:docMkLst>
      <pc:sldChg chg="modSp">
        <pc:chgData name="Jo Claes" userId="d64208f3-0076-4064-b6ac-7d8ee9dc279f" providerId="ADAL" clId="{E5FF638B-DED4-4A11-855B-548809AECC29}" dt="2019-11-18T09:55:14.422" v="57" actId="20577"/>
        <pc:sldMkLst>
          <pc:docMk/>
          <pc:sldMk cId="3582756984" sldId="259"/>
        </pc:sldMkLst>
        <pc:graphicFrameChg chg="modGraphic">
          <ac:chgData name="Jo Claes" userId="d64208f3-0076-4064-b6ac-7d8ee9dc279f" providerId="ADAL" clId="{E5FF638B-DED4-4A11-855B-548809AECC29}" dt="2019-11-18T09:55:14.422" v="57" actId="20577"/>
          <ac:graphicFrameMkLst>
            <pc:docMk/>
            <pc:sldMk cId="3582756984" sldId="259"/>
            <ac:graphicFrameMk id="5" creationId="{00000000-0000-0000-0000-000000000000}"/>
          </ac:graphicFrameMkLst>
        </pc:graphicFrameChg>
      </pc:sldChg>
      <pc:sldChg chg="mod">
        <pc:chgData name="Jo Claes" userId="d64208f3-0076-4064-b6ac-7d8ee9dc279f" providerId="ADAL" clId="{E5FF638B-DED4-4A11-855B-548809AECC29}" dt="2019-11-18T09:56:31.651" v="70" actId="27918"/>
        <pc:sldMkLst>
          <pc:docMk/>
          <pc:sldMk cId="1767311836" sldId="272"/>
        </pc:sldMkLst>
      </pc:sldChg>
      <pc:sldChg chg="modSp">
        <pc:chgData name="Jo Claes" userId="d64208f3-0076-4064-b6ac-7d8ee9dc279f" providerId="ADAL" clId="{E5FF638B-DED4-4A11-855B-548809AECC29}" dt="2019-11-18T09:57:50.230" v="71"/>
        <pc:sldMkLst>
          <pc:docMk/>
          <pc:sldMk cId="1876394086" sldId="291"/>
        </pc:sldMkLst>
        <pc:spChg chg="mod">
          <ac:chgData name="Jo Claes" userId="d64208f3-0076-4064-b6ac-7d8ee9dc279f" providerId="ADAL" clId="{E5FF638B-DED4-4A11-855B-548809AECC29}" dt="2019-11-18T09:57:50.230" v="71"/>
          <ac:spMkLst>
            <pc:docMk/>
            <pc:sldMk cId="1876394086" sldId="291"/>
            <ac:spMk id="3" creationId="{00000000-0000-0000-0000-000000000000}"/>
          </ac:spMkLst>
        </pc:spChg>
      </pc:sldChg>
      <pc:sldChg chg="modSp">
        <pc:chgData name="Jo Claes" userId="d64208f3-0076-4064-b6ac-7d8ee9dc279f" providerId="ADAL" clId="{E5FF638B-DED4-4A11-855B-548809AECC29}" dt="2019-11-18T09:58:02.868" v="72"/>
        <pc:sldMkLst>
          <pc:docMk/>
          <pc:sldMk cId="1961601532" sldId="299"/>
        </pc:sldMkLst>
        <pc:spChg chg="mod">
          <ac:chgData name="Jo Claes" userId="d64208f3-0076-4064-b6ac-7d8ee9dc279f" providerId="ADAL" clId="{E5FF638B-DED4-4A11-855B-548809AECC29}" dt="2019-11-18T09:58:02.868" v="72"/>
          <ac:spMkLst>
            <pc:docMk/>
            <pc:sldMk cId="1961601532" sldId="299"/>
            <ac:spMk id="3" creationId="{00000000-0000-0000-0000-000000000000}"/>
          </ac:spMkLst>
        </pc:spChg>
      </pc:sldChg>
      <pc:sldChg chg="addSp delSp modSp">
        <pc:chgData name="Jo Claes" userId="d64208f3-0076-4064-b6ac-7d8ee9dc279f" providerId="ADAL" clId="{E5FF638B-DED4-4A11-855B-548809AECC29}" dt="2019-11-18T10:06:32.610" v="82" actId="170"/>
        <pc:sldMkLst>
          <pc:docMk/>
          <pc:sldMk cId="312127916" sldId="312"/>
        </pc:sldMkLst>
        <pc:spChg chg="ord">
          <ac:chgData name="Jo Claes" userId="d64208f3-0076-4064-b6ac-7d8ee9dc279f" providerId="ADAL" clId="{E5FF638B-DED4-4A11-855B-548809AECC29}" dt="2019-11-18T10:06:32.610" v="82" actId="170"/>
          <ac:spMkLst>
            <pc:docMk/>
            <pc:sldMk cId="312127916" sldId="312"/>
            <ac:spMk id="6" creationId="{00000000-0000-0000-0000-000000000000}"/>
          </ac:spMkLst>
        </pc:spChg>
        <pc:picChg chg="del">
          <ac:chgData name="Jo Claes" userId="d64208f3-0076-4064-b6ac-7d8ee9dc279f" providerId="ADAL" clId="{E5FF638B-DED4-4A11-855B-548809AECC29}" dt="2019-11-18T10:05:46.385" v="74" actId="478"/>
          <ac:picMkLst>
            <pc:docMk/>
            <pc:sldMk cId="312127916" sldId="312"/>
            <ac:picMk id="4" creationId="{7AF849B7-6C6E-44E5-BC52-15401674E038}"/>
          </ac:picMkLst>
        </pc:picChg>
        <pc:picChg chg="add mod modCrop">
          <ac:chgData name="Jo Claes" userId="d64208f3-0076-4064-b6ac-7d8ee9dc279f" providerId="ADAL" clId="{E5FF638B-DED4-4A11-855B-548809AECC29}" dt="2019-11-18T10:06:24.686" v="80" actId="1076"/>
          <ac:picMkLst>
            <pc:docMk/>
            <pc:sldMk cId="312127916" sldId="312"/>
            <ac:picMk id="5" creationId="{B6E2E52D-7251-445B-826D-7C42CB0A72C8}"/>
          </ac:picMkLst>
        </pc:picChg>
      </pc:sldChg>
      <pc:sldChg chg="addSp delSp modSp">
        <pc:chgData name="Jo Claes" userId="d64208f3-0076-4064-b6ac-7d8ee9dc279f" providerId="ADAL" clId="{E5FF638B-DED4-4A11-855B-548809AECC29}" dt="2019-11-18T10:11:34.064" v="91"/>
        <pc:sldMkLst>
          <pc:docMk/>
          <pc:sldMk cId="1877769340" sldId="313"/>
        </pc:sldMkLst>
        <pc:spChg chg="del">
          <ac:chgData name="Jo Claes" userId="d64208f3-0076-4064-b6ac-7d8ee9dc279f" providerId="ADAL" clId="{E5FF638B-DED4-4A11-855B-548809AECC29}" dt="2019-11-18T10:06:44.073" v="83" actId="478"/>
          <ac:spMkLst>
            <pc:docMk/>
            <pc:sldMk cId="1877769340" sldId="313"/>
            <ac:spMk id="5" creationId="{00000000-0000-0000-0000-000000000000}"/>
          </ac:spMkLst>
        </pc:spChg>
        <pc:spChg chg="add">
          <ac:chgData name="Jo Claes" userId="d64208f3-0076-4064-b6ac-7d8ee9dc279f" providerId="ADAL" clId="{E5FF638B-DED4-4A11-855B-548809AECC29}" dt="2019-11-18T10:11:34.064" v="91"/>
          <ac:spMkLst>
            <pc:docMk/>
            <pc:sldMk cId="1877769340" sldId="313"/>
            <ac:spMk id="8" creationId="{E6544174-68D2-4BFE-BBFE-8080D19EE8CB}"/>
          </ac:spMkLst>
        </pc:spChg>
        <pc:picChg chg="add mod modCrop">
          <ac:chgData name="Jo Claes" userId="d64208f3-0076-4064-b6ac-7d8ee9dc279f" providerId="ADAL" clId="{E5FF638B-DED4-4A11-855B-548809AECC29}" dt="2019-11-18T10:11:27.603" v="90" actId="1076"/>
          <ac:picMkLst>
            <pc:docMk/>
            <pc:sldMk cId="1877769340" sldId="313"/>
            <ac:picMk id="6" creationId="{4546BFA2-D766-400E-8670-6477E1AEF071}"/>
          </ac:picMkLst>
        </pc:picChg>
        <pc:picChg chg="del">
          <ac:chgData name="Jo Claes" userId="d64208f3-0076-4064-b6ac-7d8ee9dc279f" providerId="ADAL" clId="{E5FF638B-DED4-4A11-855B-548809AECC29}" dt="2019-11-18T10:06:47.776" v="84" actId="478"/>
          <ac:picMkLst>
            <pc:docMk/>
            <pc:sldMk cId="1877769340" sldId="313"/>
            <ac:picMk id="7" creationId="{5A1A0A64-1444-4CF0-8907-7FDB2499D265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1458151065525E-2"/>
          <c:y val="3.151359635373098E-2"/>
          <c:w val="0.89089360357733471"/>
          <c:h val="0.815159516148163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Sheet1!$A$2:$A$10</c:f>
              <c:strCache>
                <c:ptCount val="9"/>
                <c:pt idx="0">
                  <c:v>Briques</c:v>
                </c:pt>
                <c:pt idx="1">
                  <c:v>Ciment</c:v>
                </c:pt>
                <c:pt idx="2">
                  <c:v>Acier</c:v>
                </c:pt>
                <c:pt idx="3">
                  <c:v>Fonte &amp; acier moulé</c:v>
                </c:pt>
                <c:pt idx="4">
                  <c:v>Bois</c:v>
                </c:pt>
                <c:pt idx="5">
                  <c:v>Polymères artificiels</c:v>
                </c:pt>
                <c:pt idx="6">
                  <c:v>Verre</c:v>
                </c:pt>
                <c:pt idx="7">
                  <c:v>Aluminium</c:v>
                </c:pt>
                <c:pt idx="8">
                  <c:v>Acier inoxydable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4185</c:v>
                </c:pt>
                <c:pt idx="1">
                  <c:v>3545</c:v>
                </c:pt>
                <c:pt idx="2">
                  <c:v>1690</c:v>
                </c:pt>
                <c:pt idx="3">
                  <c:v>110</c:v>
                </c:pt>
                <c:pt idx="4">
                  <c:v>887</c:v>
                </c:pt>
                <c:pt idx="5">
                  <c:v>348</c:v>
                </c:pt>
                <c:pt idx="6">
                  <c:v>75</c:v>
                </c:pt>
                <c:pt idx="7">
                  <c:v>64</c:v>
                </c:pt>
                <c:pt idx="8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F-4B3D-B3E9-4D676E17F3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Column3</c:v>
                </c:pt>
              </c:strCache>
            </c:strRef>
          </c:tx>
          <c:invertIfNegative val="0"/>
          <c:cat>
            <c:strRef>
              <c:f>Sheet1!$A$2:$A$10</c:f>
              <c:strCache>
                <c:ptCount val="9"/>
                <c:pt idx="0">
                  <c:v>Briques</c:v>
                </c:pt>
                <c:pt idx="1">
                  <c:v>Ciment</c:v>
                </c:pt>
                <c:pt idx="2">
                  <c:v>Acier</c:v>
                </c:pt>
                <c:pt idx="3">
                  <c:v>Fonte &amp; acier moulé</c:v>
                </c:pt>
                <c:pt idx="4">
                  <c:v>Bois</c:v>
                </c:pt>
                <c:pt idx="5">
                  <c:v>Polymères artificiels</c:v>
                </c:pt>
                <c:pt idx="6">
                  <c:v>Verre</c:v>
                </c:pt>
                <c:pt idx="7">
                  <c:v>Aluminium</c:v>
                </c:pt>
                <c:pt idx="8">
                  <c:v>Acier inoxydable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</c:numCache>
            </c:numRef>
          </c:val>
          <c:extLst>
            <c:ext xmlns:c16="http://schemas.microsoft.com/office/drawing/2014/chart" uri="{C3380CC4-5D6E-409C-BE32-E72D297353CC}">
              <c16:uniqueId val="{00000001-371F-4B3D-B3E9-4D676E17F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5217152"/>
        <c:axId val="135219072"/>
      </c:barChart>
      <c:catAx>
        <c:axId val="135217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 dirty="0"/>
                  <a:t>Matériaux</a:t>
                </a:r>
              </a:p>
            </c:rich>
          </c:tx>
          <c:layout>
            <c:manualLayout>
              <c:xMode val="edge"/>
              <c:yMode val="edge"/>
              <c:x val="0.86754537283645172"/>
              <c:y val="0.7548009235794337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</a:ln>
          <a:effectLst/>
        </c:spPr>
        <c:txPr>
          <a:bodyPr/>
          <a:lstStyle/>
          <a:p>
            <a:pPr>
              <a:defRPr sz="1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219072"/>
        <c:crosses val="autoZero"/>
        <c:auto val="1"/>
        <c:lblAlgn val="ctr"/>
        <c:lblOffset val="100"/>
        <c:noMultiLvlLbl val="0"/>
      </c:catAx>
      <c:valAx>
        <c:axId val="1352190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5217152"/>
        <c:crosses val="autoZero"/>
        <c:crossBetween val="between"/>
      </c:valAx>
      <c:spPr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93" cy="497683"/>
          </a:xfrm>
          <a:prstGeom prst="rect">
            <a:avLst/>
          </a:prstGeom>
        </p:spPr>
        <p:txBody>
          <a:bodyPr vert="horz" lIns="91594" tIns="45797" rIns="91594" bIns="45797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779" y="0"/>
            <a:ext cx="2952593" cy="497683"/>
          </a:xfrm>
          <a:prstGeom prst="rect">
            <a:avLst/>
          </a:prstGeom>
        </p:spPr>
        <p:txBody>
          <a:bodyPr vert="horz" lIns="91594" tIns="45797" rIns="91594" bIns="45797" rtlCol="0"/>
          <a:lstStyle>
            <a:lvl1pPr algn="r">
              <a:defRPr sz="1200"/>
            </a:lvl1pPr>
          </a:lstStyle>
          <a:p>
            <a:fld id="{E0B30A55-8F2A-4CA2-A0D9-B6BCFC2E27EC}" type="datetimeFigureOut">
              <a:rPr lang="en-GB" smtClean="0"/>
              <a:pPr/>
              <a:t>30/01/2020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242"/>
            <a:ext cx="2952593" cy="497682"/>
          </a:xfrm>
          <a:prstGeom prst="rect">
            <a:avLst/>
          </a:prstGeom>
        </p:spPr>
        <p:txBody>
          <a:bodyPr vert="horz" lIns="91594" tIns="45797" rIns="91594" bIns="45797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779" y="9443242"/>
            <a:ext cx="2952593" cy="497682"/>
          </a:xfrm>
          <a:prstGeom prst="rect">
            <a:avLst/>
          </a:prstGeom>
        </p:spPr>
        <p:txBody>
          <a:bodyPr vert="horz" lIns="91594" tIns="45797" rIns="91594" bIns="45797" rtlCol="0" anchor="b"/>
          <a:lstStyle>
            <a:lvl1pPr algn="r">
              <a:defRPr sz="1200"/>
            </a:lvl1pPr>
          </a:lstStyle>
          <a:p>
            <a:fld id="{E8EB4EC3-75C9-4FF7-B520-5296E9D3E910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9833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51850" cy="497126"/>
          </a:xfrm>
          <a:prstGeom prst="rect">
            <a:avLst/>
          </a:prstGeom>
        </p:spPr>
        <p:txBody>
          <a:bodyPr vert="horz" lIns="91594" tIns="45797" rIns="91594" bIns="45797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8538" y="0"/>
            <a:ext cx="2951850" cy="497126"/>
          </a:xfrm>
          <a:prstGeom prst="rect">
            <a:avLst/>
          </a:prstGeom>
        </p:spPr>
        <p:txBody>
          <a:bodyPr vert="horz" lIns="91594" tIns="45797" rIns="91594" bIns="45797" rtlCol="0"/>
          <a:lstStyle>
            <a:lvl1pPr algn="r">
              <a:defRPr sz="1200"/>
            </a:lvl1pPr>
          </a:lstStyle>
          <a:p>
            <a:fld id="{61C3FC1B-1360-4953-A911-6C5EDFE56089}" type="datetimeFigureOut">
              <a:rPr lang="fr-FR" smtClean="0"/>
              <a:pPr/>
              <a:t>30/01/2020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4538"/>
            <a:ext cx="4970463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94" tIns="45797" rIns="91594" bIns="45797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197" y="4722694"/>
            <a:ext cx="5449570" cy="4474131"/>
          </a:xfrm>
          <a:prstGeom prst="rect">
            <a:avLst/>
          </a:prstGeom>
        </p:spPr>
        <p:txBody>
          <a:bodyPr vert="horz" lIns="91594" tIns="45797" rIns="91594" bIns="4579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3662"/>
            <a:ext cx="2951850" cy="497126"/>
          </a:xfrm>
          <a:prstGeom prst="rect">
            <a:avLst/>
          </a:prstGeom>
        </p:spPr>
        <p:txBody>
          <a:bodyPr vert="horz" lIns="91594" tIns="45797" rIns="91594" bIns="45797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8538" y="9443662"/>
            <a:ext cx="2951850" cy="497126"/>
          </a:xfrm>
          <a:prstGeom prst="rect">
            <a:avLst/>
          </a:prstGeom>
        </p:spPr>
        <p:txBody>
          <a:bodyPr vert="horz" lIns="91594" tIns="45797" rIns="91594" bIns="45797" rtlCol="0" anchor="b"/>
          <a:lstStyle>
            <a:lvl1pPr algn="r">
              <a:defRPr sz="1200"/>
            </a:lvl1pPr>
          </a:lstStyle>
          <a:p>
            <a:fld id="{FCAD31F2-D280-4941-9FB1-46DCA8BCB0E7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134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938">
              <a:defRPr/>
            </a:pP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6150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L’acier inoxydable est un matériau « récent 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2251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0425" indent="-284779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39117" indent="-2278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94763" indent="-2278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0410" indent="-2278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06057" indent="-22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61702" indent="-22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17350" indent="-22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72994" indent="-2278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808DFE-814D-448A-858D-393499C073AA}" type="slidenum">
              <a:rPr lang="en-US"/>
              <a:pPr eaLnBrk="1" hangingPunct="1"/>
              <a:t>10</a:t>
            </a:fld>
            <a:endParaRPr lang="en-US" dirty="0"/>
          </a:p>
        </p:txBody>
      </p:sp>
      <p:sp>
        <p:nvSpPr>
          <p:cNvPr id="374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27652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71733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0346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938">
              <a:defRPr/>
            </a:pPr>
            <a:r>
              <a:rPr lang="de-DE" dirty="0">
                <a:latin typeface="Arial" pitchFamily="34" charset="0"/>
                <a:cs typeface="Arial" pitchFamily="34" charset="0"/>
              </a:rPr>
              <a:t>www.ssina.com </a:t>
            </a:r>
          </a:p>
          <a:p>
            <a:pPr defTabSz="915938">
              <a:defRPr/>
            </a:pPr>
            <a:r>
              <a:rPr lang="en-US" dirty="0">
                <a:cs typeface="Arial" pitchFamily="34" charset="0"/>
              </a:rPr>
              <a:t>Source : Specialty Steel Industry of North America, S</a:t>
            </a:r>
            <a:r>
              <a:rPr lang="de-DE" dirty="0">
                <a:cs typeface="Arial" pitchFamily="34" charset="0"/>
              </a:rPr>
              <a:t>tainless Steel Information Center (www.ssina.com)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990038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6358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1770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 :</a:t>
            </a:r>
          </a:p>
          <a:p>
            <a:r>
              <a:rPr lang="fr-FR" dirty="0"/>
              <a:t>http://en.wikipedia.org/wiki/Stonecutters_Bridge</a:t>
            </a:r>
          </a:p>
          <a:p>
            <a:r>
              <a:rPr lang="fr-FR" dirty="0"/>
              <a:t>http://www.menainfra.com/article/Nickel-containing-materials-contribute-towards-a-sustainable-society/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AD31F2-D280-4941-9FB1-46DCA8BCB0E7}" type="slidenum">
              <a:rPr lang="fr-FR" smtClean="0"/>
              <a:pPr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423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0060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86493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94144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98742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532135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398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3315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9845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16719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44215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40503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358775" y="6525344"/>
            <a:ext cx="84264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ISSF ●  K. Hasenclever</a:t>
            </a:r>
            <a:r>
              <a:rPr lang="en-US" sz="1000" baseline="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</a:t>
            </a:r>
            <a:fld id="{1076F9C0-961C-4986-A479-894E54847DB0}" type="datetimeFigureOut">
              <a:rPr lang="en-US" sz="1000" noProof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1/30/2020</a:t>
            </a:fld>
            <a:endParaRPr lang="en-US" sz="1000" baseline="0" noProof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54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lang="fr-B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25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DC9DC11-BD25-480D-811A-D8D5A6A2F056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sz="1600" dirty="0"/>
              <a:t>Pourquoi utiliser l’acier inoxydable</a:t>
            </a:r>
            <a:r>
              <a:rPr lang="fr-BE" sz="1600" baseline="0" dirty="0"/>
              <a:t> </a:t>
            </a:r>
            <a:r>
              <a:rPr lang="fr-BE" sz="16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2541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72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EAD88-7AB7-4352-89B4-BF917C658D05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fao.org/faostat/en/#data/FO" TargetMode="External"/><Relationship Id="rId13" Type="http://schemas.openxmlformats.org/officeDocument/2006/relationships/hyperlink" Target="http://worldstainless.org/statistics/crude_steel_production" TargetMode="External"/><Relationship Id="rId18" Type="http://schemas.openxmlformats.org/officeDocument/2006/relationships/hyperlink" Target="http://www.nace.org/Publications/Cost-of-Corrosion-Study/" TargetMode="External"/><Relationship Id="rId3" Type="http://schemas.openxmlformats.org/officeDocument/2006/relationships/hyperlink" Target="http://www.hablakilns.com/the-brick-industry/the-brick-market/" TargetMode="External"/><Relationship Id="rId7" Type="http://schemas.openxmlformats.org/officeDocument/2006/relationships/hyperlink" Target="http://www.globalcastingmagazine.com/" TargetMode="External"/><Relationship Id="rId12" Type="http://schemas.openxmlformats.org/officeDocument/2006/relationships/hyperlink" Target="http://www.world-aluminium.org/statistics/primary-aluminium-production/" TargetMode="External"/><Relationship Id="rId17" Type="http://schemas.openxmlformats.org/officeDocument/2006/relationships/hyperlink" Target="http://www.nickelinstitute.org/~/Media/Files/TechnicalLiterature/CapabilitiesandLimitationsofArchitecturalMetalsandMetalsforCorrosionResistanceI_14057a_.pdf" TargetMode="External"/><Relationship Id="rId2" Type="http://schemas.openxmlformats.org/officeDocument/2006/relationships/hyperlink" Target="http://worldstainless.org/" TargetMode="External"/><Relationship Id="rId16" Type="http://schemas.openxmlformats.org/officeDocument/2006/relationships/hyperlink" Target="http://www-mdp.eng.cam.ac.uk/web/library/enginfo/cueddatabooks/materials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orldsteel.org/" TargetMode="External"/><Relationship Id="rId11" Type="http://schemas.openxmlformats.org/officeDocument/2006/relationships/hyperlink" Target="https://www.statista.com/statistics/609964/flat-glass-market-key-info-globally-projection/" TargetMode="External"/><Relationship Id="rId5" Type="http://schemas.openxmlformats.org/officeDocument/2006/relationships/hyperlink" Target="https://cembureau.eu/cement-101/key-facts-figures/" TargetMode="External"/><Relationship Id="rId15" Type="http://schemas.openxmlformats.org/officeDocument/2006/relationships/hyperlink" Target="http://www.ssina.com/overview/markets.html" TargetMode="External"/><Relationship Id="rId10" Type="http://schemas.openxmlformats.org/officeDocument/2006/relationships/hyperlink" Target="http://www.glassforeurope.com/en/industry/global-market-structure.php" TargetMode="External"/><Relationship Id="rId19" Type="http://schemas.openxmlformats.org/officeDocument/2006/relationships/hyperlink" Target="https://european-aluminium.eu/media/1310/en-metals-for-buildings-essential-fully-recyclable.pdf" TargetMode="External"/><Relationship Id="rId4" Type="http://schemas.openxmlformats.org/officeDocument/2006/relationships/hyperlink" Target="http://wiki.answers.com/Q/What_is_the_weight_of_a_red_clay_brick_in_Kilograms" TargetMode="External"/><Relationship Id="rId9" Type="http://schemas.openxmlformats.org/officeDocument/2006/relationships/hyperlink" Target="https://www.plasticseurope.org/en/resources/market-data" TargetMode="External"/><Relationship Id="rId14" Type="http://schemas.openxmlformats.org/officeDocument/2006/relationships/hyperlink" Target="http://www.withbotheyesopen.com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ftp://issf@78.129.166.137/issf/non-image-files/PDF/Structural/Stonecutters_Bridge_Towers.pdf" TargetMode="External"/><Relationship Id="rId3" Type="http://schemas.openxmlformats.org/officeDocument/2006/relationships/hyperlink" Target="http://www.tour-eiffel.net/" TargetMode="External"/><Relationship Id="rId7" Type="http://schemas.openxmlformats.org/officeDocument/2006/relationships/hyperlink" Target="http://goldengatebridge.org/research/facts.php#IronworkersPainters" TargetMode="External"/><Relationship Id="rId2" Type="http://schemas.openxmlformats.org/officeDocument/2006/relationships/hyperlink" Target="http://www.corrosioncost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ickelinstitute.org/library/?opt_perpage=20&amp;opt_layout=grid&amp;searchTerm=11023&amp;page=1" TargetMode="External"/><Relationship Id="rId5" Type="http://schemas.openxmlformats.org/officeDocument/2006/relationships/hyperlink" Target="http://en.wikipedia.org/wiki/Chrysler_Building" TargetMode="External"/><Relationship Id="rId4" Type="http://schemas.openxmlformats.org/officeDocument/2006/relationships/hyperlink" Target="http://corrosion-doctors.org/Landmarks/Eiffel.htm" TargetMode="External"/><Relationship Id="rId9" Type="http://schemas.openxmlformats.org/officeDocument/2006/relationships/hyperlink" Target="https://www.worldstainless.org/Files/issf/non-image-files/PDF/ISSF_Stainless_Steel_in_Figures_2019_English_public_version.pdf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fr-FR" noProof="0" dirty="0"/>
              <a:t>Support de cours pour enseignants d’Architecture et de Génie Civil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7271" y="3886200"/>
            <a:ext cx="7756989" cy="1752600"/>
          </a:xfrm>
        </p:spPr>
        <p:txBody>
          <a:bodyPr>
            <a:normAutofit fontScale="92500"/>
          </a:bodyPr>
          <a:lstStyle/>
          <a:p>
            <a:r>
              <a:rPr lang="fr-FR" sz="4000" b="1" noProof="0" dirty="0">
                <a:solidFill>
                  <a:srgbClr val="FF0000"/>
                </a:solidFill>
              </a:rPr>
              <a:t>Module 3</a:t>
            </a:r>
          </a:p>
          <a:p>
            <a:r>
              <a:rPr lang="fr-FR" sz="4000" b="1" noProof="0" dirty="0">
                <a:solidFill>
                  <a:srgbClr val="FF0000"/>
                </a:solidFill>
              </a:rPr>
              <a:t>Pourquoi utiliser l’acier inoxydable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56133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Introduction</a:t>
            </a:r>
            <a:br>
              <a:rPr lang="fr-FR" noProof="0" dirty="0"/>
            </a:br>
            <a:endParaRPr lang="fr-FR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Principaux matériaux utilisés en architecture, bâtiment et construction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2053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30622"/>
            <a:ext cx="7056784" cy="562074"/>
          </a:xfrm>
        </p:spPr>
        <p:txBody>
          <a:bodyPr>
            <a:normAutofit fontScale="90000"/>
          </a:bodyPr>
          <a:lstStyle/>
          <a:p>
            <a:r>
              <a:rPr lang="fr-FR" sz="2800" noProof="0" dirty="0">
                <a:solidFill>
                  <a:srgbClr val="0070C0"/>
                </a:solidFill>
              </a:rPr>
              <a:t>Comparaison des principaux matériaux de construction de bâtiments utilisés aujourd’hui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625711"/>
              </p:ext>
            </p:extLst>
          </p:nvPr>
        </p:nvGraphicFramePr>
        <p:xfrm>
          <a:off x="63063" y="850361"/>
          <a:ext cx="8820473" cy="5817997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82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13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3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409">
                <a:tc>
                  <a:txBody>
                    <a:bodyPr/>
                    <a:lstStyle/>
                    <a:p>
                      <a:r>
                        <a:rPr lang="fr-BE" sz="1200" dirty="0"/>
                        <a:t>Matériaux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Production mondiale </a:t>
                      </a:r>
                      <a:br>
                        <a:rPr lang="fr-BE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</a:br>
                      <a:r>
                        <a:rPr lang="fr-BE" sz="1200" b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(en Millions de tonnes)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effectLst/>
                        </a:rPr>
                        <a:t>Densité moyenne</a:t>
                      </a:r>
                      <a:endParaRPr lang="fr-BE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effectLst/>
                        </a:rPr>
                        <a:t>Remarques</a:t>
                      </a:r>
                      <a:endParaRPr lang="fr-B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0" baseline="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Terre </a:t>
                      </a:r>
                      <a:r>
                        <a:rPr lang="fr-FR" sz="1200" i="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compressée</a:t>
                      </a:r>
                      <a:r>
                        <a:rPr lang="fr-FR" sz="1200" i="1" baseline="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pisé</a:t>
                      </a:r>
                    </a:p>
                  </a:txBody>
                  <a:tcPr marR="360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Non</a:t>
                      </a:r>
                      <a:r>
                        <a:rPr lang="fr-FR" sz="1200" baseline="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disponible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Utilisé dans l’habitat traditionnel, principalement en Afrique.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Bénéficie d’un intérêt renouvelé pour ses propriétés environnementales.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Briques</a:t>
                      </a:r>
                      <a:r>
                        <a:rPr lang="fr-FR" sz="1200" kern="1200" baseline="50000" noProof="0" dirty="0">
                          <a:effectLst/>
                        </a:rPr>
                        <a:t>2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2,0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Année probable 2017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Dont 87% en Asie.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Ciment </a:t>
                      </a:r>
                      <a:r>
                        <a:rPr lang="fr-FR" sz="1200" kern="1200" baseline="50000" noProof="0" dirty="0">
                          <a:effectLst/>
                        </a:rPr>
                        <a:t>3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    2,4**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(pour obtenir le chiffre pour le béton, multiplier par 3 ou 4)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 Densité du béton  -  Note : chiffres 2018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Acier</a:t>
                      </a:r>
                      <a:r>
                        <a:rPr lang="fr-FR" sz="1200" kern="1200" baseline="50000" noProof="0" dirty="0">
                          <a:effectLst/>
                        </a:rPr>
                        <a:t>4a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7,8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(Production brute d’acier en  2018)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Dont 14% dans les infrastructures et pour moitié sous forme de rond à béton. Dont 42% dans le bâtiment</a:t>
                      </a:r>
                      <a:r>
                        <a:rPr lang="fr-FR" sz="1200" kern="1200" baseline="30000" noProof="0" dirty="0">
                          <a:effectLst/>
                        </a:rPr>
                        <a:t>12</a:t>
                      </a:r>
                      <a:endParaRPr lang="fr-FR" sz="1200" baseline="3000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aseline="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Fonte et acier moulé</a:t>
                      </a:r>
                      <a:r>
                        <a:rPr lang="fr-FR" sz="1200" baseline="3000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baseline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aseline="0" noProof="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Données de 2017 parmi lesquelles 46 Mt de fonte grise, 25 Mt de fonte ductile, 1 Mt de fonte malléable et 10 Mt d’acier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0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Bois</a:t>
                      </a:r>
                      <a:r>
                        <a:rPr lang="fr-FR" sz="1200" kern="1200" baseline="50000" noProof="0" dirty="0">
                          <a:effectLst/>
                        </a:rPr>
                        <a:t>5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0,55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Bois scié + panneaux de bois exclusivement (chiffres 2016)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Hors pâte à papier (656). </a:t>
                      </a: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Hors bois énergie (1860) et autres produits de bois.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Polymères artificiels</a:t>
                      </a:r>
                      <a:r>
                        <a:rPr lang="fr-FR" sz="1200" kern="1200" baseline="50000" noProof="0" dirty="0">
                          <a:effectLst/>
                        </a:rPr>
                        <a:t>6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1,1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Quelques polymères naturels : cellulose, caoutchouc, soie, chitine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Chiffres 2017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Verre</a:t>
                      </a:r>
                      <a:r>
                        <a:rPr lang="fr-FR" sz="1200" kern="1200" baseline="50000" noProof="0" dirty="0">
                          <a:effectLst/>
                        </a:rPr>
                        <a:t>7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b="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2,6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Verre plat uniquement (80% du marché total). Autres marchés significatifs: Automobile, Panneaux Solaires. </a:t>
                      </a:r>
                      <a:r>
                        <a:rPr lang="fr-FR" sz="1200" kern="1200" noProof="0" dirty="0">
                          <a:effectLst/>
                        </a:rPr>
                        <a:t>Pour la production totale</a:t>
                      </a:r>
                      <a:r>
                        <a:rPr lang="fr-FR" sz="1200" kern="1200" baseline="0" noProof="0" dirty="0">
                          <a:effectLst/>
                        </a:rPr>
                        <a:t> de verre, </a:t>
                      </a:r>
                      <a:r>
                        <a:rPr lang="fr-FR" sz="1200" kern="1200" noProof="0" dirty="0">
                          <a:effectLst/>
                        </a:rPr>
                        <a:t>multiplier par 3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1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Aluminium</a:t>
                      </a:r>
                      <a:r>
                        <a:rPr lang="fr-FR" sz="1200" kern="1200" baseline="50000" noProof="0" dirty="0">
                          <a:effectLst/>
                        </a:rPr>
                        <a:t>8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2,7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(Production brute d’aluminium de 2018)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24% est utilisé dans le bâtiment </a:t>
                      </a:r>
                      <a:r>
                        <a:rPr lang="fr-FR" sz="12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fr-FR" sz="1200" baseline="3000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7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Acier</a:t>
                      </a:r>
                      <a:r>
                        <a:rPr lang="fr-FR" sz="1200" kern="1200" baseline="0" noProof="0" dirty="0">
                          <a:effectLst/>
                        </a:rPr>
                        <a:t> inoxydable</a:t>
                      </a:r>
                      <a:r>
                        <a:rPr lang="fr-FR" sz="1200" kern="1200" baseline="50000" noProof="0" dirty="0">
                          <a:effectLst/>
                        </a:rPr>
                        <a:t>9</a:t>
                      </a:r>
                      <a:endParaRPr lang="fr-FR" sz="12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BE" sz="12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noProof="0" dirty="0">
                          <a:effectLst/>
                        </a:rPr>
                        <a:t>7,8</a:t>
                      </a:r>
                      <a:endParaRPr lang="fr-FR" sz="12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Chiffres 2018. </a:t>
                      </a:r>
                      <a:r>
                        <a:rPr lang="fr-FR" sz="1200" kern="1200" noProof="0" dirty="0">
                          <a:effectLst/>
                        </a:rPr>
                        <a:t>17 % sont destinés à la construction</a:t>
                      </a:r>
                      <a:r>
                        <a:rPr lang="fr-FR" sz="1200" kern="1200" baseline="30000" noProof="0" dirty="0">
                          <a:effectLst/>
                        </a:rPr>
                        <a:t>11</a:t>
                      </a:r>
                      <a:endParaRPr lang="fr-FR" sz="1200" baseline="3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3</a:t>
            </a:fld>
            <a:endParaRPr lang="fr-BE" dirty="0"/>
          </a:p>
        </p:txBody>
      </p:sp>
      <p:sp>
        <p:nvSpPr>
          <p:cNvPr id="8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 ! </a:t>
            </a:r>
          </a:p>
        </p:txBody>
      </p:sp>
    </p:spTree>
    <p:extLst>
      <p:ext uri="{BB962C8B-B14F-4D97-AF65-F5344CB8AC3E}">
        <p14:creationId xmlns:p14="http://schemas.microsoft.com/office/powerpoint/2010/main" val="358275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404433"/>
              </p:ext>
            </p:extLst>
          </p:nvPr>
        </p:nvGraphicFramePr>
        <p:xfrm>
          <a:off x="632248" y="1530900"/>
          <a:ext cx="7992888" cy="532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-1413644" y="3651905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Millions de tonnes (année : 2012)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46387" y="273600"/>
            <a:ext cx="7898524" cy="12573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dirty="0">
                <a:solidFill>
                  <a:srgbClr val="0070C0"/>
                </a:solidFill>
              </a:rPr>
              <a:t>Comparaison entre les matériaux utilisés actuellement : Histogramme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4</a:t>
            </a:fld>
            <a:endParaRPr lang="fr-BE" dirty="0"/>
          </a:p>
        </p:txBody>
      </p:sp>
      <p:sp>
        <p:nvSpPr>
          <p:cNvPr id="7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 ! </a:t>
            </a:r>
          </a:p>
        </p:txBody>
      </p:sp>
    </p:spTree>
    <p:extLst>
      <p:ext uri="{BB962C8B-B14F-4D97-AF65-F5344CB8AC3E}">
        <p14:creationId xmlns:p14="http://schemas.microsoft.com/office/powerpoint/2010/main" val="1767311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272" y="273600"/>
            <a:ext cx="6959291" cy="1143000"/>
          </a:xfrm>
        </p:spPr>
        <p:txBody>
          <a:bodyPr>
            <a:noAutofit/>
          </a:bodyPr>
          <a:lstStyle/>
          <a:p>
            <a:r>
              <a:rPr lang="fr-FR" sz="3200" noProof="0" dirty="0"/>
              <a:t>Module d’Young E de différents matériaux</a:t>
            </a:r>
            <a:r>
              <a:rPr lang="fr-FR" sz="3200" baseline="50000" noProof="0" dirty="0"/>
              <a:t>12</a:t>
            </a:r>
            <a:r>
              <a:rPr lang="fr-FR" sz="3200" noProof="0" dirty="0"/>
              <a:t> (rigidité)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48712"/>
            <a:ext cx="396000" cy="365125"/>
          </a:xfrm>
        </p:spPr>
        <p:txBody>
          <a:bodyPr/>
          <a:lstStyle/>
          <a:p>
            <a:fld id="{1DC9DC11-BD25-480D-811A-D8D5A6A2F056}" type="slidenum">
              <a:rPr lang="fr-BE" smtClean="0"/>
              <a:pPr/>
              <a:t>5</a:t>
            </a:fld>
            <a:endParaRPr lang="fr-BE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701397"/>
              </p:ext>
            </p:extLst>
          </p:nvPr>
        </p:nvGraphicFramePr>
        <p:xfrm>
          <a:off x="611560" y="1685016"/>
          <a:ext cx="3816424" cy="411480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47547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Matériaux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Module de Young E (GPa)</a:t>
                      </a:r>
                      <a:endParaRPr lang="fr-FR" sz="24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Aciers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Aciers inoxydables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Alliages de cuivre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Alliages de titane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Alliages</a:t>
                      </a:r>
                      <a:r>
                        <a:rPr lang="fr-FR" baseline="0" dirty="0"/>
                        <a:t> d’a</a:t>
                      </a:r>
                      <a:r>
                        <a:rPr lang="fr-FR" dirty="0"/>
                        <a:t>luminium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Béton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Bois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5603">
                <a:tc>
                  <a:txBody>
                    <a:bodyPr/>
                    <a:lstStyle/>
                    <a:p>
                      <a:r>
                        <a:rPr lang="fr-FR" dirty="0"/>
                        <a:t>Plastiques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~4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5" name="Oval 9"/>
          <p:cNvSpPr/>
          <p:nvPr/>
        </p:nvSpPr>
        <p:spPr>
          <a:xfrm>
            <a:off x="5436096" y="1916832"/>
            <a:ext cx="2736304" cy="1152127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36000" tIns="36000" rIns="36000" bIns="36000"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Les aciers inoxydables sont aussi rigides que l’acier</a:t>
            </a:r>
          </a:p>
        </p:txBody>
      </p:sp>
      <p:grpSp>
        <p:nvGrpSpPr>
          <p:cNvPr id="58" name="Groupe 57"/>
          <p:cNvGrpSpPr/>
          <p:nvPr/>
        </p:nvGrpSpPr>
        <p:grpSpPr>
          <a:xfrm>
            <a:off x="5125914" y="3991706"/>
            <a:ext cx="3702110" cy="2831922"/>
            <a:chOff x="5125914" y="3991706"/>
            <a:chExt cx="3702110" cy="2831922"/>
          </a:xfrm>
        </p:grpSpPr>
        <p:sp>
          <p:nvSpPr>
            <p:cNvPr id="54" name="Rectangle 53"/>
            <p:cNvSpPr/>
            <p:nvPr/>
          </p:nvSpPr>
          <p:spPr>
            <a:xfrm>
              <a:off x="5125914" y="3991706"/>
              <a:ext cx="3596054" cy="28047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rgbClr val="A5002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 flipH="1">
              <a:off x="5443648" y="5560552"/>
              <a:ext cx="648072" cy="0"/>
            </a:xfrm>
            <a:prstGeom prst="straightConnector1">
              <a:avLst/>
            </a:prstGeom>
            <a:ln w="539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ylindre 11"/>
            <p:cNvSpPr/>
            <p:nvPr/>
          </p:nvSpPr>
          <p:spPr>
            <a:xfrm rot="5400000">
              <a:off x="6775718" y="4606552"/>
              <a:ext cx="324036" cy="1908000"/>
            </a:xfrm>
            <a:prstGeom prst="can">
              <a:avLst>
                <a:gd name="adj" fmla="val 3585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Cylindre 7"/>
            <p:cNvSpPr/>
            <p:nvPr/>
          </p:nvSpPr>
          <p:spPr>
            <a:xfrm rot="5400000">
              <a:off x="6649718" y="4032836"/>
              <a:ext cx="324036" cy="1656000"/>
            </a:xfrm>
            <a:prstGeom prst="can">
              <a:avLst>
                <a:gd name="adj" fmla="val 3585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Cylindre 10"/>
            <p:cNvSpPr/>
            <p:nvPr/>
          </p:nvSpPr>
          <p:spPr>
            <a:xfrm rot="5400000">
              <a:off x="6649718" y="4732552"/>
              <a:ext cx="324036" cy="1656000"/>
            </a:xfrm>
            <a:prstGeom prst="can">
              <a:avLst>
                <a:gd name="adj" fmla="val 35853"/>
              </a:avLst>
            </a:prstGeom>
            <a:noFill/>
            <a:ln w="127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bg1"/>
                </a:solidFill>
              </a:endParaRPr>
            </a:p>
          </p:txBody>
        </p:sp>
        <p:cxnSp>
          <p:nvCxnSpPr>
            <p:cNvPr id="22" name="Connecteur droit avec flèche 21"/>
            <p:cNvCxnSpPr/>
            <p:nvPr/>
          </p:nvCxnSpPr>
          <p:spPr>
            <a:xfrm>
              <a:off x="7819912" y="5560552"/>
              <a:ext cx="648072" cy="0"/>
            </a:xfrm>
            <a:prstGeom prst="straightConnector1">
              <a:avLst/>
            </a:prstGeom>
            <a:ln w="53975">
              <a:solidFill>
                <a:schemeClr val="accent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8395976" y="5329720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accent2">
                      <a:lumMod val="75000"/>
                    </a:schemeClr>
                  </a:solidFill>
                </a:rPr>
                <a:t>F</a:t>
              </a: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5155616" y="5329720"/>
              <a:ext cx="4320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>
                  <a:solidFill>
                    <a:schemeClr val="accent2">
                      <a:lumMod val="75000"/>
                    </a:schemeClr>
                  </a:solidFill>
                </a:rPr>
                <a:t>F</a:t>
              </a:r>
            </a:p>
          </p:txBody>
        </p:sp>
        <p:grpSp>
          <p:nvGrpSpPr>
            <p:cNvPr id="39" name="Groupe 38"/>
            <p:cNvGrpSpPr/>
            <p:nvPr/>
          </p:nvGrpSpPr>
          <p:grpSpPr>
            <a:xfrm>
              <a:off x="7586304" y="5752976"/>
              <a:ext cx="268776" cy="380274"/>
              <a:chOff x="7146704" y="4692888"/>
              <a:chExt cx="268776" cy="224816"/>
            </a:xfrm>
          </p:grpSpPr>
          <p:cxnSp>
            <p:nvCxnSpPr>
              <p:cNvPr id="29" name="Connecteur droit 28"/>
              <p:cNvCxnSpPr/>
              <p:nvPr/>
            </p:nvCxnSpPr>
            <p:spPr>
              <a:xfrm>
                <a:off x="7146704" y="4701680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7415480" y="4692888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avec flèche 31"/>
              <p:cNvCxnSpPr/>
              <p:nvPr/>
            </p:nvCxnSpPr>
            <p:spPr>
              <a:xfrm>
                <a:off x="7148147" y="4879749"/>
                <a:ext cx="26376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e 35"/>
            <p:cNvGrpSpPr/>
            <p:nvPr/>
          </p:nvGrpSpPr>
          <p:grpSpPr>
            <a:xfrm>
              <a:off x="6050640" y="5053670"/>
              <a:ext cx="1519522" cy="234000"/>
              <a:chOff x="5611040" y="3333064"/>
              <a:chExt cx="268776" cy="224816"/>
            </a:xfrm>
          </p:grpSpPr>
          <p:cxnSp>
            <p:nvCxnSpPr>
              <p:cNvPr id="33" name="Connecteur droit 32"/>
              <p:cNvCxnSpPr/>
              <p:nvPr/>
            </p:nvCxnSpPr>
            <p:spPr>
              <a:xfrm>
                <a:off x="5611040" y="3341856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33"/>
              <p:cNvCxnSpPr/>
              <p:nvPr/>
            </p:nvCxnSpPr>
            <p:spPr>
              <a:xfrm>
                <a:off x="5879816" y="3333064"/>
                <a:ext cx="0" cy="21602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Connecteur droit avec flèche 34"/>
              <p:cNvCxnSpPr/>
              <p:nvPr/>
            </p:nvCxnSpPr>
            <p:spPr>
              <a:xfrm>
                <a:off x="5612483" y="3519925"/>
                <a:ext cx="263769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ZoneTexte 36"/>
            <p:cNvSpPr txBox="1"/>
            <p:nvPr/>
          </p:nvSpPr>
          <p:spPr>
            <a:xfrm>
              <a:off x="6057885" y="4965219"/>
              <a:ext cx="15122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C00000"/>
                  </a:solidFill>
                </a:rPr>
                <a:t>Longueur</a:t>
              </a:r>
              <a:r>
                <a:rPr lang="fr-FR" sz="1600" b="1" dirty="0">
                  <a:solidFill>
                    <a:srgbClr val="C00000"/>
                  </a:solidFill>
                </a:rPr>
                <a:t> L</a:t>
              </a: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7461056" y="5757610"/>
              <a:ext cx="5311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600" dirty="0"/>
                <a:t>Δ</a:t>
              </a:r>
              <a:r>
                <a:rPr lang="fr-FR" sz="1600" dirty="0"/>
                <a:t>L</a:t>
              </a: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5705209" y="4317544"/>
              <a:ext cx="1480705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200" dirty="0"/>
                <a:t>Aire de la section : A</a:t>
              </a:r>
            </a:p>
          </p:txBody>
        </p:sp>
        <p:sp>
          <p:nvSpPr>
            <p:cNvPr id="42" name="Ellipse 41"/>
            <p:cNvSpPr/>
            <p:nvPr/>
          </p:nvSpPr>
          <p:spPr>
            <a:xfrm>
              <a:off x="6304406" y="4698179"/>
              <a:ext cx="123093" cy="325315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3" name="Forme libre 42"/>
            <p:cNvSpPr/>
            <p:nvPr/>
          </p:nvSpPr>
          <p:spPr>
            <a:xfrm>
              <a:off x="5662973" y="4499751"/>
              <a:ext cx="1310054" cy="325315"/>
            </a:xfrm>
            <a:custGeom>
              <a:avLst/>
              <a:gdLst>
                <a:gd name="connsiteX0" fmla="*/ 0 w 1431681"/>
                <a:gd name="connsiteY0" fmla="*/ 54219 h 379534"/>
                <a:gd name="connsiteX1" fmla="*/ 1310054 w 1431681"/>
                <a:gd name="connsiteY1" fmla="*/ 54219 h 379534"/>
                <a:gd name="connsiteX2" fmla="*/ 729761 w 1431681"/>
                <a:gd name="connsiteY2" fmla="*/ 379534 h 379534"/>
                <a:gd name="connsiteX0" fmla="*/ 0 w 1330569"/>
                <a:gd name="connsiteY0" fmla="*/ 57150 h 382465"/>
                <a:gd name="connsiteX1" fmla="*/ 852854 w 1330569"/>
                <a:gd name="connsiteY1" fmla="*/ 39565 h 382465"/>
                <a:gd name="connsiteX2" fmla="*/ 1310054 w 1330569"/>
                <a:gd name="connsiteY2" fmla="*/ 57150 h 382465"/>
                <a:gd name="connsiteX3" fmla="*/ 729761 w 1330569"/>
                <a:gd name="connsiteY3" fmla="*/ 382465 h 382465"/>
                <a:gd name="connsiteX0" fmla="*/ 0 w 1310054"/>
                <a:gd name="connsiteY0" fmla="*/ 0 h 325315"/>
                <a:gd name="connsiteX1" fmla="*/ 1310054 w 1310054"/>
                <a:gd name="connsiteY1" fmla="*/ 0 h 325315"/>
                <a:gd name="connsiteX2" fmla="*/ 729761 w 1310054"/>
                <a:gd name="connsiteY2" fmla="*/ 325315 h 325315"/>
                <a:gd name="connsiteX0" fmla="*/ 0 w 1310054"/>
                <a:gd name="connsiteY0" fmla="*/ 0 h 325315"/>
                <a:gd name="connsiteX1" fmla="*/ 835269 w 1310054"/>
                <a:gd name="connsiteY1" fmla="*/ 1 h 325315"/>
                <a:gd name="connsiteX2" fmla="*/ 1310054 w 1310054"/>
                <a:gd name="connsiteY2" fmla="*/ 0 h 325315"/>
                <a:gd name="connsiteX3" fmla="*/ 729761 w 1310054"/>
                <a:gd name="connsiteY3" fmla="*/ 325315 h 325315"/>
                <a:gd name="connsiteX0" fmla="*/ 0 w 1310054"/>
                <a:gd name="connsiteY0" fmla="*/ 0 h 325315"/>
                <a:gd name="connsiteX1" fmla="*/ 1310054 w 1310054"/>
                <a:gd name="connsiteY1" fmla="*/ 0 h 325315"/>
                <a:gd name="connsiteX2" fmla="*/ 729761 w 1310054"/>
                <a:gd name="connsiteY2" fmla="*/ 325315 h 325315"/>
                <a:gd name="connsiteX0" fmla="*/ 0 w 1310054"/>
                <a:gd name="connsiteY0" fmla="*/ 0 h 325315"/>
                <a:gd name="connsiteX1" fmla="*/ 1310054 w 1310054"/>
                <a:gd name="connsiteY1" fmla="*/ 0 h 325315"/>
                <a:gd name="connsiteX2" fmla="*/ 729761 w 1310054"/>
                <a:gd name="connsiteY2" fmla="*/ 325315 h 325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10054" h="325315">
                  <a:moveTo>
                    <a:pt x="0" y="0"/>
                  </a:moveTo>
                  <a:lnTo>
                    <a:pt x="1310054" y="0"/>
                  </a:lnTo>
                  <a:lnTo>
                    <a:pt x="729761" y="325315"/>
                  </a:lnTo>
                </a:path>
              </a:pathLst>
            </a:cu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5283499" y="5900298"/>
              <a:ext cx="3253820" cy="92333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tabLst>
                  <a:tab pos="895350" algn="l"/>
                </a:tabLst>
              </a:pPr>
              <a:r>
                <a:rPr lang="fr-FR" sz="1200" dirty="0"/>
                <a:t>Contrainte : 	</a:t>
              </a:r>
              <a:r>
                <a:rPr lang="el-GR" sz="1200" b="1" dirty="0"/>
                <a:t>σ</a:t>
              </a:r>
              <a:r>
                <a:rPr lang="fr-FR" sz="1200" b="1" dirty="0"/>
                <a:t> = F/A</a:t>
              </a:r>
            </a:p>
            <a:p>
              <a:r>
                <a:rPr lang="fr-FR" sz="1200" dirty="0"/>
                <a:t>Déformation :	</a:t>
              </a:r>
              <a:r>
                <a:rPr lang="el-GR" sz="1200" b="1" dirty="0"/>
                <a:t>ϵ</a:t>
              </a:r>
              <a:r>
                <a:rPr lang="fr-FR" sz="1200" b="1" dirty="0"/>
                <a:t> = </a:t>
              </a:r>
              <a:r>
                <a:rPr lang="el-GR" sz="1200" b="1" dirty="0"/>
                <a:t>Δ</a:t>
              </a:r>
              <a:r>
                <a:rPr lang="fr-FR" sz="1200" b="1" dirty="0"/>
                <a:t>L/L</a:t>
              </a:r>
            </a:p>
            <a:p>
              <a:r>
                <a:rPr lang="fr-FR" sz="1200" dirty="0"/>
                <a:t>Loi de Hooke :	</a:t>
              </a:r>
              <a:r>
                <a:rPr lang="el-GR" sz="1200" b="1" dirty="0"/>
                <a:t>σ</a:t>
              </a:r>
              <a:r>
                <a:rPr lang="fr-FR" sz="1200" b="1" dirty="0"/>
                <a:t> =E</a:t>
              </a:r>
              <a:r>
                <a:rPr lang="el-GR" sz="1200" b="1" dirty="0"/>
                <a:t> ϵ</a:t>
              </a:r>
              <a:endParaRPr lang="fr-FR" sz="1200" b="1" dirty="0"/>
            </a:p>
            <a:p>
              <a:r>
                <a:rPr lang="fr-FR" sz="1200" dirty="0"/>
                <a:t>Module de Young : </a:t>
              </a:r>
              <a:r>
                <a:rPr lang="fr-FR" sz="1200" b="1" dirty="0"/>
                <a:t>E =       =                         =</a:t>
              </a:r>
            </a:p>
            <a:p>
              <a:r>
                <a:rPr lang="fr-FR" sz="1200" dirty="0"/>
                <a:t> </a:t>
              </a:r>
            </a:p>
          </p:txBody>
        </p:sp>
        <p:grpSp>
          <p:nvGrpSpPr>
            <p:cNvPr id="56" name="Groupe 55"/>
            <p:cNvGrpSpPr/>
            <p:nvPr/>
          </p:nvGrpSpPr>
          <p:grpSpPr>
            <a:xfrm>
              <a:off x="6973302" y="6372145"/>
              <a:ext cx="868175" cy="369332"/>
              <a:chOff x="3482878" y="6426646"/>
              <a:chExt cx="868175" cy="369332"/>
            </a:xfrm>
          </p:grpSpPr>
          <p:sp>
            <p:nvSpPr>
              <p:cNvPr id="45" name="ZoneTexte 44"/>
              <p:cNvSpPr txBox="1"/>
              <p:nvPr/>
            </p:nvSpPr>
            <p:spPr>
              <a:xfrm>
                <a:off x="3482878" y="6426646"/>
                <a:ext cx="86817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Contrainte</a:t>
                </a:r>
              </a:p>
              <a:p>
                <a:pPr algn="ctr"/>
                <a:r>
                  <a:rPr lang="fr-FR" sz="1200" dirty="0"/>
                  <a:t>Déformation</a:t>
                </a:r>
              </a:p>
            </p:txBody>
          </p:sp>
          <p:cxnSp>
            <p:nvCxnSpPr>
              <p:cNvPr id="47" name="Connecteur droit avec flèche 46"/>
              <p:cNvCxnSpPr/>
              <p:nvPr/>
            </p:nvCxnSpPr>
            <p:spPr>
              <a:xfrm>
                <a:off x="3520965" y="6611312"/>
                <a:ext cx="792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Groupe 48"/>
            <p:cNvGrpSpPr/>
            <p:nvPr/>
          </p:nvGrpSpPr>
          <p:grpSpPr>
            <a:xfrm>
              <a:off x="7945567" y="6372145"/>
              <a:ext cx="324000" cy="369332"/>
              <a:chOff x="7194371" y="1098539"/>
              <a:chExt cx="324000" cy="369332"/>
            </a:xfrm>
          </p:grpSpPr>
          <p:sp>
            <p:nvSpPr>
              <p:cNvPr id="50" name="ZoneTexte 49"/>
              <p:cNvSpPr txBox="1"/>
              <p:nvPr/>
            </p:nvSpPr>
            <p:spPr>
              <a:xfrm>
                <a:off x="7194371" y="1098539"/>
                <a:ext cx="32400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200" dirty="0"/>
                  <a:t>F/A</a:t>
                </a:r>
              </a:p>
              <a:p>
                <a:pPr algn="ctr"/>
                <a:r>
                  <a:rPr lang="el-GR" sz="1200" dirty="0"/>
                  <a:t>Δ</a:t>
                </a:r>
                <a:r>
                  <a:rPr lang="fr-FR" sz="1200" dirty="0"/>
                  <a:t>L/L</a:t>
                </a:r>
              </a:p>
            </p:txBody>
          </p:sp>
          <p:cxnSp>
            <p:nvCxnSpPr>
              <p:cNvPr id="51" name="Connecteur droit avec flèche 50"/>
              <p:cNvCxnSpPr/>
              <p:nvPr/>
            </p:nvCxnSpPr>
            <p:spPr>
              <a:xfrm>
                <a:off x="7214874" y="1283205"/>
                <a:ext cx="252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ZoneTexte 52"/>
            <p:cNvSpPr txBox="1"/>
            <p:nvPr/>
          </p:nvSpPr>
          <p:spPr>
            <a:xfrm>
              <a:off x="5204363" y="3997032"/>
              <a:ext cx="1480705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2000" b="1" dirty="0">
                  <a:solidFill>
                    <a:srgbClr val="A50021"/>
                  </a:solidFill>
                </a:rPr>
                <a:t>Rappel :</a:t>
              </a:r>
            </a:p>
          </p:txBody>
        </p:sp>
        <p:grpSp>
          <p:nvGrpSpPr>
            <p:cNvPr id="55" name="Groupe 54"/>
            <p:cNvGrpSpPr/>
            <p:nvPr/>
          </p:nvGrpSpPr>
          <p:grpSpPr>
            <a:xfrm>
              <a:off x="6699992" y="6372145"/>
              <a:ext cx="176529" cy="372737"/>
              <a:chOff x="7929979" y="3223316"/>
              <a:chExt cx="176529" cy="372737"/>
            </a:xfrm>
          </p:grpSpPr>
          <p:sp>
            <p:nvSpPr>
              <p:cNvPr id="46" name="ZoneTexte 45"/>
              <p:cNvSpPr txBox="1"/>
              <p:nvPr/>
            </p:nvSpPr>
            <p:spPr>
              <a:xfrm>
                <a:off x="7929979" y="3223316"/>
                <a:ext cx="176529" cy="37273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l-GR" sz="1200" b="1" dirty="0"/>
                  <a:t>σ  ϵ</a:t>
                </a:r>
                <a:endParaRPr lang="fr-FR" sz="1200" dirty="0"/>
              </a:p>
            </p:txBody>
          </p:sp>
          <p:cxnSp>
            <p:nvCxnSpPr>
              <p:cNvPr id="52" name="Connecteur droit avec flèche 51"/>
              <p:cNvCxnSpPr/>
              <p:nvPr/>
            </p:nvCxnSpPr>
            <p:spPr>
              <a:xfrm>
                <a:off x="7946243" y="3407983"/>
                <a:ext cx="144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32698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3600"/>
            <a:ext cx="8712968" cy="808449"/>
          </a:xfrm>
        </p:spPr>
        <p:txBody>
          <a:bodyPr>
            <a:noAutofit/>
          </a:bodyPr>
          <a:lstStyle/>
          <a:p>
            <a:r>
              <a:rPr lang="fr-FR" sz="3200" noProof="0" dirty="0"/>
              <a:t>Ratio résistance/poids </a:t>
            </a:r>
            <a:br>
              <a:rPr lang="fr-FR" sz="3200" noProof="0" dirty="0"/>
            </a:br>
            <a:r>
              <a:rPr lang="fr-FR" sz="3200" noProof="0" dirty="0"/>
              <a:t>pour des métaux utilisés en construction</a:t>
            </a:r>
            <a:r>
              <a:rPr lang="fr-FR" sz="3200" baseline="50000" noProof="0" dirty="0"/>
              <a:t>13 </a:t>
            </a:r>
            <a:endParaRPr lang="fr-FR" sz="32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6</a:t>
            </a:fld>
            <a:endParaRPr lang="fr-BE" dirty="0"/>
          </a:p>
        </p:txBody>
      </p:sp>
      <p:sp>
        <p:nvSpPr>
          <p:cNvPr id="9" name="Oval 8"/>
          <p:cNvSpPr/>
          <p:nvPr/>
        </p:nvSpPr>
        <p:spPr>
          <a:xfrm>
            <a:off x="4635062" y="1140720"/>
            <a:ext cx="4196655" cy="1003388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rgbClr val="0070C0"/>
                </a:solidFill>
              </a:rPr>
              <a:t>Les inox offrent un rapport résistance/poids comparable aux aciers et aux alliages d’aluminium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496711"/>
              </p:ext>
            </p:extLst>
          </p:nvPr>
        </p:nvGraphicFramePr>
        <p:xfrm>
          <a:off x="179512" y="2270478"/>
          <a:ext cx="8568953" cy="449469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29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5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5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84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31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1213">
                <a:tc>
                  <a:txBody>
                    <a:bodyPr/>
                    <a:lstStyle/>
                    <a:p>
                      <a:pPr algn="ctr"/>
                      <a:r>
                        <a:rPr lang="fr-FR" sz="1600" noProof="0" dirty="0"/>
                        <a:t>Matériaux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Limite</a:t>
                      </a:r>
                      <a:r>
                        <a:rPr lang="fr-FR" sz="1050" baseline="0" noProof="0" dirty="0"/>
                        <a:t> d’élasticité</a:t>
                      </a:r>
                      <a:r>
                        <a:rPr lang="fr-FR" sz="1050" noProof="0" dirty="0"/>
                        <a:t> </a:t>
                      </a:r>
                      <a:r>
                        <a:rPr lang="fr-FR" sz="1200" noProof="0" dirty="0"/>
                        <a:t>f</a:t>
                      </a:r>
                      <a:r>
                        <a:rPr lang="fr-FR" sz="1200" baseline="-25000" noProof="0" dirty="0"/>
                        <a:t>y</a:t>
                      </a:r>
                      <a:r>
                        <a:rPr lang="fr-FR" sz="1200" noProof="0" dirty="0"/>
                        <a:t> </a:t>
                      </a:r>
                      <a:r>
                        <a:rPr lang="fr-FR" sz="1050" noProof="0" dirty="0"/>
                        <a:t>  (MPa)</a:t>
                      </a:r>
                    </a:p>
                  </a:txBody>
                  <a:tcPr marL="36000" marR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Résistance</a:t>
                      </a:r>
                      <a:r>
                        <a:rPr lang="fr-FR" sz="1050" baseline="0" noProof="0" dirty="0"/>
                        <a:t> à la traction (MPa)</a:t>
                      </a:r>
                      <a:endParaRPr lang="fr-FR" sz="105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Masse spécifique</a:t>
                      </a:r>
                      <a:r>
                        <a:rPr lang="fr-FR" sz="1050" baseline="0" noProof="0" dirty="0"/>
                        <a:t> </a:t>
                      </a:r>
                      <a:r>
                        <a:rPr lang="fr-FR" sz="1050" noProof="0" dirty="0"/>
                        <a:t>(kg/dm³)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Ratio Résistance</a:t>
                      </a:r>
                      <a:r>
                        <a:rPr lang="fr-FR" sz="1050" baseline="0" noProof="0" dirty="0"/>
                        <a:t> </a:t>
                      </a:r>
                      <a:r>
                        <a:rPr lang="fr-FR" sz="1200" noProof="0" dirty="0"/>
                        <a:t>(f</a:t>
                      </a:r>
                      <a:r>
                        <a:rPr lang="fr-FR" sz="1200" baseline="-25000" noProof="0" dirty="0"/>
                        <a:t>y</a:t>
                      </a:r>
                      <a:r>
                        <a:rPr lang="fr-FR" sz="1200" noProof="0" dirty="0"/>
                        <a:t>) </a:t>
                      </a:r>
                      <a:r>
                        <a:rPr lang="fr-FR" sz="1050" noProof="0" dirty="0"/>
                        <a:t>/Masse spécifique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Allongement à rupture minimum (%)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inoxydable 304 ou 316, recuit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515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26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35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inoxydable 304 ou 316,</a:t>
                      </a:r>
                      <a:r>
                        <a:rPr lang="fr-FR" sz="1050" baseline="0" noProof="0" dirty="0"/>
                        <a:t> écroui CP 350</a:t>
                      </a:r>
                      <a:endParaRPr lang="fr-FR" sz="1050" noProof="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350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45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inoxydable 304 ou</a:t>
                      </a:r>
                      <a:r>
                        <a:rPr lang="fr-FR" sz="1050" baseline="0" noProof="0" dirty="0"/>
                        <a:t> 316, écroui CP 500</a:t>
                      </a:r>
                      <a:endParaRPr lang="fr-FR" sz="1050" noProof="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480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62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-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Duplex 2205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500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700/950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64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inoxydable 630, </a:t>
                      </a:r>
                      <a:r>
                        <a:rPr lang="fr-FR" sz="1050" baseline="0" noProof="0" dirty="0"/>
                        <a:t>durci par précipitation</a:t>
                      </a:r>
                      <a:endParaRPr lang="fr-FR" sz="1050" noProof="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800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950/1150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7,8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103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10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607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Tôle d’acier au carbone</a:t>
                      </a:r>
                      <a:r>
                        <a:rPr lang="fr-FR" sz="1050" baseline="0" noProof="0" dirty="0"/>
                        <a:t> </a:t>
                      </a:r>
                      <a:r>
                        <a:rPr lang="fr-FR" sz="1050" noProof="0" dirty="0"/>
                        <a:t>courant laminée à chaud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234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317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30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35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de construction (plaques</a:t>
                      </a:r>
                      <a:r>
                        <a:rPr lang="fr-FR" sz="1050" baseline="0" noProof="0" dirty="0"/>
                        <a:t> et barres)</a:t>
                      </a:r>
                      <a:endParaRPr lang="fr-FR" sz="1050" noProof="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400/550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32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23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 micro-allié à haute résistance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380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460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49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25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Acier de construction 4140 trempé &amp; revenu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750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930/1080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7,8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96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12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Alliage d’aluminium 3003-H14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40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Alliage d’aluminium </a:t>
                      </a:r>
                      <a:r>
                        <a:rPr lang="fr-FR" sz="1050" baseline="0" noProof="0" dirty="0"/>
                        <a:t>3105-H14</a:t>
                      </a:r>
                      <a:endParaRPr lang="fr-FR" sz="1050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150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38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Alliage d’aluminium 5005-H16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170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180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44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Alliage d’aluminium </a:t>
                      </a:r>
                      <a:r>
                        <a:rPr lang="fr-FR" sz="1050" baseline="0" noProof="0" dirty="0"/>
                        <a:t>6061-T6</a:t>
                      </a:r>
                      <a:endParaRPr lang="fr-FR" sz="1050" noProof="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275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noProof="0" dirty="0"/>
                        <a:t>310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10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71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Alliage d’aluminium 6063-T5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145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185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050" dirty="0">
                          <a:latin typeface="+mn-lt"/>
                          <a:ea typeface="Adobe Fangsong Std R" pitchFamily="18" charset="-128"/>
                        </a:rPr>
                        <a:t>2,7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37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12</a:t>
                      </a: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0934">
                <a:tc>
                  <a:txBody>
                    <a:bodyPr/>
                    <a:lstStyle/>
                    <a:p>
                      <a:r>
                        <a:rPr lang="fr-FR" sz="1050" noProof="0" dirty="0"/>
                        <a:t>Cuivre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195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250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8,3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noProof="0" dirty="0"/>
                        <a:t>23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50" noProof="0" dirty="0"/>
                        <a:t>30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595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3000"/>
          </a:xfrm>
        </p:spPr>
        <p:txBody>
          <a:bodyPr>
            <a:noAutofit/>
          </a:bodyPr>
          <a:lstStyle/>
          <a:p>
            <a:r>
              <a:rPr lang="fr-FR" sz="3200" noProof="0" dirty="0"/>
              <a:t>Comparaison simplifiée des caractéristiques </a:t>
            </a:r>
            <a:br>
              <a:rPr lang="fr-FR" sz="3200" noProof="0" dirty="0"/>
            </a:br>
            <a:r>
              <a:rPr lang="fr-FR" sz="3200" noProof="0" dirty="0"/>
              <a:t>de différents matériaux</a:t>
            </a:r>
            <a:r>
              <a:rPr lang="fr-FR" sz="3200" baseline="50000" noProof="0" dirty="0"/>
              <a:t>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7</a:t>
            </a:fld>
            <a:endParaRPr lang="fr-BE" dirty="0"/>
          </a:p>
        </p:txBody>
      </p:sp>
      <p:graphicFrame>
        <p:nvGraphicFramePr>
          <p:cNvPr id="5" name="Tableau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1601758"/>
              </p:ext>
            </p:extLst>
          </p:nvPr>
        </p:nvGraphicFramePr>
        <p:xfrm>
          <a:off x="160957" y="1512455"/>
          <a:ext cx="8697000" cy="4891805"/>
        </p:xfrm>
        <a:graphic>
          <a:graphicData uri="http://schemas.openxmlformats.org/drawingml/2006/table">
            <a:tbl>
              <a:tblPr/>
              <a:tblGrid>
                <a:gridCol w="5984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1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1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2957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Aciers inoxydables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Cuivre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Aluminium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Acier au carbone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Plastiques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350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0" i="0" u="none" strike="noStrike" noProof="0" dirty="0"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Propriétés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1.4521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444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1.4301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 304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EN 1.4401</a:t>
                      </a:r>
                    </a:p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AISI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316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Physiques</a:t>
                      </a: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Densité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Dilatation linéaire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Conductivité électrique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Ferromagnétisme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OUI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NON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965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Mécaniques</a:t>
                      </a: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Rigidité 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(module de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Young)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Traction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/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Allongement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</a:t>
                      </a:r>
                      <a:r>
                        <a:rPr lang="fr-FR" sz="1400" b="1" i="0" u="none" strike="noStrike" baseline="0" noProof="0" dirty="0">
                          <a:solidFill>
                            <a:srgbClr val="808080"/>
                          </a:solidFill>
                          <a:latin typeface="Arial" pitchFamily="34" charset="0"/>
                          <a:cs typeface="Arial" pitchFamily="34" charset="0"/>
                        </a:rPr>
                        <a:t>/ </a:t>
                      </a:r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  <a:endParaRPr lang="fr-FR" sz="1400" b="1" i="0" u="none" strike="noStrike" baseline="0" noProof="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27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Autres</a:t>
                      </a:r>
                    </a:p>
                  </a:txBody>
                  <a:tcPr marL="11634" marR="11634" marT="11634" marB="0" vert="vert27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Fabrication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Hautes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températures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861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Basses températures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50" b="1" i="0" u="none" strike="noStrike" baseline="0" noProof="0" dirty="0">
                          <a:solidFill>
                            <a:srgbClr val="5A5A5A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327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Résistance</a:t>
                      </a:r>
                      <a:r>
                        <a:rPr lang="fr-FR" sz="1200" b="1" i="0" u="none" strike="noStrike" baseline="0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 à la c</a:t>
                      </a:r>
                      <a:r>
                        <a:rPr lang="fr-FR" sz="1200" b="1" i="0" u="none" strike="noStrike" noProof="0" dirty="0">
                          <a:solidFill>
                            <a:srgbClr val="FFFFFF"/>
                          </a:solidFill>
                          <a:latin typeface="Arial" pitchFamily="34" charset="0"/>
                          <a:cs typeface="Arial" pitchFamily="34" charset="0"/>
                        </a:rPr>
                        <a:t>orrosion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 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C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 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- -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baseline="0" noProof="0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+</a:t>
                      </a:r>
                    </a:p>
                  </a:txBody>
                  <a:tcPr marL="11634" marR="11634" marT="1163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589" y="6437371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Symboles :  </a:t>
            </a:r>
            <a:r>
              <a:rPr lang="fr-FR" b="1" dirty="0">
                <a:solidFill>
                  <a:srgbClr val="00B050"/>
                </a:solidFill>
              </a:rPr>
              <a:t>+ </a:t>
            </a:r>
            <a:r>
              <a:rPr lang="fr-FR" dirty="0">
                <a:solidFill>
                  <a:srgbClr val="00B050"/>
                </a:solidFill>
              </a:rPr>
              <a:t>Avantages</a:t>
            </a:r>
            <a:r>
              <a:rPr lang="fr-FR" dirty="0"/>
              <a:t>    </a:t>
            </a:r>
            <a:r>
              <a:rPr lang="fr-FR" b="1" dirty="0">
                <a:solidFill>
                  <a:srgbClr val="FF0000"/>
                </a:solidFill>
              </a:rPr>
              <a:t>-</a:t>
            </a:r>
            <a:r>
              <a:rPr lang="fr-FR" dirty="0">
                <a:solidFill>
                  <a:srgbClr val="FF0000"/>
                </a:solidFill>
              </a:rPr>
              <a:t> Faiblesses  </a:t>
            </a:r>
            <a:r>
              <a:rPr lang="fr-FR" sz="1600" dirty="0"/>
              <a:t>(comparativement aux autres matériaux)  </a:t>
            </a:r>
          </a:p>
        </p:txBody>
      </p:sp>
    </p:spTree>
    <p:extLst>
      <p:ext uri="{BB962C8B-B14F-4D97-AF65-F5344CB8AC3E}">
        <p14:creationId xmlns:p14="http://schemas.microsoft.com/office/powerpoint/2010/main" val="1944924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L’acier inoxydable est un matériau « jeune »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8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266809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054" y="75888"/>
            <a:ext cx="8678008" cy="994122"/>
          </a:xfrm>
        </p:spPr>
        <p:txBody>
          <a:bodyPr>
            <a:normAutofit fontScale="90000"/>
          </a:bodyPr>
          <a:lstStyle/>
          <a:p>
            <a:r>
              <a:rPr lang="fr-FR" sz="2800" noProof="0" dirty="0"/>
              <a:t>Au cours de l’histoire, de nouveaux matériaux sont apparus. </a:t>
            </a:r>
            <a:br>
              <a:rPr lang="fr-FR" sz="2800" noProof="0" dirty="0"/>
            </a:br>
            <a:r>
              <a:rPr lang="fr-FR" sz="2800" noProof="0" dirty="0"/>
              <a:t>Les aciers inoxydables sont parmi les plus récents*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5751694"/>
              </p:ext>
            </p:extLst>
          </p:nvPr>
        </p:nvGraphicFramePr>
        <p:xfrm>
          <a:off x="467544" y="1154464"/>
          <a:ext cx="8208912" cy="541255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9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326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5854">
                <a:tc>
                  <a:txBody>
                    <a:bodyPr/>
                    <a:lstStyle/>
                    <a:p>
                      <a:r>
                        <a:rPr lang="fr-FR" sz="1600" noProof="0" dirty="0"/>
                        <a:t>Matériaux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400" noProof="0" dirty="0"/>
                        <a:t>Période d’apparition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i="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Terre compressée</a:t>
                      </a:r>
                      <a:r>
                        <a:rPr lang="fr-FR" sz="1400" i="1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, pisé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noProof="0" dirty="0">
                          <a:effectLst/>
                        </a:rPr>
                        <a:t>A</a:t>
                      </a:r>
                      <a:r>
                        <a:rPr lang="fr-FR" sz="1400" kern="1200" baseline="0" noProof="0" dirty="0">
                          <a:effectLst/>
                        </a:rPr>
                        <a:t> été utilisée dès l’aube de l’humanité </a:t>
                      </a:r>
                      <a:r>
                        <a:rPr lang="fr-FR" sz="1400" kern="1200" noProof="0" dirty="0">
                          <a:effectLst/>
                        </a:rPr>
                        <a:t>!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091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Bois</a:t>
                      </a:r>
                      <a:r>
                        <a:rPr lang="fr-FR" sz="1400" kern="12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noProof="0" dirty="0">
                          <a:effectLst/>
                        </a:rPr>
                        <a:t>A</a:t>
                      </a:r>
                      <a:r>
                        <a:rPr lang="fr-FR" sz="1400" kern="1200" baseline="0" noProof="0" dirty="0">
                          <a:effectLst/>
                        </a:rPr>
                        <a:t> été utilisé dès l’aube de l’humanité </a:t>
                      </a:r>
                      <a:r>
                        <a:rPr lang="fr-FR" sz="1400" kern="1200" noProof="0" dirty="0">
                          <a:effectLst/>
                        </a:rPr>
                        <a:t>!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854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Brique</a:t>
                      </a:r>
                      <a:r>
                        <a:rPr lang="fr-FR" sz="1400" kern="1200" baseline="0" noProof="0" dirty="0">
                          <a:effectLst/>
                        </a:rPr>
                        <a:t> </a:t>
                      </a:r>
                      <a:r>
                        <a:rPr lang="fr-FR" sz="1400" kern="12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7500 av. J.C.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4500 av. J.C.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noProof="0" dirty="0">
                          <a:effectLst/>
                        </a:rPr>
                        <a:t>Briques de terre cuite/céramiques</a:t>
                      </a:r>
                      <a:endParaRPr lang="fr-FR" sz="14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854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Acier</a:t>
                      </a:r>
                      <a:r>
                        <a:rPr lang="fr-FR" sz="1400" kern="12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4000 av. J.C.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1858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Atelier de forgerons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Procédé</a:t>
                      </a:r>
                      <a:r>
                        <a:rPr lang="fr-FR" sz="1400" kern="1200" baseline="0" noProof="0" dirty="0">
                          <a:effectLst/>
                        </a:rPr>
                        <a:t> </a:t>
                      </a:r>
                      <a:r>
                        <a:rPr lang="fr-FR" sz="1400" kern="1200" noProof="0" dirty="0">
                          <a:effectLst/>
                        </a:rPr>
                        <a:t>Bessemer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618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Verre</a:t>
                      </a:r>
                      <a:r>
                        <a:rPr lang="fr-FR" sz="1400" kern="1200" baseline="0" noProof="0" dirty="0">
                          <a:effectLst/>
                        </a:rPr>
                        <a:t> artificiel</a:t>
                      </a:r>
                      <a:r>
                        <a:rPr lang="fr-FR" sz="1400" kern="12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3500 av. J.C.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 100 av. J.C.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1950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Première</a:t>
                      </a:r>
                      <a:r>
                        <a:rPr lang="fr-FR" sz="1400" kern="1200" baseline="0" noProof="0" dirty="0">
                          <a:effectLst/>
                        </a:rPr>
                        <a:t> fabrication de verre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Verre transparent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Procédé</a:t>
                      </a:r>
                      <a:r>
                        <a:rPr lang="fr-FR" sz="1400" kern="1200" baseline="0" noProof="0" dirty="0">
                          <a:effectLst/>
                        </a:rPr>
                        <a:t> </a:t>
                      </a:r>
                      <a:r>
                        <a:rPr lang="fr-FR" sz="1400" kern="1200" noProof="0" dirty="0">
                          <a:effectLst/>
                        </a:rPr>
                        <a:t>Pilkington (verre flotté)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4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Aluminium</a:t>
                      </a:r>
                      <a:r>
                        <a:rPr lang="fr-FR" sz="1400" kern="12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1825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1886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Oersted découvre</a:t>
                      </a:r>
                      <a:r>
                        <a:rPr lang="fr-FR" sz="1400" kern="1200" baseline="0" noProof="0" dirty="0">
                          <a:effectLst/>
                        </a:rPr>
                        <a:t> l’a</a:t>
                      </a:r>
                      <a:r>
                        <a:rPr lang="fr-FR" sz="1400" kern="1200" noProof="0" dirty="0">
                          <a:effectLst/>
                        </a:rPr>
                        <a:t>luminium</a:t>
                      </a:r>
                    </a:p>
                    <a:p>
                      <a:r>
                        <a:rPr lang="fr-FR" sz="14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Procédé Hall-Héroult (électrolyse)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8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noProof="0" dirty="0">
                          <a:effectLst/>
                        </a:rPr>
                        <a:t>Béton armé</a:t>
                      </a:r>
                      <a:r>
                        <a:rPr lang="fr-FR" sz="14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1850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1885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Mais le ciment est beaucoup plus ancien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Procédé par four rotatif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06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r-FR" sz="1400" noProof="0" dirty="0">
                          <a:effectLst/>
                        </a:rPr>
                        <a:t>Polymères</a:t>
                      </a:r>
                      <a:r>
                        <a:rPr lang="fr-FR" sz="1400" baseline="0" noProof="0" dirty="0">
                          <a:effectLst/>
                        </a:rPr>
                        <a:t> artificiels</a:t>
                      </a:r>
                      <a:r>
                        <a:rPr lang="fr-FR" sz="1400" baseline="50000" noProof="0" dirty="0">
                          <a:effectLst/>
                        </a:rPr>
                        <a:t>15</a:t>
                      </a:r>
                      <a:endParaRPr lang="fr-FR" sz="1400" baseline="50000" noProof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1846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1907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1939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Celluloïd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Bakélite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Nylon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0618"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Acier inoxydable</a:t>
                      </a:r>
                      <a:r>
                        <a:rPr lang="fr-FR" sz="1400" kern="1200" baseline="50000" noProof="0" dirty="0">
                          <a:effectLst/>
                        </a:rPr>
                        <a:t>2</a:t>
                      </a:r>
                      <a:endParaRPr lang="fr-FR" sz="1400" baseline="500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1912-1913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1954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1955</a:t>
                      </a:r>
                      <a:endParaRPr lang="fr-F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kern="1200" noProof="0" dirty="0">
                          <a:effectLst/>
                        </a:rPr>
                        <a:t>Premiers alliages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kern="1200" noProof="0" dirty="0">
                          <a:effectLst/>
                        </a:rPr>
                        <a:t>Procédé AOD (p</a:t>
                      </a:r>
                      <a:r>
                        <a:rPr lang="fr-FR" sz="140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our Argon-Oxygène-Décarburation)</a:t>
                      </a:r>
                    </a:p>
                    <a:p>
                      <a:r>
                        <a:rPr lang="fr-FR" sz="1400" kern="1200" noProof="0" dirty="0">
                          <a:effectLst/>
                        </a:rPr>
                        <a:t>Laminage</a:t>
                      </a:r>
                      <a:r>
                        <a:rPr lang="fr-FR" sz="1400" kern="1200" baseline="0" noProof="0" dirty="0">
                          <a:effectLst/>
                        </a:rPr>
                        <a:t> sur Train à Bandes</a:t>
                      </a:r>
                      <a:endParaRPr lang="fr-F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33372" y="6578638"/>
            <a:ext cx="8352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* Il existe bien sûr d’autres matériaux plus récents, mais utilisés en quantités peu significatives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9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493347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62" y="274638"/>
            <a:ext cx="8489092" cy="1143000"/>
          </a:xfrm>
        </p:spPr>
        <p:txBody>
          <a:bodyPr>
            <a:noAutofit/>
          </a:bodyPr>
          <a:lstStyle/>
          <a:p>
            <a:r>
              <a:rPr lang="fr-FR" sz="3200" noProof="0" dirty="0"/>
              <a:t>Production mondiale d’acier inoxydable par</a:t>
            </a:r>
            <a:br>
              <a:rPr lang="fr-FR" sz="3200" noProof="0" dirty="0"/>
            </a:br>
            <a:r>
              <a:rPr lang="fr-FR" sz="3200" noProof="0" dirty="0"/>
              <a:t>zones géographiques</a:t>
            </a:r>
            <a:r>
              <a:rPr lang="fr-FR" sz="3200" baseline="50000" noProof="0" dirty="0"/>
              <a:t>2</a:t>
            </a:r>
          </a:p>
        </p:txBody>
      </p:sp>
      <p:sp>
        <p:nvSpPr>
          <p:cNvPr id="7" name="TextBox 8"/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E2E52D-7251-445B-826D-7C42CB0A72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453" y="1328793"/>
            <a:ext cx="8489093" cy="537099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193366" y="950751"/>
            <a:ext cx="2592288" cy="756084"/>
          </a:xfrm>
          <a:prstGeom prst="ellipse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rgbClr val="0070C0"/>
                </a:solidFill>
              </a:rPr>
              <a:t>La demande est croissante</a:t>
            </a:r>
          </a:p>
        </p:txBody>
      </p:sp>
    </p:spTree>
    <p:extLst>
      <p:ext uri="{BB962C8B-B14F-4D97-AF65-F5344CB8AC3E}">
        <p14:creationId xmlns:p14="http://schemas.microsoft.com/office/powerpoint/2010/main" val="312127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400" dirty="0"/>
              <a:t>Taux de croissance annuel moyen mondial</a:t>
            </a:r>
            <a:br>
              <a:rPr lang="en-GB" sz="2400" dirty="0"/>
            </a:br>
            <a:r>
              <a:rPr lang="fr-FR" sz="2400" dirty="0"/>
              <a:t>Production brute d’inox</a:t>
            </a:r>
            <a:r>
              <a:rPr lang="fr-FR" sz="2400" baseline="30000" dirty="0"/>
              <a:t>22 </a:t>
            </a:r>
            <a:r>
              <a:rPr lang="fr-FR" sz="2400" dirty="0"/>
              <a:t>(Millions de tonnes métriques)</a:t>
            </a:r>
            <a:endParaRPr lang="en-US" sz="1600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t>11</a:t>
            </a:fld>
            <a:endParaRPr lang="fr-B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46BFA2-D766-400E-8670-6477E1AEF0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541925"/>
            <a:ext cx="8229600" cy="4743465"/>
          </a:xfrm>
          <a:prstGeom prst="rect">
            <a:avLst/>
          </a:prstGeom>
        </p:spPr>
      </p:pic>
      <p:sp>
        <p:nvSpPr>
          <p:cNvPr id="8" name="TextBox 8">
            <a:extLst>
              <a:ext uri="{FF2B5EF4-FFF2-40B4-BE49-F238E27FC236}">
                <a16:creationId xmlns:a16="http://schemas.microsoft.com/office/drawing/2014/main" id="{E6544174-68D2-4BFE-BBFE-8080D19EE8CB}"/>
              </a:ext>
            </a:extLst>
          </p:cNvPr>
          <p:cNvSpPr txBox="1"/>
          <p:nvPr/>
        </p:nvSpPr>
        <p:spPr>
          <a:xfrm rot="1948694">
            <a:off x="7632000" y="324000"/>
            <a:ext cx="12403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solidFill>
                  <a:srgbClr val="FF0000"/>
                </a:solidFill>
              </a:rPr>
              <a:t>Actualisé</a:t>
            </a:r>
          </a:p>
        </p:txBody>
      </p:sp>
    </p:spTree>
    <p:extLst>
      <p:ext uri="{BB962C8B-B14F-4D97-AF65-F5344CB8AC3E}">
        <p14:creationId xmlns:p14="http://schemas.microsoft.com/office/powerpoint/2010/main" val="1877769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noProof="0" dirty="0"/>
              <a:t>Pourquoi l’acier inoxydable 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8141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noProof="0" dirty="0"/>
              <a:t>En raison d’un ensemble de propriétés remarquables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507523"/>
            <a:ext cx="8598050" cy="523926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Résistance à la corrosion</a:t>
            </a:r>
            <a:r>
              <a:rPr lang="fr-FR" sz="1800" b="1" noProof="0" dirty="0"/>
              <a:t> </a:t>
            </a:r>
            <a:r>
              <a:rPr lang="fr-FR" sz="1800" noProof="0" dirty="0"/>
              <a:t>(voir module 5 ) </a:t>
            </a:r>
          </a:p>
          <a:p>
            <a:pPr lvl="1"/>
            <a:r>
              <a:rPr lang="fr-FR" sz="1500" noProof="0" dirty="0"/>
              <a:t>Dans tous les environnements : de tropical à polaire, en mer ou dans le désert, pollué ou non… </a:t>
            </a:r>
          </a:p>
          <a:p>
            <a:pPr lvl="1"/>
            <a:r>
              <a:rPr lang="fr-FR" sz="1500" noProof="0" dirty="0"/>
              <a:t>Autoréparant contrairement aux revêtements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Dure éternellement</a:t>
            </a:r>
            <a:r>
              <a:rPr lang="fr-FR" sz="1800" noProof="0" dirty="0"/>
              <a:t> avec peu ou pas d’entretien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Large éventail de propriétés mécaniques</a:t>
            </a:r>
            <a:r>
              <a:rPr lang="fr-FR" sz="1800" noProof="0" dirty="0"/>
              <a:t> selon les différentes familles d’aciers inoxydables </a:t>
            </a:r>
            <a:r>
              <a:rPr lang="fr-FR" sz="1800" dirty="0"/>
              <a:t>(Austénitiques Cr-Ni – Austénitiques Cr-Mn – Ferritiques Cr </a:t>
            </a:r>
            <a:r>
              <a:rPr lang="fr-FR" sz="1800" noProof="0" dirty="0"/>
              <a:t>– Duplex </a:t>
            </a:r>
            <a:r>
              <a:rPr lang="fr-FR" sz="1800" dirty="0"/>
              <a:t>–Martensitiques Cr C) </a:t>
            </a:r>
            <a:r>
              <a:rPr lang="fr-FR" sz="1800" noProof="0" dirty="0"/>
              <a:t>qui sont maintenant intégrées dans les principales normes de construction. Sans oublier une excellente résistance au feu (voir modules 6 et 7B)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Esthétique</a:t>
            </a:r>
            <a:r>
              <a:rPr lang="fr-FR" sz="1800" noProof="0" dirty="0"/>
              <a:t> : Grand choix de finitions de surface et de couleurs (voir module </a:t>
            </a:r>
            <a:r>
              <a:rPr lang="fr-FR" sz="1800" dirty="0"/>
              <a:t>8</a:t>
            </a:r>
            <a:r>
              <a:rPr lang="fr-FR" sz="1800" noProof="0" dirty="0"/>
              <a:t>). Plus résistance aux dégradations dans les espaces publics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Facile à fabriquer/à assembler</a:t>
            </a:r>
            <a:r>
              <a:rPr lang="fr-FR" sz="1800" noProof="0" dirty="0"/>
              <a:t> (voir module 9)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Excellent en Développement Durable</a:t>
            </a:r>
            <a:r>
              <a:rPr lang="fr-FR" sz="1800" noProof="0" dirty="0"/>
              <a:t> (voir module 11)</a:t>
            </a:r>
          </a:p>
          <a:p>
            <a:pPr lvl="1"/>
            <a:r>
              <a:rPr lang="fr-FR" sz="1500" noProof="0" dirty="0"/>
              <a:t>Possède une grande durée de vie avec entretien minimal ou sans entretien. </a:t>
            </a:r>
          </a:p>
          <a:p>
            <a:pPr lvl="1"/>
            <a:r>
              <a:rPr lang="fr-FR" sz="1500" noProof="0" dirty="0"/>
              <a:t>100 % recyclable (et recyclé à plus de 85 %) en fin de vie en acier inoxydable sans perte de caractéristiques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Sain et hygiénique</a:t>
            </a:r>
            <a:r>
              <a:rPr lang="fr-FR" sz="1800" noProof="0" dirty="0"/>
              <a:t> : Inerte, pas de contaminations, facile à nettoyer et à désinfecter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800" b="1" u="sng" noProof="0" dirty="0"/>
              <a:t>Propriétés spécifiques</a:t>
            </a:r>
            <a:r>
              <a:rPr lang="fr-FR" sz="1800" noProof="0" dirty="0"/>
              <a:t> : magnétique/non magnétique….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968395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13" y="155836"/>
            <a:ext cx="8229600" cy="1143000"/>
          </a:xfrm>
        </p:spPr>
        <p:txBody>
          <a:bodyPr>
            <a:noAutofit/>
          </a:bodyPr>
          <a:lstStyle/>
          <a:p>
            <a:r>
              <a:rPr lang="fr-FR" sz="3600" noProof="0" dirty="0"/>
              <a:t>Qu’est-ce qui limite l’utilisation </a:t>
            </a:r>
            <a:br>
              <a:rPr lang="fr-FR" sz="3600" noProof="0" dirty="0"/>
            </a:br>
            <a:r>
              <a:rPr lang="fr-FR" sz="3600" noProof="0" dirty="0"/>
              <a:t>des aciers inoxydables ? Le prix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195453" y="1334838"/>
            <a:ext cx="8727830" cy="552316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800" noProof="0" dirty="0"/>
              <a:t>Les aciers inoxydables sont chers : Vrai ? ou Faux ?</a:t>
            </a:r>
            <a:endParaRPr lang="fr-FR" sz="1600" noProof="0" dirty="0"/>
          </a:p>
          <a:p>
            <a:pPr marL="0" indent="0">
              <a:spcBef>
                <a:spcPts val="0"/>
              </a:spcBef>
              <a:buNone/>
            </a:pPr>
            <a:r>
              <a:rPr lang="fr-FR" sz="1800" noProof="0" dirty="0"/>
              <a:t>Réponse : 		</a:t>
            </a:r>
            <a:r>
              <a:rPr lang="fr-FR" sz="1800" b="1" noProof="0" dirty="0">
                <a:solidFill>
                  <a:srgbClr val="FF0000"/>
                </a:solidFill>
              </a:rPr>
              <a:t>Oui</a:t>
            </a:r>
            <a:r>
              <a:rPr lang="fr-FR" sz="1800" noProof="0" dirty="0"/>
              <a:t>    et   </a:t>
            </a:r>
            <a:r>
              <a:rPr lang="fr-FR" sz="1800" b="1" noProof="0" dirty="0">
                <a:solidFill>
                  <a:srgbClr val="00B050"/>
                </a:solidFill>
              </a:rPr>
              <a:t>Non</a:t>
            </a:r>
            <a:r>
              <a:rPr lang="fr-FR" sz="1800" b="1" noProof="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fr-FR" sz="600" b="1" noProof="0" dirty="0">
              <a:solidFill>
                <a:schemeClr val="accent1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b="1" noProof="0" dirty="0">
                <a:solidFill>
                  <a:schemeClr val="accent1"/>
                </a:solidFill>
              </a:rPr>
              <a:t>Oui 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noProof="0" dirty="0">
                <a:solidFill>
                  <a:schemeClr val="accent1"/>
                </a:solidFill>
              </a:rPr>
              <a:t>Si seul compte le coût initial du matériau (généralement à cause de moyens financiers limités au départ…)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noProof="0" dirty="0">
                <a:solidFill>
                  <a:schemeClr val="accent1"/>
                </a:solidFill>
              </a:rPr>
              <a:t>Mais, ensuite, un mauvais choix peut coûter très cher :</a:t>
            </a:r>
          </a:p>
          <a:p>
            <a:pPr>
              <a:spcBef>
                <a:spcPts val="0"/>
              </a:spcBef>
            </a:pPr>
            <a:r>
              <a:rPr lang="fr-FR" sz="1800" noProof="0" dirty="0">
                <a:solidFill>
                  <a:schemeClr val="accent1"/>
                </a:solidFill>
              </a:rPr>
              <a:t>Le prix de l’acier inoxydable ne représente souvent qu’une petite partie du coût total du projet</a:t>
            </a:r>
          </a:p>
          <a:p>
            <a:pPr>
              <a:spcBef>
                <a:spcPts val="0"/>
              </a:spcBef>
            </a:pPr>
            <a:r>
              <a:rPr lang="fr-FR" sz="1800" noProof="0" dirty="0">
                <a:solidFill>
                  <a:schemeClr val="accent1"/>
                </a:solidFill>
              </a:rPr>
              <a:t>Les réparations intempestives et l’entretien peuvent générer des coûts directs et indirects énormes</a:t>
            </a:r>
          </a:p>
          <a:p>
            <a:pPr marL="0" indent="0">
              <a:spcBef>
                <a:spcPts val="0"/>
              </a:spcBef>
              <a:buNone/>
            </a:pPr>
            <a:endParaRPr lang="fr-FR" sz="700" b="1" noProof="0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800" b="1" noProof="0" dirty="0">
                <a:solidFill>
                  <a:srgbClr val="00B050"/>
                </a:solidFill>
              </a:rPr>
              <a:t>Non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1800" noProof="0" dirty="0">
                <a:solidFill>
                  <a:srgbClr val="00B050"/>
                </a:solidFill>
              </a:rPr>
              <a:t>si</a:t>
            </a:r>
          </a:p>
          <a:p>
            <a:pPr>
              <a:spcBef>
                <a:spcPts val="0"/>
              </a:spcBef>
              <a:buClr>
                <a:srgbClr val="00B050"/>
              </a:buClr>
            </a:pPr>
            <a:r>
              <a:rPr lang="fr-FR" sz="1800" noProof="0" dirty="0">
                <a:solidFill>
                  <a:srgbClr val="00B050"/>
                </a:solidFill>
              </a:rPr>
              <a:t>Le Coût </a:t>
            </a:r>
            <a:r>
              <a:rPr lang="fr-FR" sz="1800" dirty="0">
                <a:solidFill>
                  <a:srgbClr val="00B050"/>
                </a:solidFill>
              </a:rPr>
              <a:t>Global de Possession (CGP –LCC en anglais)</a:t>
            </a:r>
            <a:r>
              <a:rPr lang="fr-FR" sz="1800" noProof="0" dirty="0">
                <a:solidFill>
                  <a:srgbClr val="00B050"/>
                </a:solidFill>
              </a:rPr>
              <a:t>, c’est à dire le coût « réel », est pris en compte, c.à.d. si l’on inclut les coûts d’entretien, la durée de vie de la construction, son coût de remplacement de déconstruction* </a:t>
            </a:r>
          </a:p>
          <a:p>
            <a:pPr>
              <a:spcBef>
                <a:spcPts val="0"/>
              </a:spcBef>
              <a:buClr>
                <a:srgbClr val="00B050"/>
              </a:buClr>
            </a:pPr>
            <a:r>
              <a:rPr lang="fr-FR" sz="1800" dirty="0">
                <a:solidFill>
                  <a:srgbClr val="00B050"/>
                </a:solidFill>
              </a:rPr>
              <a:t>L</a:t>
            </a:r>
            <a:r>
              <a:rPr lang="fr-FR" sz="1800" noProof="0" dirty="0">
                <a:solidFill>
                  <a:srgbClr val="00B050"/>
                </a:solidFill>
              </a:rPr>
              <a:t>a conception est optimisée : </a:t>
            </a:r>
            <a:r>
              <a:rPr lang="fr-FR" sz="1800" dirty="0">
                <a:solidFill>
                  <a:srgbClr val="00B050"/>
                </a:solidFill>
              </a:rPr>
              <a:t>des structures résistante et rigides peuvent être obtenues par les formes complexes de </a:t>
            </a:r>
            <a:r>
              <a:rPr lang="fr-FR" sz="1800" noProof="0" dirty="0">
                <a:solidFill>
                  <a:srgbClr val="00B050"/>
                </a:solidFill>
              </a:rPr>
              <a:t>tôles minces, utilisant ainsi très peu de matière.</a:t>
            </a:r>
          </a:p>
          <a:p>
            <a:pPr marL="0" indent="0">
              <a:spcBef>
                <a:spcPts val="0"/>
              </a:spcBef>
              <a:buNone/>
            </a:pPr>
            <a:endParaRPr lang="fr-FR" sz="800" noProof="0" dirty="0">
              <a:solidFill>
                <a:srgbClr val="00B05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fr-FR" sz="1600" i="1" noProof="0" dirty="0">
                <a:solidFill>
                  <a:srgbClr val="00B050"/>
                </a:solidFill>
              </a:rPr>
              <a:t>*Il est dans l’intérêt du client de toujours faire son choix à partir d’une analyse du CGP (LCC).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14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43144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noProof="0" dirty="0"/>
              <a:t>L’acier inoxydable (ainsi que d’autres métaux) nécessite moins de matière</a:t>
            </a:r>
            <a:r>
              <a:rPr lang="fr-FR" sz="2800" baseline="50000" noProof="0" dirty="0"/>
              <a:t>16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15</a:t>
            </a:fld>
            <a:endParaRPr lang="fr-BE" dirty="0"/>
          </a:p>
        </p:txBody>
      </p:sp>
      <p:sp>
        <p:nvSpPr>
          <p:cNvPr id="5" name="TextBox 4"/>
          <p:cNvSpPr txBox="1"/>
          <p:nvPr/>
        </p:nvSpPr>
        <p:spPr>
          <a:xfrm>
            <a:off x="5789313" y="1268760"/>
            <a:ext cx="303937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Des tôles en acier inoxydable de faible épaisseur : 0,4 mm et 0,6 mm sont couramment utilisées.</a:t>
            </a:r>
          </a:p>
          <a:p>
            <a:endParaRPr lang="fr-FR" dirty="0"/>
          </a:p>
          <a:p>
            <a:r>
              <a:rPr lang="fr-FR" dirty="0"/>
              <a:t>Poids : respectivement 3,12 kg et 4,68 kg seulement par m</a:t>
            </a:r>
            <a:r>
              <a:rPr lang="fr-FR" baseline="30000" dirty="0"/>
              <a:t>2</a:t>
            </a:r>
            <a:r>
              <a:rPr lang="fr-FR" dirty="0"/>
              <a:t> !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377288" y="1268760"/>
            <a:ext cx="5457013" cy="5259251"/>
            <a:chOff x="377288" y="1268760"/>
            <a:chExt cx="5457013" cy="525925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77288" y="1268760"/>
              <a:ext cx="5457013" cy="5259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667264" y="1388076"/>
              <a:ext cx="2347785" cy="158504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u="sng" dirty="0">
                  <a:solidFill>
                    <a:srgbClr val="003399"/>
                  </a:solidFill>
                </a:rPr>
                <a:t>FAIRE PLUS AVEC MOINS</a:t>
              </a:r>
            </a:p>
            <a:p>
              <a:endParaRPr lang="fr-FR" sz="500" dirty="0"/>
            </a:p>
            <a:p>
              <a:r>
                <a:rPr lang="fr-FR" sz="1400" dirty="0"/>
                <a:t>En raison de leur grande résistance, les métaux peuvent supporter des charges élevées avec moins de matière ou être utilisés pour renforcer d’autres matériaux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3315729" y="1388076"/>
              <a:ext cx="2442520" cy="13696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400" b="1" u="sng" dirty="0">
                  <a:solidFill>
                    <a:srgbClr val="003399"/>
                  </a:solidFill>
                </a:rPr>
                <a:t>DES CONCEPTEURS PLUS LIBRES</a:t>
              </a:r>
            </a:p>
            <a:p>
              <a:endParaRPr lang="fr-FR" sz="500" dirty="0"/>
            </a:p>
            <a:p>
              <a:r>
                <a:rPr lang="fr-FR" sz="1400" dirty="0"/>
                <a:t>Grâce à leur rigidité importante, les métaux permettent de franchir des portées plus grandes offrant ainsi une plus grande liberté de conception 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864972" y="4226011"/>
              <a:ext cx="19029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i="1" dirty="0"/>
                <a:t>Matériaux non métalliques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562868" y="4226011"/>
              <a:ext cx="19029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1200" i="1" dirty="0"/>
                <a:t>Matériaux non métalliques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90831" y="6005382"/>
              <a:ext cx="190294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i="1" dirty="0"/>
                <a:t>Métaux</a:t>
              </a: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4205416" y="6071285"/>
              <a:ext cx="81142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200" i="1" dirty="0"/>
                <a:t>Métaux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2215976" y="5589372"/>
              <a:ext cx="9000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fr-FR" sz="1000" i="1" dirty="0">
                  <a:solidFill>
                    <a:srgbClr val="008000"/>
                  </a:solidFill>
                </a:rPr>
                <a:t>Moins de matière = épaisseur réduite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 rot="19777826">
              <a:off x="4612768" y="5658494"/>
              <a:ext cx="113109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000" i="1" dirty="0">
                  <a:solidFill>
                    <a:srgbClr val="008000"/>
                  </a:solidFill>
                </a:rPr>
                <a:t>Matériau plus rigide</a:t>
              </a:r>
            </a:p>
            <a:p>
              <a:pPr algn="ctr"/>
              <a:r>
                <a:rPr lang="fr-FR" sz="1000" i="1" dirty="0">
                  <a:solidFill>
                    <a:srgbClr val="008000"/>
                  </a:solidFill>
                </a:rPr>
                <a:t>= portée plus grande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9629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r-FR" noProof="0" dirty="0"/>
              <a:t>Le coût de structures réalisées avec d’autres matériaux augmente substantiellement dans le temps alors que celui des structures en acier inoxydable reste habituellement constant.</a:t>
            </a:r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noProof="0" dirty="0"/>
          </a:p>
          <a:p>
            <a:pPr>
              <a:lnSpc>
                <a:spcPct val="120000"/>
              </a:lnSpc>
            </a:pPr>
            <a:endParaRPr lang="fr-FR" sz="5100" noProof="0" dirty="0"/>
          </a:p>
          <a:p>
            <a:pPr marL="0" indent="0">
              <a:lnSpc>
                <a:spcPct val="120000"/>
              </a:lnSpc>
              <a:buNone/>
            </a:pPr>
            <a:r>
              <a:rPr lang="fr-FR" b="1" noProof="0" dirty="0"/>
              <a:t>Le coût de la corrosion dépasse 276 milliards de $ rien qu’aux USA</a:t>
            </a:r>
            <a:r>
              <a:rPr lang="fr-FR" b="1" baseline="50000" noProof="0" dirty="0"/>
              <a:t>17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noProof="0" dirty="0"/>
              <a:t>Pourquoi l’acier inoxydable n’est pas cher si l’on prend en compte l’aspect financier du cycle de vie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16</a:t>
            </a:fld>
            <a:endParaRPr lang="fr-BE" dirty="0"/>
          </a:p>
        </p:txBody>
      </p:sp>
      <p:grpSp>
        <p:nvGrpSpPr>
          <p:cNvPr id="33" name="Groupe 32"/>
          <p:cNvGrpSpPr/>
          <p:nvPr/>
        </p:nvGrpSpPr>
        <p:grpSpPr>
          <a:xfrm>
            <a:off x="576125" y="2769702"/>
            <a:ext cx="4524430" cy="1765374"/>
            <a:chOff x="576125" y="2631916"/>
            <a:chExt cx="4524430" cy="1765374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76125" y="2631916"/>
              <a:ext cx="4524430" cy="17653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1334530" y="3496962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64504" y="3748218"/>
              <a:ext cx="1198606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305696" y="3492000"/>
              <a:ext cx="118213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MATÉRIAU  A</a:t>
              </a: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1410728" y="3743256"/>
              <a:ext cx="97206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MATÉRIAU  B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39620" y="3241591"/>
              <a:ext cx="1512000" cy="172995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3148" y="2940910"/>
              <a:ext cx="263609" cy="81143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136821" y="3241590"/>
              <a:ext cx="1519881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i="1" dirty="0"/>
                <a:t>ACIER INOXYDABLE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69527" y="4248000"/>
              <a:ext cx="1296000" cy="144000"/>
            </a:xfrm>
            <a:prstGeom prst="rect">
              <a:avLst/>
            </a:prstGeom>
            <a:solidFill>
              <a:srgbClr val="CECE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ZoneTexte 17"/>
            <p:cNvSpPr txBox="1"/>
            <p:nvPr/>
          </p:nvSpPr>
          <p:spPr>
            <a:xfrm rot="16200000">
              <a:off x="551810" y="2836100"/>
              <a:ext cx="612000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dirty="0"/>
                <a:t>COÛT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987124" y="4003590"/>
              <a:ext cx="881449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400" b="1" dirty="0"/>
                <a:t>TEMPS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5200398" y="2620035"/>
            <a:ext cx="3496399" cy="3304775"/>
            <a:chOff x="5200398" y="2620035"/>
            <a:chExt cx="3496399" cy="3304775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7364" y="2769702"/>
              <a:ext cx="3337084" cy="31013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21" name="ZoneTexte 20"/>
            <p:cNvSpPr txBox="1"/>
            <p:nvPr/>
          </p:nvSpPr>
          <p:spPr>
            <a:xfrm>
              <a:off x="5491578" y="3453516"/>
              <a:ext cx="864000" cy="384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COÛTS</a:t>
              </a:r>
            </a:p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DE REMPLACEMENT</a:t>
              </a: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5472000" y="4063116"/>
              <a:ext cx="900000" cy="256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COÛTS</a:t>
              </a:r>
            </a:p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DE L’ENTRETIEN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68067" y="3968384"/>
              <a:ext cx="936000" cy="11160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076927" y="4074509"/>
              <a:ext cx="900000" cy="2564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900" b="1" i="1" dirty="0">
                  <a:solidFill>
                    <a:schemeClr val="bg1"/>
                  </a:solidFill>
                </a:rPr>
                <a:t>COÛTS</a:t>
              </a:r>
            </a:p>
            <a:p>
              <a:pPr algn="ctr">
                <a:lnSpc>
                  <a:spcPts val="1000"/>
                </a:lnSpc>
              </a:pPr>
              <a:r>
                <a:rPr lang="fr-FR" sz="900" b="1" i="1" dirty="0">
                  <a:solidFill>
                    <a:schemeClr val="bg1"/>
                  </a:solidFill>
                </a:rPr>
                <a:t>INITIAUX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539948" y="4407618"/>
              <a:ext cx="936000" cy="67680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536714" y="4528466"/>
              <a:ext cx="900000" cy="25648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900" b="1" i="1" dirty="0">
                  <a:solidFill>
                    <a:schemeClr val="bg1"/>
                  </a:solidFill>
                </a:rPr>
                <a:t>COÛTS</a:t>
              </a:r>
            </a:p>
            <a:p>
              <a:pPr algn="ctr">
                <a:lnSpc>
                  <a:spcPts val="1000"/>
                </a:lnSpc>
              </a:pPr>
              <a:r>
                <a:rPr lang="fr-FR" sz="900" b="1" i="1" dirty="0">
                  <a:solidFill>
                    <a:schemeClr val="bg1"/>
                  </a:solidFill>
                </a:rPr>
                <a:t>INITIAUX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482283" y="5375565"/>
              <a:ext cx="3024000" cy="288000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8" name="ZoneTexte 27"/>
            <p:cNvSpPr txBox="1"/>
            <p:nvPr/>
          </p:nvSpPr>
          <p:spPr>
            <a:xfrm>
              <a:off x="5433403" y="5393526"/>
              <a:ext cx="1044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fr-FR" sz="1200" b="1" dirty="0">
                  <a:latin typeface="Arial Black" pitchFamily="34" charset="0"/>
                </a:rPr>
                <a:t>AUTRES MATÉRIAUX</a:t>
              </a: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6903857" y="5393526"/>
              <a:ext cx="115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200"/>
                </a:lnSpc>
              </a:pPr>
              <a:r>
                <a:rPr lang="fr-FR" sz="1200" b="1" dirty="0">
                  <a:latin typeface="Arial Black" pitchFamily="34" charset="0"/>
                </a:rPr>
                <a:t>ACIER INOXYDABLE</a:t>
              </a: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491578" y="2930413"/>
              <a:ext cx="864000" cy="3865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COÛTS</a:t>
              </a:r>
            </a:p>
            <a:p>
              <a:pPr algn="ctr">
                <a:lnSpc>
                  <a:spcPts val="1000"/>
                </a:lnSpc>
              </a:pPr>
              <a:r>
                <a:rPr lang="fr-FR" sz="900" b="1" i="1" dirty="0"/>
                <a:t>OPÉRATIONNELS ADDITIONNELS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 rot="16200000">
              <a:off x="5915320" y="3888471"/>
              <a:ext cx="1620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800" b="1" dirty="0">
                  <a:solidFill>
                    <a:schemeClr val="bg1"/>
                  </a:solidFill>
                </a:rPr>
                <a:t>COÛTS TOTAUX DU CYCLE DE VIE</a:t>
              </a:r>
            </a:p>
          </p:txBody>
        </p:sp>
        <p:sp>
          <p:nvSpPr>
            <p:cNvPr id="32" name="ZoneTexte 31"/>
            <p:cNvSpPr txBox="1"/>
            <p:nvPr/>
          </p:nvSpPr>
          <p:spPr>
            <a:xfrm rot="16200000">
              <a:off x="7826400" y="4418871"/>
              <a:ext cx="864000" cy="12330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ts val="1000"/>
                </a:lnSpc>
              </a:pPr>
              <a:r>
                <a:rPr lang="fr-FR" sz="800" b="1" dirty="0">
                  <a:solidFill>
                    <a:schemeClr val="bg1"/>
                  </a:solidFill>
                </a:rPr>
                <a:t>COÛTS TOTAUX</a:t>
              </a:r>
            </a:p>
          </p:txBody>
        </p:sp>
        <p:sp>
          <p:nvSpPr>
            <p:cNvPr id="36" name="Triangle rectangle 35"/>
            <p:cNvSpPr/>
            <p:nvPr/>
          </p:nvSpPr>
          <p:spPr>
            <a:xfrm rot="16200000">
              <a:off x="8396172" y="5624185"/>
              <a:ext cx="313151" cy="288099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Triangle rectangle 36"/>
            <p:cNvSpPr/>
            <p:nvPr/>
          </p:nvSpPr>
          <p:spPr>
            <a:xfrm rot="5400000">
              <a:off x="5188917" y="2631516"/>
              <a:ext cx="386215" cy="363254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98392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0098"/>
            <a:ext cx="8557192" cy="634082"/>
          </a:xfrm>
        </p:spPr>
        <p:txBody>
          <a:bodyPr>
            <a:noAutofit/>
          </a:bodyPr>
          <a:lstStyle/>
          <a:p>
            <a:r>
              <a:rPr lang="fr-FR" sz="2800" noProof="0" dirty="0"/>
              <a:t>Comparaison du coût de possession de 2 structures</a:t>
            </a:r>
            <a:r>
              <a:rPr lang="fr-FR" sz="2800" baseline="50000" noProof="0" dirty="0"/>
              <a:t>18,19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155597"/>
              </p:ext>
            </p:extLst>
          </p:nvPr>
        </p:nvGraphicFramePr>
        <p:xfrm>
          <a:off x="179512" y="877120"/>
          <a:ext cx="8596752" cy="5387493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17399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22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95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6022">
                <a:tc>
                  <a:txBody>
                    <a:bodyPr/>
                    <a:lstStyle/>
                    <a:p>
                      <a:r>
                        <a:rPr lang="fr-BE" dirty="0"/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Terminée</a:t>
                      </a:r>
                      <a:r>
                        <a:rPr lang="fr-BE" baseline="0" dirty="0"/>
                        <a:t> en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Matériau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Hauteur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Entretien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9088">
                <a:tc>
                  <a:txBody>
                    <a:bodyPr/>
                    <a:lstStyle/>
                    <a:p>
                      <a:r>
                        <a:rPr lang="fr-BE" dirty="0"/>
                        <a:t>Tour Eiffel – Paris*</a:t>
                      </a:r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1889</a:t>
                      </a:r>
                    </a:p>
                    <a:p>
                      <a:endParaRPr lang="fr-BE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Fer puddlé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324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Tous les 7 ans. Chaque</a:t>
                      </a:r>
                      <a:r>
                        <a:rPr lang="fr-BE" baseline="0" dirty="0"/>
                        <a:t> campagne de peinture dure environ 1 an et demi (15 mois). 50 à 60 tonnes de peinture, 25 peintres, 1500 pinceaux, 5000 disques de meulage et 1500 ensembles de vêtements de travail.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5471">
                <a:tc>
                  <a:txBody>
                    <a:bodyPr/>
                    <a:lstStyle/>
                    <a:p>
                      <a:r>
                        <a:rPr lang="fr-BE" dirty="0"/>
                        <a:t>Chrysler Building (toiture et entrée</a:t>
                      </a:r>
                      <a:r>
                        <a:rPr lang="fr-BE" baseline="0" dirty="0"/>
                        <a:t>) – New York</a:t>
                      </a:r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baseline="0" dirty="0"/>
                    </a:p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1930</a:t>
                      </a:r>
                    </a:p>
                    <a:p>
                      <a:r>
                        <a:rPr lang="fr-BE" dirty="0"/>
                        <a:t>(toiture </a:t>
                      </a:r>
                      <a:r>
                        <a:rPr lang="fr-BE" baseline="0" dirty="0"/>
                        <a:t>1929)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Acier inoxydable austénitique</a:t>
                      </a:r>
                    </a:p>
                    <a:p>
                      <a:r>
                        <a:rPr lang="fr-BE" dirty="0"/>
                        <a:t>(nuance : 302)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319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/>
                        <a:t>Deux fois en 1951 puis en 1961</a:t>
                      </a:r>
                      <a:r>
                        <a:rPr lang="fr-BE" baseline="0" dirty="0"/>
                        <a:t> et en 1995. </a:t>
                      </a:r>
                    </a:p>
                    <a:p>
                      <a:r>
                        <a:rPr lang="fr-BE" baseline="0" dirty="0"/>
                        <a:t>Le produit de nettoyage utilisé en 1961 est inconnu. </a:t>
                      </a:r>
                    </a:p>
                    <a:p>
                      <a:r>
                        <a:rPr lang="fr-BE" baseline="0" dirty="0"/>
                        <a:t>Un détergent dégraissant et abrasif doux a été utilisé en 1995.</a:t>
                      </a:r>
                      <a:endParaRPr lang="fr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14" descr="http://t3.gstatic.com/images?q=tbn:ANd9GcSISTfpsN2fANpBCzIlIj3_scvXR6LDLkQ_ouuuh_UhPsoOJJk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9474" y="1880341"/>
            <a:ext cx="1094174" cy="15271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9474" y="4730960"/>
            <a:ext cx="1037212" cy="14401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16" descr="http://www.tour-eiffel.net/wp-content/uploads/2012/12/peinture-tour-eiffe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51" y="2471432"/>
            <a:ext cx="1284901" cy="93610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26051" y="5210602"/>
            <a:ext cx="1265986" cy="9605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8830" y="6268533"/>
            <a:ext cx="86867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/>
            <a:r>
              <a:rPr lang="fr-FR" sz="1600" dirty="0"/>
              <a:t>* La tour Eiffel a été construite avant que l’acier inoxydable ne soit inventé… Elle était supposée être une structure temporaire mais le public l’a adorée et adoptée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17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3214361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494271"/>
            <a:ext cx="8229600" cy="1977080"/>
          </a:xfrm>
        </p:spPr>
        <p:txBody>
          <a:bodyPr>
            <a:noAutofit/>
          </a:bodyPr>
          <a:lstStyle/>
          <a:p>
            <a:r>
              <a:rPr lang="fr-FR" sz="3200" b="1" noProof="0" dirty="0"/>
              <a:t>Autre exemple :</a:t>
            </a:r>
            <a:br>
              <a:rPr lang="fr-FR" sz="3200" b="1" noProof="0" dirty="0"/>
            </a:br>
            <a:br>
              <a:rPr lang="fr-FR" sz="3200" noProof="0" dirty="0"/>
            </a:br>
            <a:r>
              <a:rPr lang="fr-FR" sz="3200" noProof="0" dirty="0"/>
              <a:t>Comparaison de l’entretien de 2 ponts très connus</a:t>
            </a:r>
            <a:r>
              <a:rPr lang="fr-FR" sz="3200" baseline="50000" noProof="0" dirty="0"/>
              <a:t>20,21</a:t>
            </a:r>
            <a:r>
              <a:rPr lang="fr-FR" sz="3200" noProof="0" dirty="0"/>
              <a:t> :</a:t>
            </a:r>
            <a:endParaRPr lang="fr-FR" sz="3200" baseline="500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67919"/>
            <a:ext cx="8229600" cy="1283819"/>
          </a:xfrm>
        </p:spPr>
        <p:txBody>
          <a:bodyPr>
            <a:normAutofit/>
          </a:bodyPr>
          <a:lstStyle/>
          <a:p>
            <a:r>
              <a:rPr lang="fr-FR" sz="3000" noProof="0" dirty="0"/>
              <a:t>Le pont du Golden Gate à San Francisco</a:t>
            </a:r>
          </a:p>
          <a:p>
            <a:pPr>
              <a:tabLst>
                <a:tab pos="7977188" algn="r"/>
              </a:tabLst>
            </a:pPr>
            <a:r>
              <a:rPr lang="fr-FR" sz="3000" noProof="0" dirty="0"/>
              <a:t>Le pont de Stonecutter à Hong Kong</a:t>
            </a:r>
            <a:endParaRPr lang="fr-FR" sz="3000" b="1" noProof="0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20472" y="6597352"/>
            <a:ext cx="396000" cy="365125"/>
          </a:xfrm>
        </p:spPr>
        <p:txBody>
          <a:bodyPr/>
          <a:lstStyle/>
          <a:p>
            <a:fld id="{1DC9DC11-BD25-480D-811A-D8D5A6A2F056}" type="slidenum">
              <a:rPr lang="fr-BE" smtClean="0"/>
              <a:pPr/>
              <a:t>18</a:t>
            </a:fld>
            <a:endParaRPr lang="fr-BE" dirty="0"/>
          </a:p>
        </p:txBody>
      </p:sp>
      <p:sp>
        <p:nvSpPr>
          <p:cNvPr id="6" name="Flèche droite 5"/>
          <p:cNvSpPr/>
          <p:nvPr/>
        </p:nvSpPr>
        <p:spPr>
          <a:xfrm>
            <a:off x="8056179" y="3247697"/>
            <a:ext cx="604740" cy="29954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562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60" y="5425"/>
            <a:ext cx="8229600" cy="634082"/>
          </a:xfrm>
        </p:spPr>
        <p:txBody>
          <a:bodyPr>
            <a:normAutofit/>
          </a:bodyPr>
          <a:lstStyle/>
          <a:p>
            <a:r>
              <a:rPr lang="fr-FR" sz="2800" noProof="0" dirty="0"/>
              <a:t>Le pont du Golden Gate (1937), San Francisco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952749"/>
            <a:ext cx="8921578" cy="1879606"/>
          </a:xfrm>
        </p:spPr>
        <p:txBody>
          <a:bodyPr>
            <a:noAutofit/>
          </a:bodyPr>
          <a:lstStyle/>
          <a:p>
            <a:pPr marL="0" indent="0" algn="just">
              <a:lnSpc>
                <a:spcPts val="1800"/>
              </a:lnSpc>
              <a:spcBef>
                <a:spcPts val="0"/>
              </a:spcBef>
              <a:buNone/>
            </a:pPr>
            <a:r>
              <a:rPr lang="fr-FR" sz="1600" noProof="0" dirty="0"/>
              <a:t>« une solide équipe de </a:t>
            </a:r>
            <a:r>
              <a:rPr lang="fr-FR" sz="1600" b="1" noProof="0" dirty="0"/>
              <a:t>13 métalliers</a:t>
            </a:r>
            <a:r>
              <a:rPr lang="fr-FR" sz="1600" noProof="0" dirty="0"/>
              <a:t> de </a:t>
            </a:r>
            <a:r>
              <a:rPr lang="fr-FR" sz="1600" b="1" noProof="0" dirty="0"/>
              <a:t>3 monteurs</a:t>
            </a:r>
            <a:r>
              <a:rPr lang="fr-FR" sz="1600" noProof="0" dirty="0"/>
              <a:t>, plus </a:t>
            </a:r>
            <a:r>
              <a:rPr lang="fr-FR" sz="1600" b="1" noProof="0" dirty="0"/>
              <a:t>28 peintres</a:t>
            </a:r>
            <a:r>
              <a:rPr lang="fr-FR" sz="1600" noProof="0" dirty="0"/>
              <a:t>, </a:t>
            </a:r>
            <a:r>
              <a:rPr lang="fr-FR" sz="1600" b="1" noProof="0" dirty="0"/>
              <a:t>5 manœuvres</a:t>
            </a:r>
            <a:r>
              <a:rPr lang="fr-FR" sz="1600" noProof="0" dirty="0"/>
              <a:t> et </a:t>
            </a:r>
            <a:r>
              <a:rPr lang="fr-FR" sz="1600" b="1" dirty="0"/>
              <a:t>un contremaître</a:t>
            </a:r>
            <a:r>
              <a:rPr lang="fr-FR" sz="1600" b="1" noProof="0" dirty="0"/>
              <a:t> </a:t>
            </a:r>
            <a:r>
              <a:rPr lang="fr-FR" sz="1600" noProof="0" dirty="0"/>
              <a:t>se battent contre le vent, l’air marin et le brouillard, souvent suspendus très haut au-dessus du détroit, pour réparer les effets de la corrosion de l’acier. Les métalliers remplacent l’acier et les </a:t>
            </a:r>
            <a:r>
              <a:rPr lang="fr-FR" sz="1600" dirty="0"/>
              <a:t>rivets corrodés par </a:t>
            </a:r>
            <a:r>
              <a:rPr lang="fr-FR" sz="1600" noProof="0" dirty="0"/>
              <a:t>des boulons à haute résistance, réalisent les petites modifications </a:t>
            </a:r>
            <a:r>
              <a:rPr lang="fr-FR" sz="1600" dirty="0"/>
              <a:t>nécessaires à l’utilisation du pont </a:t>
            </a:r>
            <a:r>
              <a:rPr lang="fr-FR" sz="1600" noProof="0" dirty="0"/>
              <a:t>et assistent les peintres avec leurs échafaudages. Les charpentiers métalliers se chargent également de démonter des plaques et des barres pour permettre aux peintres d’accéder à l’intérieur des pylônes et des traverses. Les peintres préparent toutes les surfaces de l’ouvrage et repeignent toutes les parties corrodées. »</a:t>
            </a:r>
            <a:r>
              <a:rPr lang="fr-FR" sz="1600" baseline="30000" noProof="0" dirty="0"/>
              <a:t>20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32089"/>
            <a:ext cx="6591308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Entretien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19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37616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" y="4940390"/>
            <a:ext cx="8892480" cy="1892895"/>
          </a:xfrm>
        </p:spPr>
        <p:txBody>
          <a:bodyPr>
            <a:noAutofit/>
          </a:bodyPr>
          <a:lstStyle/>
          <a:p>
            <a:pPr algn="just"/>
            <a:r>
              <a:rPr lang="fr-FR" sz="1600" b="1" noProof="0" dirty="0"/>
              <a:t>Détails du projet : </a:t>
            </a:r>
            <a:r>
              <a:rPr lang="fr-FR" sz="1600" noProof="0" dirty="0"/>
              <a:t>Pont à haubans d’une longueur de 1</a:t>
            </a:r>
            <a:r>
              <a:rPr lang="fr-FR" sz="1100" noProof="0" dirty="0"/>
              <a:t> </a:t>
            </a:r>
            <a:r>
              <a:rPr lang="fr-FR" sz="1600" noProof="0" dirty="0"/>
              <a:t>596 m conçu pour résister aux typhons. Le tablier est à 2 </a:t>
            </a:r>
            <a:r>
              <a:rPr lang="fr-FR" sz="1600" noProof="0" dirty="0">
                <a:sym typeface="Symbol"/>
              </a:rPr>
              <a:t> </a:t>
            </a:r>
            <a:r>
              <a:rPr lang="fr-FR" sz="1600" noProof="0" dirty="0"/>
              <a:t>3 voies pour une portée libre de 1</a:t>
            </a:r>
            <a:r>
              <a:rPr lang="fr-FR" sz="1100" noProof="0" dirty="0"/>
              <a:t> </a:t>
            </a:r>
            <a:r>
              <a:rPr lang="fr-FR" sz="1600" noProof="0" dirty="0"/>
              <a:t>018 m. Il libère un gabarit de 73,5 m de hauteur. </a:t>
            </a:r>
          </a:p>
          <a:p>
            <a:pPr algn="just"/>
            <a:r>
              <a:rPr lang="fr-FR" sz="1600" b="1" noProof="0" dirty="0"/>
              <a:t>Matériaux : </a:t>
            </a:r>
            <a:r>
              <a:rPr lang="fr-FR" sz="1600" noProof="0" dirty="0"/>
              <a:t>Plaques d’acier inoxydable EN1.4462 (Duplex) de limite d’élasticité 450 MPa utilisées pour les pylônes du niveau +175 m jusqu’au sommet à +295 m et pour la peau de la partie inférieure. </a:t>
            </a:r>
          </a:p>
          <a:p>
            <a:pPr algn="just"/>
            <a:r>
              <a:rPr lang="fr-FR" sz="1600" b="1" noProof="0" dirty="0"/>
              <a:t>Pourquoi l’acier inoxydable plutôt que l’acier au carbone :</a:t>
            </a:r>
            <a:r>
              <a:rPr lang="fr-FR" sz="1600" noProof="0" dirty="0"/>
              <a:t> Le pont est conçu pour une durée de vie de 120 ans dans un environnement marin chaud et pollué. Il est conçu pour ne nécessiter aucun entretien.</a:t>
            </a:r>
            <a:r>
              <a:rPr lang="fr-FR" sz="1600" baseline="30000" noProof="0" dirty="0"/>
              <a:t>21</a:t>
            </a:r>
          </a:p>
        </p:txBody>
      </p:sp>
      <p:pic>
        <p:nvPicPr>
          <p:cNvPr id="7" name="Picture 4" descr="http://img.xcitefun.net/users/2011/10/265824,xcitefun-stonecutters-bridge-1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08331"/>
            <a:ext cx="5667871" cy="42509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67544" y="72000"/>
            <a:ext cx="8229600" cy="53337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b="0" dirty="0"/>
              <a:t>Le pont de Stonecutter (2009), Hong Kong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789756" y="3462164"/>
            <a:ext cx="2544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  &lt;-  Entretien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20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68168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Références principales (1/2)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109519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2"/>
              </a:rPr>
              <a:t>http://worldstainless.org/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solidFill>
                  <a:srgbClr val="FF0000"/>
                </a:solidFill>
                <a:hlinkClick r:id="rId3"/>
              </a:rPr>
              <a:t>http://www.hablakilns.com/the-brick-industry/the-brick-market/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br>
              <a:rPr lang="fr-FR" sz="6000" dirty="0">
                <a:solidFill>
                  <a:srgbClr val="FF0000"/>
                </a:solidFill>
              </a:rPr>
            </a:br>
            <a:r>
              <a:rPr lang="fr-FR" sz="6000" dirty="0"/>
              <a:t>(b)  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  <a:r>
              <a:rPr lang="fr-FR" sz="6000" dirty="0">
                <a:solidFill>
                  <a:srgbClr val="FF0000"/>
                </a:solidFill>
                <a:hlinkClick r:id="rId4"/>
              </a:rPr>
              <a:t>http://wiki.answers.com/Q/What_is_the_weight_of_a_red_clay_brick_in_Kilograms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CEM bureau </a:t>
            </a:r>
            <a:r>
              <a:rPr lang="fr-FR" sz="6000" dirty="0">
                <a:solidFill>
                  <a:srgbClr val="FF0000"/>
                </a:solidFill>
                <a:hlinkClick r:id="rId5"/>
              </a:rPr>
              <a:t>https://cembureau.eu/cement-101/key-facts-figures/</a:t>
            </a:r>
            <a:r>
              <a:rPr lang="fr-FR" sz="6000" dirty="0">
                <a:solidFill>
                  <a:srgbClr val="FF0000"/>
                </a:solidFill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en-US" sz="6000" u="sng" dirty="0">
                <a:hlinkClick r:id="rId6"/>
              </a:rPr>
              <a:t>https://www.worldsteel.org/</a:t>
            </a:r>
            <a:r>
              <a:rPr lang="en-US" sz="6000" u="sng" dirty="0"/>
              <a:t> </a:t>
            </a:r>
            <a:r>
              <a:rPr lang="fr-FR" sz="6000" dirty="0"/>
              <a:t>(b) </a:t>
            </a:r>
            <a:r>
              <a:rPr lang="en-US" sz="6000" u="sng" dirty="0">
                <a:hlinkClick r:id="rId7"/>
              </a:rPr>
              <a:t>www.globalcastingmagazine.com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u="sng" dirty="0">
                <a:hlinkClick r:id="rId8"/>
              </a:rPr>
              <a:t>http://www.fao.org/faostat/en/#data/FO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9"/>
              </a:rPr>
              <a:t>https://www.plasticseurope.org/en/resources/market-data</a:t>
            </a:r>
            <a:endParaRPr lang="fr-FR" sz="6000" dirty="0"/>
          </a:p>
          <a:p>
            <a:pPr marL="514350" indent="-514350">
              <a:buFont typeface="+mj-lt"/>
              <a:buAutoNum type="arabicPeriod"/>
            </a:pPr>
            <a:r>
              <a:rPr lang="fr-FR" sz="6000" dirty="0"/>
              <a:t>(a) </a:t>
            </a:r>
            <a:r>
              <a:rPr lang="fr-FR" sz="6000" dirty="0">
                <a:hlinkClick r:id="rId10"/>
              </a:rPr>
              <a:t> http://www.glassforeurope.com/en/industry/global-market-structure.php</a:t>
            </a:r>
            <a:r>
              <a:rPr lang="fr-FR" sz="6000" dirty="0"/>
              <a:t>    (b) </a:t>
            </a:r>
            <a:r>
              <a:rPr lang="fr-FR" sz="6000" dirty="0">
                <a:hlinkClick r:id="rId11"/>
              </a:rPr>
              <a:t>https://www.statista.com/statistics/609964/flat-glass-market-key-info-globally-projection/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2"/>
              </a:rPr>
              <a:t>http://www.world-aluminium.org/statistics/primary-aluminium-production/</a:t>
            </a:r>
            <a:r>
              <a:rPr lang="fr-FR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3"/>
              </a:rPr>
              <a:t>http://worldstainless.org/statistics/crude_steel_production</a:t>
            </a:r>
            <a:r>
              <a:rPr lang="fr-FR" sz="6000" dirty="0"/>
              <a:t> 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6000" dirty="0">
                <a:hlinkClick r:id="rId14"/>
              </a:rPr>
              <a:t>http://www.withbotheyesopen.com/</a:t>
            </a:r>
            <a:r>
              <a:rPr lang="fr-FR" sz="60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5"/>
              </a:rPr>
              <a:t>http://www.ssina.com/overview/markets.html</a:t>
            </a:r>
            <a:r>
              <a:rPr lang="de-DE" sz="60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6"/>
              </a:rPr>
              <a:t>http://www-mdp.eng.cam.ac.uk/web/library/enginfo/cueddatabooks/materials.pdf</a:t>
            </a:r>
            <a:r>
              <a:rPr lang="en-US" sz="6000" dirty="0"/>
              <a:t>  </a:t>
            </a:r>
            <a:endParaRPr lang="de-DE" sz="6000" dirty="0"/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7"/>
              </a:rPr>
              <a:t>http://www.nickelinstitute.org/~/Media/Files/TechnicalLiterature/CapabilitiesandLimitationsofArchitecturalMetalsandMetalsforCorrosionResistanceI_14057a_.pdf</a:t>
            </a:r>
            <a:r>
              <a:rPr lang="en-US" sz="6000" dirty="0"/>
              <a:t> </a:t>
            </a:r>
            <a:endParaRPr lang="de-DE" sz="6000" dirty="0">
              <a:hlinkClick r:id="rId18"/>
            </a:endParaRP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http://www.aperam.com/</a:t>
            </a:r>
          </a:p>
          <a:p>
            <a:pPr marL="514350" indent="-514350">
              <a:buFont typeface="+mj-lt"/>
              <a:buAutoNum type="arabicPeriod"/>
            </a:pPr>
            <a:r>
              <a:rPr lang="de-DE" sz="6000" dirty="0">
                <a:hlinkClick r:id="rId18"/>
              </a:rPr>
              <a:t>Wikipedia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6000" dirty="0">
                <a:hlinkClick r:id="rId19"/>
              </a:rPr>
              <a:t>https://european-aluminium.eu/media/1310/en-metals-for-buildings-essential-fully-recyclable.pdf</a:t>
            </a:r>
            <a:r>
              <a:rPr lang="en-US" sz="6000" dirty="0"/>
              <a:t> </a:t>
            </a:r>
            <a:endParaRPr lang="en-GB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21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8763940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Références principales </a:t>
            </a:r>
            <a:r>
              <a:rPr lang="fr-BE" dirty="0"/>
              <a:t>(2/2)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7"/>
            </a:pPr>
            <a:r>
              <a:rPr lang="de-DE" sz="1400" dirty="0"/>
              <a:t>US Federal Highway administration reports FHWA-RD-01-156 and 157  </a:t>
            </a:r>
            <a:r>
              <a:rPr lang="de-DE" sz="1400" dirty="0">
                <a:hlinkClick r:id="rId2"/>
              </a:rPr>
              <a:t>www.corrosioncost.com</a:t>
            </a:r>
            <a:r>
              <a:rPr lang="de-DE" sz="14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400" dirty="0"/>
              <a:t>a) </a:t>
            </a:r>
            <a:r>
              <a:rPr lang="de-DE" sz="1400" dirty="0">
                <a:hlinkClick r:id="rId3"/>
              </a:rPr>
              <a:t>https://www.toureiffel.paris/en </a:t>
            </a:r>
            <a:r>
              <a:rPr lang="de-DE" sz="1400" dirty="0"/>
              <a:t>  b) </a:t>
            </a:r>
            <a:r>
              <a:rPr lang="de-DE" sz="1400" dirty="0">
                <a:hlinkClick r:id="rId4"/>
              </a:rPr>
              <a:t>http://corrosion-doctors.org/Landmarks/Eiffel.htm</a:t>
            </a:r>
            <a:r>
              <a:rPr lang="de-DE" sz="1400" dirty="0"/>
              <a:t>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de-DE" sz="1400" dirty="0"/>
              <a:t>a)  </a:t>
            </a:r>
            <a:r>
              <a:rPr lang="de-DE" sz="1400" dirty="0">
                <a:hlinkClick r:id="rId5"/>
              </a:rPr>
              <a:t>http://en.wikipedia.org/wiki/Chrysler_Building</a:t>
            </a:r>
            <a:r>
              <a:rPr lang="de-DE" sz="1400" dirty="0"/>
              <a:t>  b) </a:t>
            </a:r>
            <a:r>
              <a:rPr lang="en-US" sz="1400" dirty="0">
                <a:hlinkClick r:id="rId6"/>
              </a:rPr>
              <a:t>https://www.nickelinstitute.org/library/?opt_perpage=20&amp;opt_layout=grid&amp;searchTerm=11023&amp;page=1</a:t>
            </a:r>
            <a:r>
              <a:rPr lang="en-US" sz="1400" dirty="0"/>
              <a:t>  </a:t>
            </a:r>
          </a:p>
          <a:p>
            <a:pPr marL="514350" indent="-514350">
              <a:buFont typeface="+mj-lt"/>
              <a:buAutoNum type="arabicPeriod" startAt="17"/>
            </a:pPr>
            <a:r>
              <a:rPr lang="fr-FR" sz="1400" dirty="0">
                <a:hlinkClick r:id="rId7"/>
              </a:rPr>
              <a:t>http://goldengatebridge.org/research/facts.php#IronworkersPainters</a:t>
            </a:r>
            <a:r>
              <a:rPr lang="fr-FR" sz="1400" dirty="0"/>
              <a:t> </a:t>
            </a:r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400" dirty="0">
                <a:hlinkClick r:id="rId8"/>
              </a:rPr>
              <a:t>https://www.worldstainless.org/files/issf/non-image-files/PDF/Structural/Stonecutters_Bridge_Towers.pdf</a:t>
            </a:r>
            <a:endParaRPr lang="en-US" sz="1400" dirty="0"/>
          </a:p>
          <a:p>
            <a:pPr marL="514350" indent="-514350">
              <a:spcBef>
                <a:spcPts val="600"/>
              </a:spcBef>
              <a:buFont typeface="+mj-lt"/>
              <a:buAutoNum type="arabicPeriod" startAt="17"/>
            </a:pPr>
            <a:r>
              <a:rPr lang="en-US" sz="1400" dirty="0">
                <a:hlinkClick r:id="rId9"/>
              </a:rPr>
              <a:t>https://www.worldstainless.org/Files/issf/non-image-files/PDF/ISSF_Stainless_Steel_in_Figures_2019_English_public_version.pdf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22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961601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Merci 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C9DC11-BD25-480D-811A-D8D5A6A2F056}" type="slidenum">
              <a:rPr lang="fr-BE" smtClean="0"/>
              <a:pPr/>
              <a:t>23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8277480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iversity Lectures">
      <a:dk1>
        <a:sysClr val="windowText" lastClr="000000"/>
      </a:dk1>
      <a:lt1>
        <a:srgbClr val="FFFFFF"/>
      </a:lt1>
      <a:dk2>
        <a:srgbClr val="0070C0"/>
      </a:dk2>
      <a:lt2>
        <a:srgbClr val="FFFFFF"/>
      </a:lt2>
      <a:accent1>
        <a:srgbClr val="FF0000"/>
      </a:accent1>
      <a:accent2>
        <a:srgbClr val="0070C0"/>
      </a:accent2>
      <a:accent3>
        <a:srgbClr val="FFFF00"/>
      </a:accent3>
      <a:accent4>
        <a:srgbClr val="2BE422"/>
      </a:accent4>
      <a:accent5>
        <a:srgbClr val="4BACC6"/>
      </a:accent5>
      <a:accent6>
        <a:srgbClr val="92D05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</Template>
  <TotalTime>6276</TotalTime>
  <Words>2006</Words>
  <Application>Microsoft Office PowerPoint</Application>
  <PresentationFormat>On-screen Show (4:3)</PresentationFormat>
  <Paragraphs>534</Paragraphs>
  <Slides>23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Arial Black</vt:lpstr>
      <vt:lpstr>Calibri</vt:lpstr>
      <vt:lpstr>Wingdings</vt:lpstr>
      <vt:lpstr>Custom Design</vt:lpstr>
      <vt:lpstr>1_Custom Design</vt:lpstr>
      <vt:lpstr>2_Custom Design</vt:lpstr>
      <vt:lpstr>3_Custom Design</vt:lpstr>
      <vt:lpstr>Support de cours pour enseignants d’Architecture et de Génie Civil</vt:lpstr>
      <vt:lpstr>Introduction </vt:lpstr>
      <vt:lpstr>Comparaison des principaux matériaux de construction de bâtiments utilisés aujourd’hui</vt:lpstr>
      <vt:lpstr>PowerPoint Presentation</vt:lpstr>
      <vt:lpstr>Module d’Young E de différents matériaux12 (rigidité)</vt:lpstr>
      <vt:lpstr>Ratio résistance/poids  pour des métaux utilisés en construction13 </vt:lpstr>
      <vt:lpstr>Comparaison simplifiée des caractéristiques  de différents matériaux14</vt:lpstr>
      <vt:lpstr>L’acier inoxydable est un matériau « jeune »</vt:lpstr>
      <vt:lpstr>Au cours de l’histoire, de nouveaux matériaux sont apparus.  Les aciers inoxydables sont parmi les plus récents*</vt:lpstr>
      <vt:lpstr>Production mondiale d’acier inoxydable par zones géographiques2</vt:lpstr>
      <vt:lpstr>Taux de croissance annuel moyen mondial Production brute d’inox22 (Millions de tonnes métriques)</vt:lpstr>
      <vt:lpstr>Pourquoi l’acier inoxydable ?</vt:lpstr>
      <vt:lpstr>En raison d’un ensemble de propriétés remarquables</vt:lpstr>
      <vt:lpstr>Qu’est-ce qui limite l’utilisation  des aciers inoxydables ? Le prix</vt:lpstr>
      <vt:lpstr>L’acier inoxydable (ainsi que d’autres métaux) nécessite moins de matière16</vt:lpstr>
      <vt:lpstr>Pourquoi l’acier inoxydable n’est pas cher si l’on prend en compte l’aspect financier du cycle de vie</vt:lpstr>
      <vt:lpstr>Comparaison du coût de possession de 2 structures18,19</vt:lpstr>
      <vt:lpstr>Autre exemple :  Comparaison de l’entretien de 2 ponts très connus20,21 :</vt:lpstr>
      <vt:lpstr>Le pont du Golden Gate (1937), San Francisco</vt:lpstr>
      <vt:lpstr>PowerPoint Presentation</vt:lpstr>
      <vt:lpstr>Références principales (1/2)</vt:lpstr>
      <vt:lpstr>Références principales (2/2)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Pourquoi utiliser l’acier inoxydable ?</dc:title>
  <dc:creator>Bernard HÉRITIER</dc:creator>
  <cp:keywords>Aciers inoxydables, cours, architectes, ingénieurs</cp:keywords>
  <dc:description>Traduction française : Jean-Pierre MUZEAU (APK)
Vérification : Joëlle PONTET (APERAM) et Bernard HÉRITIER (ISSF)</dc:description>
  <cp:lastModifiedBy>Jo Claes</cp:lastModifiedBy>
  <cp:revision>405</cp:revision>
  <cp:lastPrinted>2019-11-18T10:00:29Z</cp:lastPrinted>
  <dcterms:created xsi:type="dcterms:W3CDTF">2013-06-29T15:24:20Z</dcterms:created>
  <dcterms:modified xsi:type="dcterms:W3CDTF">2020-01-30T14:01:03Z</dcterms:modified>
</cp:coreProperties>
</file>