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0" r:id="rId3"/>
    <p:sldMasterId id="2147483740" r:id="rId4"/>
    <p:sldMasterId id="2147483750" r:id="rId5"/>
    <p:sldMasterId id="2147483760" r:id="rId6"/>
    <p:sldMasterId id="2147483770" r:id="rId7"/>
    <p:sldMasterId id="2147483780" r:id="rId8"/>
    <p:sldMasterId id="2147483790" r:id="rId9"/>
    <p:sldMasterId id="2147483800" r:id="rId10"/>
    <p:sldMasterId id="2147483810" r:id="rId11"/>
    <p:sldMasterId id="2147483820" r:id="rId12"/>
    <p:sldMasterId id="2147483830" r:id="rId13"/>
  </p:sldMasterIdLst>
  <p:notesMasterIdLst>
    <p:notesMasterId r:id="rId103"/>
  </p:notesMasterIdLst>
  <p:handoutMasterIdLst>
    <p:handoutMasterId r:id="rId104"/>
  </p:handoutMasterIdLst>
  <p:sldIdLst>
    <p:sldId id="256" r:id="rId14"/>
    <p:sldId id="262" r:id="rId15"/>
    <p:sldId id="370" r:id="rId16"/>
    <p:sldId id="290" r:id="rId17"/>
    <p:sldId id="293" r:id="rId18"/>
    <p:sldId id="302" r:id="rId19"/>
    <p:sldId id="312" r:id="rId20"/>
    <p:sldId id="313" r:id="rId21"/>
    <p:sldId id="314" r:id="rId22"/>
    <p:sldId id="315" r:id="rId23"/>
    <p:sldId id="318" r:id="rId24"/>
    <p:sldId id="346" r:id="rId25"/>
    <p:sldId id="331" r:id="rId26"/>
    <p:sldId id="329" r:id="rId27"/>
    <p:sldId id="330" r:id="rId28"/>
    <p:sldId id="343" r:id="rId29"/>
    <p:sldId id="347" r:id="rId30"/>
    <p:sldId id="327" r:id="rId31"/>
    <p:sldId id="334" r:id="rId32"/>
    <p:sldId id="332" r:id="rId33"/>
    <p:sldId id="382" r:id="rId34"/>
    <p:sldId id="391" r:id="rId35"/>
    <p:sldId id="360" r:id="rId36"/>
    <p:sldId id="371" r:id="rId37"/>
    <p:sldId id="266" r:id="rId38"/>
    <p:sldId id="337" r:id="rId39"/>
    <p:sldId id="338" r:id="rId40"/>
    <p:sldId id="339" r:id="rId41"/>
    <p:sldId id="270" r:id="rId42"/>
    <p:sldId id="269" r:id="rId43"/>
    <p:sldId id="348" r:id="rId44"/>
    <p:sldId id="304" r:id="rId45"/>
    <p:sldId id="335" r:id="rId46"/>
    <p:sldId id="264" r:id="rId47"/>
    <p:sldId id="372" r:id="rId48"/>
    <p:sldId id="305" r:id="rId49"/>
    <p:sldId id="366" r:id="rId50"/>
    <p:sldId id="367" r:id="rId51"/>
    <p:sldId id="276" r:id="rId52"/>
    <p:sldId id="308" r:id="rId53"/>
    <p:sldId id="349" r:id="rId54"/>
    <p:sldId id="368" r:id="rId55"/>
    <p:sldId id="369" r:id="rId56"/>
    <p:sldId id="328" r:id="rId57"/>
    <p:sldId id="260" r:id="rId58"/>
    <p:sldId id="373" r:id="rId59"/>
    <p:sldId id="300" r:id="rId60"/>
    <p:sldId id="354" r:id="rId61"/>
    <p:sldId id="356" r:id="rId62"/>
    <p:sldId id="355" r:id="rId63"/>
    <p:sldId id="357" r:id="rId64"/>
    <p:sldId id="321" r:id="rId65"/>
    <p:sldId id="277" r:id="rId66"/>
    <p:sldId id="374" r:id="rId67"/>
    <p:sldId id="301" r:id="rId68"/>
    <p:sldId id="359" r:id="rId69"/>
    <p:sldId id="259" r:id="rId70"/>
    <p:sldId id="375" r:id="rId71"/>
    <p:sldId id="285" r:id="rId72"/>
    <p:sldId id="351" r:id="rId73"/>
    <p:sldId id="352" r:id="rId74"/>
    <p:sldId id="279" r:id="rId75"/>
    <p:sldId id="376" r:id="rId76"/>
    <p:sldId id="286" r:id="rId77"/>
    <p:sldId id="287" r:id="rId78"/>
    <p:sldId id="280" r:id="rId79"/>
    <p:sldId id="377" r:id="rId80"/>
    <p:sldId id="283" r:id="rId81"/>
    <p:sldId id="284" r:id="rId82"/>
    <p:sldId id="288" r:id="rId83"/>
    <p:sldId id="274" r:id="rId84"/>
    <p:sldId id="281" r:id="rId85"/>
    <p:sldId id="378" r:id="rId86"/>
    <p:sldId id="299" r:id="rId87"/>
    <p:sldId id="298" r:id="rId88"/>
    <p:sldId id="317" r:id="rId89"/>
    <p:sldId id="282" r:id="rId90"/>
    <p:sldId id="379" r:id="rId91"/>
    <p:sldId id="297" r:id="rId92"/>
    <p:sldId id="361" r:id="rId93"/>
    <p:sldId id="311" r:id="rId94"/>
    <p:sldId id="310" r:id="rId95"/>
    <p:sldId id="342" r:id="rId96"/>
    <p:sldId id="263" r:id="rId97"/>
    <p:sldId id="380" r:id="rId98"/>
    <p:sldId id="295" r:id="rId99"/>
    <p:sldId id="383" r:id="rId100"/>
    <p:sldId id="296" r:id="rId101"/>
    <p:sldId id="309" r:id="rId102"/>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guide id="5" orient="horz" pos="2969">
          <p15:clr>
            <a:srgbClr val="A4A3A4"/>
          </p15:clr>
        </p15:guide>
        <p15:guide id="6" orient="horz" pos="3224">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B7D1FB-8FA8-4DCC-9174-33DBA565A2BD}" v="24" dt="2020-01-28T18:48:23.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7" autoAdjust="0"/>
    <p:restoredTop sz="91797" autoAdjust="0"/>
  </p:normalViewPr>
  <p:slideViewPr>
    <p:cSldViewPr>
      <p:cViewPr varScale="1">
        <p:scale>
          <a:sx n="82" d="100"/>
          <a:sy n="82" d="100"/>
        </p:scale>
        <p:origin x="1334" y="77"/>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90" d="100"/>
        <a:sy n="90" d="100"/>
      </p:scale>
      <p:origin x="0" y="0"/>
    </p:cViewPr>
  </p:sorterViewPr>
  <p:notesViewPr>
    <p:cSldViewPr>
      <p:cViewPr varScale="1">
        <p:scale>
          <a:sx n="80" d="100"/>
          <a:sy n="80" d="100"/>
        </p:scale>
        <p:origin x="-1962" y="-78"/>
      </p:cViewPr>
      <p:guideLst>
        <p:guide orient="horz" pos="2880"/>
        <p:guide pos="2160"/>
        <p:guide orient="horz" pos="3127"/>
        <p:guide pos="2141"/>
        <p:guide orient="horz" pos="2969"/>
        <p:guide orient="horz" pos="3224"/>
        <p:guide pos="2256"/>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6" Type="http://schemas.openxmlformats.org/officeDocument/2006/relationships/slide" Target="slides/slide3.xml"/><Relationship Id="rId107" Type="http://schemas.openxmlformats.org/officeDocument/2006/relationships/theme" Target="theme/theme1.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5" Type="http://schemas.openxmlformats.org/officeDocument/2006/relationships/slideMaster" Target="slideMasters/slideMaster5.xml"/><Relationship Id="rId90" Type="http://schemas.openxmlformats.org/officeDocument/2006/relationships/slide" Target="slides/slide77.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1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notesMaster" Target="notesMasters/notesMaster1.xml"/><Relationship Id="rId108" Type="http://schemas.openxmlformats.org/officeDocument/2006/relationships/tableStyles" Target="tableStyles.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microsoft.com/office/2016/11/relationships/changesInfo" Target="changesInfos/changesInfo1.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microsoft.com/office/2015/10/relationships/revisionInfo" Target="revisionInfo.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slideMaster" Target="slideMasters/slideMaster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ABB7D1FB-8FA8-4DCC-9174-33DBA565A2BD}"/>
    <pc:docChg chg="custSel modSld">
      <pc:chgData name="Jo Claes" userId="d64208f3-0076-4064-b6ac-7d8ee9dc279f" providerId="ADAL" clId="{ABB7D1FB-8FA8-4DCC-9174-33DBA565A2BD}" dt="2020-01-28T18:47:11.310" v="75" actId="20577"/>
      <pc:docMkLst>
        <pc:docMk/>
      </pc:docMkLst>
      <pc:sldChg chg="modSp">
        <pc:chgData name="Jo Claes" userId="d64208f3-0076-4064-b6ac-7d8ee9dc279f" providerId="ADAL" clId="{ABB7D1FB-8FA8-4DCC-9174-33DBA565A2BD}" dt="2020-01-28T18:46:06.606" v="57" actId="20577"/>
        <pc:sldMkLst>
          <pc:docMk/>
          <pc:sldMk cId="999612699" sldId="259"/>
        </pc:sldMkLst>
        <pc:spChg chg="mod">
          <ac:chgData name="Jo Claes" userId="d64208f3-0076-4064-b6ac-7d8ee9dc279f" providerId="ADAL" clId="{ABB7D1FB-8FA8-4DCC-9174-33DBA565A2BD}" dt="2020-01-28T18:46:06.606" v="57" actId="20577"/>
          <ac:spMkLst>
            <pc:docMk/>
            <pc:sldMk cId="999612699" sldId="259"/>
            <ac:spMk id="3" creationId="{00000000-0000-0000-0000-000000000000}"/>
          </ac:spMkLst>
        </pc:spChg>
      </pc:sldChg>
      <pc:sldChg chg="modSp">
        <pc:chgData name="Jo Claes" userId="d64208f3-0076-4064-b6ac-7d8ee9dc279f" providerId="ADAL" clId="{ABB7D1FB-8FA8-4DCC-9174-33DBA565A2BD}" dt="2020-01-28T18:44:28.366" v="54" actId="1036"/>
        <pc:sldMkLst>
          <pc:docMk/>
          <pc:sldMk cId="637715712" sldId="260"/>
        </pc:sldMkLst>
        <pc:spChg chg="mod">
          <ac:chgData name="Jo Claes" userId="d64208f3-0076-4064-b6ac-7d8ee9dc279f" providerId="ADAL" clId="{ABB7D1FB-8FA8-4DCC-9174-33DBA565A2BD}" dt="2020-01-28T18:44:28.366" v="54" actId="1036"/>
          <ac:spMkLst>
            <pc:docMk/>
            <pc:sldMk cId="637715712" sldId="260"/>
            <ac:spMk id="11" creationId="{00000000-0000-0000-0000-000000000000}"/>
          </ac:spMkLst>
        </pc:spChg>
      </pc:sldChg>
      <pc:sldChg chg="modSp">
        <pc:chgData name="Jo Claes" userId="d64208f3-0076-4064-b6ac-7d8ee9dc279f" providerId="ADAL" clId="{ABB7D1FB-8FA8-4DCC-9174-33DBA565A2BD}" dt="2020-01-28T18:42:58.954" v="9" actId="20577"/>
        <pc:sldMkLst>
          <pc:docMk/>
          <pc:sldMk cId="2328390498" sldId="264"/>
        </pc:sldMkLst>
        <pc:spChg chg="mod">
          <ac:chgData name="Jo Claes" userId="d64208f3-0076-4064-b6ac-7d8ee9dc279f" providerId="ADAL" clId="{ABB7D1FB-8FA8-4DCC-9174-33DBA565A2BD}" dt="2020-01-28T18:42:58.954" v="9" actId="20577"/>
          <ac:spMkLst>
            <pc:docMk/>
            <pc:sldMk cId="2328390498" sldId="264"/>
            <ac:spMk id="3" creationId="{00000000-0000-0000-0000-000000000000}"/>
          </ac:spMkLst>
        </pc:spChg>
      </pc:sldChg>
      <pc:sldChg chg="modSp">
        <pc:chgData name="Jo Claes" userId="d64208f3-0076-4064-b6ac-7d8ee9dc279f" providerId="ADAL" clId="{ABB7D1FB-8FA8-4DCC-9174-33DBA565A2BD}" dt="2020-01-28T18:46:48.591" v="70" actId="20577"/>
        <pc:sldMkLst>
          <pc:docMk/>
          <pc:sldMk cId="231579039" sldId="281"/>
        </pc:sldMkLst>
        <pc:spChg chg="mod">
          <ac:chgData name="Jo Claes" userId="d64208f3-0076-4064-b6ac-7d8ee9dc279f" providerId="ADAL" clId="{ABB7D1FB-8FA8-4DCC-9174-33DBA565A2BD}" dt="2020-01-28T18:46:48.591" v="70" actId="20577"/>
          <ac:spMkLst>
            <pc:docMk/>
            <pc:sldMk cId="231579039" sldId="281"/>
            <ac:spMk id="3" creationId="{00000000-0000-0000-0000-000000000000}"/>
          </ac:spMkLst>
        </pc:spChg>
      </pc:sldChg>
      <pc:sldChg chg="modSp">
        <pc:chgData name="Jo Claes" userId="d64208f3-0076-4064-b6ac-7d8ee9dc279f" providerId="ADAL" clId="{ABB7D1FB-8FA8-4DCC-9174-33DBA565A2BD}" dt="2020-01-28T18:47:11.310" v="75" actId="20577"/>
        <pc:sldMkLst>
          <pc:docMk/>
          <pc:sldMk cId="2091106010" sldId="282"/>
        </pc:sldMkLst>
        <pc:spChg chg="mod">
          <ac:chgData name="Jo Claes" userId="d64208f3-0076-4064-b6ac-7d8ee9dc279f" providerId="ADAL" clId="{ABB7D1FB-8FA8-4DCC-9174-33DBA565A2BD}" dt="2020-01-28T18:47:11.310" v="75" actId="20577"/>
          <ac:spMkLst>
            <pc:docMk/>
            <pc:sldMk cId="2091106010" sldId="282"/>
            <ac:spMk id="3" creationId="{00000000-0000-0000-0000-000000000000}"/>
          </ac:spMkLst>
        </pc:spChg>
      </pc:sldChg>
      <pc:sldChg chg="modSp">
        <pc:chgData name="Jo Claes" userId="d64208f3-0076-4064-b6ac-7d8ee9dc279f" providerId="ADAL" clId="{ABB7D1FB-8FA8-4DCC-9174-33DBA565A2BD}" dt="2020-01-28T18:42:30.544" v="6" actId="20577"/>
        <pc:sldMkLst>
          <pc:docMk/>
          <pc:sldMk cId="2502151610" sldId="391"/>
        </pc:sldMkLst>
        <pc:spChg chg="mod">
          <ac:chgData name="Jo Claes" userId="d64208f3-0076-4064-b6ac-7d8ee9dc279f" providerId="ADAL" clId="{ABB7D1FB-8FA8-4DCC-9174-33DBA565A2BD}" dt="2020-01-28T18:42:30.544" v="6" actId="20577"/>
          <ac:spMkLst>
            <pc:docMk/>
            <pc:sldMk cId="2502151610" sldId="391"/>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w="25400" cap="flat" cmpd="sng" algn="ctr">
              <a:solidFill>
                <a:schemeClr val="accent1">
                  <a:shade val="50000"/>
                </a:schemeClr>
              </a:solidFill>
              <a:prstDash val="solid"/>
            </a:ln>
            <a:effectLst/>
          </c:spPr>
          <c:invertIfNegative val="0"/>
          <c:cat>
            <c:strRef>
              <c:f>Sheet1!$A$2:$A$7</c:f>
              <c:strCache>
                <c:ptCount val="6"/>
                <c:pt idx="0">
                  <c:v>锌</c:v>
                </c:pt>
                <c:pt idx="1">
                  <c:v>铜</c:v>
                </c:pt>
                <c:pt idx="2">
                  <c:v>Cr in 1.4301 (304) 不锈钢</c:v>
                </c:pt>
                <c:pt idx="3">
                  <c:v>Ni in 1.4301 (304) 不锈钢</c:v>
                </c:pt>
                <c:pt idx="4">
                  <c:v>Cr in 1.4401 (316) 不锈钢</c:v>
                </c:pt>
                <c:pt idx="5">
                  <c:v>Ni in 1.4401 (316) 不锈钢</c:v>
                </c:pt>
              </c:strCache>
            </c:strRef>
          </c:cat>
          <c:val>
            <c:numRef>
              <c:f>Sheet1!$B$2:$B$7</c:f>
              <c:numCache>
                <c:formatCode>General</c:formatCode>
                <c:ptCount val="6"/>
                <c:pt idx="0">
                  <c:v>3000</c:v>
                </c:pt>
                <c:pt idx="1">
                  <c:v>1500</c:v>
                </c:pt>
                <c:pt idx="2">
                  <c:v>0.2</c:v>
                </c:pt>
                <c:pt idx="3">
                  <c:v>0.6</c:v>
                </c:pt>
                <c:pt idx="4">
                  <c:v>0.4</c:v>
                </c:pt>
                <c:pt idx="5">
                  <c:v>1.2</c:v>
                </c:pt>
              </c:numCache>
            </c:numRef>
          </c:val>
          <c:extLst>
            <c:ext xmlns:c16="http://schemas.microsoft.com/office/drawing/2014/chart" uri="{C3380CC4-5D6E-409C-BE32-E72D297353CC}">
              <c16:uniqueId val="{00000000-C14C-4981-B90C-8C17DE1E31CA}"/>
            </c:ext>
          </c:extLst>
        </c:ser>
        <c:dLbls>
          <c:showLegendKey val="0"/>
          <c:showVal val="0"/>
          <c:showCatName val="0"/>
          <c:showSerName val="0"/>
          <c:showPercent val="0"/>
          <c:showBubbleSize val="0"/>
        </c:dLbls>
        <c:gapWidth val="150"/>
        <c:axId val="89470464"/>
        <c:axId val="89472000"/>
      </c:barChart>
      <c:catAx>
        <c:axId val="89470464"/>
        <c:scaling>
          <c:orientation val="minMax"/>
        </c:scaling>
        <c:delete val="0"/>
        <c:axPos val="b"/>
        <c:numFmt formatCode="General" sourceLinked="0"/>
        <c:majorTickMark val="out"/>
        <c:minorTickMark val="none"/>
        <c:tickLblPos val="nextTo"/>
        <c:txPr>
          <a:bodyPr/>
          <a:lstStyle/>
          <a:p>
            <a:pPr>
              <a:defRPr sz="1200">
                <a:latin typeface="SimSun" panose="02010600030101010101" pitchFamily="2" charset="-122"/>
                <a:ea typeface="SimSun" panose="02010600030101010101" pitchFamily="2" charset="-122"/>
              </a:defRPr>
            </a:pPr>
            <a:endParaRPr lang="en-US"/>
          </a:p>
        </c:txPr>
        <c:crossAx val="89472000"/>
        <c:crosses val="autoZero"/>
        <c:auto val="1"/>
        <c:lblAlgn val="ctr"/>
        <c:lblOffset val="100"/>
        <c:noMultiLvlLbl val="0"/>
      </c:catAx>
      <c:valAx>
        <c:axId val="89472000"/>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89470464"/>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en-GB"/>
          </a:p>
        </p:txBody>
      </p:sp>
      <p:sp>
        <p:nvSpPr>
          <p:cNvPr id="3" name="Date Placeholder 2"/>
          <p:cNvSpPr>
            <a:spLocks noGrp="1"/>
          </p:cNvSpPr>
          <p:nvPr>
            <p:ph type="dt" sz="quarter" idx="1"/>
          </p:nvPr>
        </p:nvSpPr>
        <p:spPr>
          <a:xfrm>
            <a:off x="4021296" y="0"/>
            <a:ext cx="3076363" cy="511731"/>
          </a:xfrm>
          <a:prstGeom prst="rect">
            <a:avLst/>
          </a:prstGeom>
        </p:spPr>
        <p:txBody>
          <a:bodyPr vert="horz" lIns="94768" tIns="47384" rIns="94768" bIns="47384" rtlCol="0"/>
          <a:lstStyle>
            <a:lvl1pPr algn="r">
              <a:defRPr sz="1200"/>
            </a:lvl1pPr>
          </a:lstStyle>
          <a:p>
            <a:fld id="{FA79440B-4A93-4734-98D4-2B195F83D438}" type="datetimeFigureOut">
              <a:rPr lang="en-GB" smtClean="0"/>
              <a:t>28/01/2020</a:t>
            </a:fld>
            <a:endParaRPr lang="en-GB"/>
          </a:p>
        </p:txBody>
      </p:sp>
      <p:sp>
        <p:nvSpPr>
          <p:cNvPr id="4" name="Footer Placeholder 3"/>
          <p:cNvSpPr>
            <a:spLocks noGrp="1"/>
          </p:cNvSpPr>
          <p:nvPr>
            <p:ph type="ftr" sz="quarter" idx="2"/>
          </p:nvPr>
        </p:nvSpPr>
        <p:spPr>
          <a:xfrm>
            <a:off x="2" y="9721106"/>
            <a:ext cx="3076363" cy="511731"/>
          </a:xfrm>
          <a:prstGeom prst="rect">
            <a:avLst/>
          </a:prstGeom>
        </p:spPr>
        <p:txBody>
          <a:bodyPr vert="horz" lIns="94768" tIns="47384" rIns="94768" bIns="47384" rtlCol="0" anchor="b"/>
          <a:lstStyle>
            <a:lvl1pPr algn="l">
              <a:defRPr sz="1200"/>
            </a:lvl1pPr>
          </a:lstStyle>
          <a:p>
            <a:endParaRPr lang="en-GB"/>
          </a:p>
        </p:txBody>
      </p:sp>
      <p:sp>
        <p:nvSpPr>
          <p:cNvPr id="5" name="Slide Number Placeholder 4"/>
          <p:cNvSpPr>
            <a:spLocks noGrp="1"/>
          </p:cNvSpPr>
          <p:nvPr>
            <p:ph type="sldNum" sz="quarter" idx="3"/>
          </p:nvPr>
        </p:nvSpPr>
        <p:spPr>
          <a:xfrm>
            <a:off x="4021296" y="9721106"/>
            <a:ext cx="3076363" cy="511731"/>
          </a:xfrm>
          <a:prstGeom prst="rect">
            <a:avLst/>
          </a:prstGeom>
        </p:spPr>
        <p:txBody>
          <a:bodyPr vert="horz" lIns="94768" tIns="47384" rIns="94768" bIns="47384" rtlCol="0" anchor="b"/>
          <a:lstStyle>
            <a:lvl1pPr algn="r">
              <a:defRPr sz="1200"/>
            </a:lvl1pPr>
          </a:lstStyle>
          <a:p>
            <a:fld id="{E17FEDBA-C036-4298-A426-8D11F2D1DC9D}" type="slidenum">
              <a:rPr lang="en-GB" smtClean="0"/>
              <a:t>‹#›</a:t>
            </a:fld>
            <a:endParaRPr lang="en-GB"/>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fr-FR"/>
          </a:p>
        </p:txBody>
      </p:sp>
      <p:sp>
        <p:nvSpPr>
          <p:cNvPr id="3" name="Date Placeholder 2"/>
          <p:cNvSpPr>
            <a:spLocks noGrp="1"/>
          </p:cNvSpPr>
          <p:nvPr>
            <p:ph type="dt" idx="1"/>
          </p:nvPr>
        </p:nvSpPr>
        <p:spPr>
          <a:xfrm>
            <a:off x="4021296" y="0"/>
            <a:ext cx="3076363" cy="511731"/>
          </a:xfrm>
          <a:prstGeom prst="rect">
            <a:avLst/>
          </a:prstGeom>
        </p:spPr>
        <p:txBody>
          <a:bodyPr vert="horz" lIns="94768" tIns="47384" rIns="94768" bIns="47384" rtlCol="0"/>
          <a:lstStyle>
            <a:lvl1pPr algn="r">
              <a:defRPr sz="1200"/>
            </a:lvl1pPr>
          </a:lstStyle>
          <a:p>
            <a:fld id="{61C3FC1B-1360-4953-A911-6C5EDFE56089}" type="datetimeFigureOut">
              <a:rPr lang="fr-FR" smtClean="0"/>
              <a:t>28/01/2020</a:t>
            </a:fld>
            <a:endParaRPr lang="fr-F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fr-FR"/>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2" y="9721106"/>
            <a:ext cx="3076363" cy="511731"/>
          </a:xfrm>
          <a:prstGeom prst="rect">
            <a:avLst/>
          </a:prstGeom>
        </p:spPr>
        <p:txBody>
          <a:bodyPr vert="horz" lIns="94768" tIns="47384" rIns="94768" bIns="47384" rtlCol="0" anchor="b"/>
          <a:lstStyle>
            <a:lvl1pPr algn="l">
              <a:defRPr sz="1200"/>
            </a:lvl1pPr>
          </a:lstStyle>
          <a:p>
            <a:endParaRPr lang="fr-FR"/>
          </a:p>
        </p:txBody>
      </p:sp>
      <p:sp>
        <p:nvSpPr>
          <p:cNvPr id="7" name="Slide Number Placeholder 6"/>
          <p:cNvSpPr>
            <a:spLocks noGrp="1"/>
          </p:cNvSpPr>
          <p:nvPr>
            <p:ph type="sldNum" sz="quarter" idx="5"/>
          </p:nvPr>
        </p:nvSpPr>
        <p:spPr>
          <a:xfrm>
            <a:off x="4021296" y="9721106"/>
            <a:ext cx="3076363" cy="511731"/>
          </a:xfrm>
          <a:prstGeom prst="rect">
            <a:avLst/>
          </a:prstGeom>
        </p:spPr>
        <p:txBody>
          <a:bodyPr vert="horz" lIns="94768" tIns="47384" rIns="94768" bIns="47384"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attersons.com/mobile/project/len-lye-centr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stuff.co.nz/about-stuff/advertising-feedback/?pos=STORYBODY&amp;adsize=300x250&amp;area=s.stuf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issuu.com/hda_paris/docs/hda_2011_references_web_issu"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lageode.fr/la-geod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assda.asn.au/"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ronstantensilearch.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fosterandpartners.com/projects/uae-pavilion-shanghai-expo-2010/"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a:t>
            </a:fld>
            <a:endParaRPr lang="fr-FR"/>
          </a:p>
        </p:txBody>
      </p:sp>
    </p:spTree>
    <p:extLst>
      <p:ext uri="{BB962C8B-B14F-4D97-AF65-F5344CB8AC3E}">
        <p14:creationId xmlns:p14="http://schemas.microsoft.com/office/powerpoint/2010/main" val="85272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a:t>
            </a:fld>
            <a:endParaRPr lang="fr-FR"/>
          </a:p>
        </p:txBody>
      </p:sp>
    </p:spTree>
    <p:extLst>
      <p:ext uri="{BB962C8B-B14F-4D97-AF65-F5344CB8AC3E}">
        <p14:creationId xmlns:p14="http://schemas.microsoft.com/office/powerpoint/2010/main" val="3289466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solidFill>
                <a:srgbClr val="0070C0"/>
              </a:solidFill>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4</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http://www.artsconnected.org/artsnetmn/environ/gehry.html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7</a:t>
            </a:fld>
            <a:endParaRPr lang="fr-FR"/>
          </a:p>
        </p:txBody>
      </p:sp>
    </p:spTree>
    <p:extLst>
      <p:ext uri="{BB962C8B-B14F-4D97-AF65-F5344CB8AC3E}">
        <p14:creationId xmlns:p14="http://schemas.microsoft.com/office/powerpoint/2010/main" val="832075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Architect: Moshe </a:t>
            </a:r>
            <a:r>
              <a:rPr lang="fr-FR" dirty="0" err="1"/>
              <a:t>Safdie</a:t>
            </a:r>
            <a:r>
              <a:rPr lang="fr-FR" dirty="0"/>
              <a:t>    </a:t>
            </a:r>
            <a:r>
              <a:rPr lang="en-US" b="1" dirty="0"/>
              <a:t>Structural Engineer:  </a:t>
            </a:r>
            <a:r>
              <a:rPr lang="en-US" dirty="0"/>
              <a:t>Arup USA, Inc.</a:t>
            </a:r>
          </a:p>
          <a:p>
            <a:r>
              <a:rPr lang="en-US" dirty="0"/>
              <a:t>http://www.arcspace.com/features/moshe-safdie-/kauffman-center-for-the-performing-arts/  </a:t>
            </a:r>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8</a:t>
            </a:fld>
            <a:endParaRPr lang="fr-FR"/>
          </a:p>
        </p:txBody>
      </p:sp>
    </p:spTree>
    <p:extLst>
      <p:ext uri="{BB962C8B-B14F-4D97-AF65-F5344CB8AC3E}">
        <p14:creationId xmlns:p14="http://schemas.microsoft.com/office/powerpoint/2010/main" val="300155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a:hlinkClick r:id="rId3"/>
              </a:rPr>
              <a:t>http://www.pattersons.com/mobile/project/len-lye-centre</a:t>
            </a:r>
            <a:endParaRPr lang="fr-FR" dirty="0"/>
          </a:p>
          <a:p>
            <a:endParaRPr lang="en-US" dirty="0"/>
          </a:p>
          <a:p>
            <a:r>
              <a:rPr lang="en-US" dirty="0"/>
              <a:t>Fabricating the Len Lye Centre's 32-tonne stainless steel facade is a huge challenge for </a:t>
            </a:r>
            <a:r>
              <a:rPr lang="en-US" dirty="0" err="1"/>
              <a:t>Taranaki</a:t>
            </a:r>
            <a:r>
              <a:rPr lang="en-US" dirty="0"/>
              <a:t> company Rivet. </a:t>
            </a:r>
          </a:p>
          <a:p>
            <a:r>
              <a:rPr lang="en-US" dirty="0"/>
              <a:t>However, the owner of the New Plymouth business, Steve Scott, says he is loving every minute of it. </a:t>
            </a:r>
          </a:p>
          <a:p>
            <a:r>
              <a:rPr lang="en-US" dirty="0"/>
              <a:t>The $2 million project to construct the 14-metre-high facade of the New Plymouth </a:t>
            </a:r>
            <a:r>
              <a:rPr lang="en-US" dirty="0" err="1"/>
              <a:t>centre</a:t>
            </a:r>
            <a:r>
              <a:rPr lang="en-US" dirty="0"/>
              <a:t>, which will showcase the work of film maker and kinetic sculptor Len Lye, was a pleasant change from making sinks, hand rails and tanks, Scott said. </a:t>
            </a:r>
          </a:p>
          <a:p>
            <a:r>
              <a:rPr lang="en-US" dirty="0"/>
              <a:t>"The technical challenge is the best part of the job - the guys love a good challenge." In total, he said the project would equate to the equivalent of a year's work for six staff. </a:t>
            </a:r>
          </a:p>
          <a:p>
            <a:r>
              <a:rPr lang="en-US" dirty="0"/>
              <a:t>The company had to buy new laser- cutting machinery and create new tooling in-house in order to be able to fabricate the facade, which will be made up of about 510 panels of stainless steel. </a:t>
            </a:r>
          </a:p>
          <a:p>
            <a:r>
              <a:rPr lang="en-US" dirty="0"/>
              <a:t>The 3000 square </a:t>
            </a:r>
            <a:r>
              <a:rPr lang="en-US" dirty="0" err="1"/>
              <a:t>metre</a:t>
            </a:r>
            <a:r>
              <a:rPr lang="en-US" dirty="0"/>
              <a:t> Len Lye Centre, attached to the </a:t>
            </a:r>
            <a:r>
              <a:rPr lang="en-US" dirty="0" err="1"/>
              <a:t>Govett</a:t>
            </a:r>
            <a:r>
              <a:rPr lang="en-US" dirty="0"/>
              <a:t>-Brewster Art Gallery, was designed by architect Andrew Patterson and is being built by New Plymouth company </a:t>
            </a:r>
            <a:r>
              <a:rPr lang="en-US" dirty="0" err="1"/>
              <a:t>Clelands</a:t>
            </a:r>
            <a:r>
              <a:rPr lang="en-US" dirty="0"/>
              <a:t> Construction. </a:t>
            </a:r>
          </a:p>
          <a:p>
            <a:r>
              <a:rPr lang="en-US" dirty="0"/>
              <a:t>The total cost of the project, which has been 100 per cent externally funded with zero council borrowing or contribution from New Plymouth District ratepayers, is $11.5 million. </a:t>
            </a:r>
          </a:p>
          <a:p>
            <a:r>
              <a:rPr lang="en-US" dirty="0"/>
              <a:t>Scott said he spent about six months working with Patterson and </a:t>
            </a:r>
            <a:r>
              <a:rPr lang="en-US" dirty="0" err="1"/>
              <a:t>Clelands</a:t>
            </a:r>
            <a:r>
              <a:rPr lang="en-US" dirty="0"/>
              <a:t> Construction on a facade design they were all happy with and that Scott was confident could be engineered. </a:t>
            </a:r>
          </a:p>
          <a:p>
            <a:r>
              <a:rPr lang="en-US" dirty="0"/>
              <a:t>About 32 </a:t>
            </a:r>
            <a:r>
              <a:rPr lang="en-US" dirty="0" err="1"/>
              <a:t>tonnes</a:t>
            </a:r>
            <a:r>
              <a:rPr lang="en-US" dirty="0"/>
              <a:t> of the mirror sheet - grade 316 stainless steel - was ordered from a Japanese mill, which Scott said was the only place that could make that grade of steel to the size required. </a:t>
            </a:r>
          </a:p>
          <a:p>
            <a:r>
              <a:rPr lang="en-US" dirty="0"/>
              <a:t>It was then sent to Taiwan to be polished to a level 8, mirror-like finish. Again, Scott said Taiwan was the only place with the facilities to polish metal of that size to the finish required. </a:t>
            </a:r>
          </a:p>
          <a:p>
            <a:r>
              <a:rPr lang="en-US" dirty="0"/>
              <a:t>He said he did not know of any other buildings that were constructed of such a material. The tooling developed by Rivet enabled the company to create a curve in the steel panels that was exactly as the architect wanted. </a:t>
            </a:r>
          </a:p>
          <a:p>
            <a:r>
              <a:rPr lang="en-US" dirty="0"/>
              <a:t>The panels, each measuring 2.8 </a:t>
            </a:r>
            <a:r>
              <a:rPr lang="en-US" dirty="0" err="1"/>
              <a:t>metres</a:t>
            </a:r>
            <a:r>
              <a:rPr lang="en-US" dirty="0"/>
              <a:t> by 1.5m, would fit into each other like a jigsaw to create the Len Lye Centre's facade, which would run along Devon and Queen streets. </a:t>
            </a:r>
          </a:p>
          <a:p>
            <a:r>
              <a:rPr lang="en-US" dirty="0"/>
              <a:t>Scott said though joins would be visible, they would be as minimalistic as possible. </a:t>
            </a:r>
          </a:p>
          <a:p>
            <a:r>
              <a:rPr lang="en-US" dirty="0"/>
              <a:t>Rivet, which was established by Scott and his father 22 years ago, became involved with the project at the beginning of 2013 after the tender for construction was awarded to </a:t>
            </a:r>
            <a:r>
              <a:rPr lang="en-US" dirty="0" err="1"/>
              <a:t>Clelands</a:t>
            </a:r>
            <a:r>
              <a:rPr lang="en-US" dirty="0"/>
              <a:t>. Stainless steel was chosen by the architect for the facade because it was, in a sense, a local material. </a:t>
            </a:r>
          </a:p>
          <a:p>
            <a:r>
              <a:rPr lang="en-US" dirty="0">
                <a:effectLst/>
                <a:hlinkClick r:id="rId4"/>
              </a:rPr>
              <a:t>Ad Feedback</a:t>
            </a:r>
            <a:r>
              <a:rPr lang="en-US" dirty="0">
                <a:effectLst/>
              </a:rPr>
              <a:t> </a:t>
            </a:r>
          </a:p>
          <a:p>
            <a:r>
              <a:rPr lang="en-US" dirty="0"/>
              <a:t>"It's sort of like using the local stone and architects always like using local products," Patterson told the </a:t>
            </a:r>
            <a:r>
              <a:rPr lang="en-US" dirty="0" err="1"/>
              <a:t>Taranaki</a:t>
            </a:r>
            <a:r>
              <a:rPr lang="en-US" dirty="0"/>
              <a:t> Daily News in 2011. </a:t>
            </a:r>
          </a:p>
          <a:p>
            <a:r>
              <a:rPr lang="en-US" dirty="0"/>
              <a:t>"If you use local material, you engage local industry and expertise." He said </a:t>
            </a:r>
            <a:r>
              <a:rPr lang="en-US" dirty="0" err="1"/>
              <a:t>Taranaki's</a:t>
            </a:r>
            <a:r>
              <a:rPr lang="en-US" dirty="0"/>
              <a:t> stainless steel industry was one of the best in the world, because of the dairy industry. </a:t>
            </a:r>
          </a:p>
          <a:p>
            <a:r>
              <a:rPr lang="en-US" dirty="0"/>
              <a:t>Scott said he would not have taken on the project if he wasn't 100 per cent sure it could be done. </a:t>
            </a:r>
          </a:p>
          <a:p>
            <a:r>
              <a:rPr lang="en-US" dirty="0"/>
              <a:t>"I was confident we could do it. We often push the boundaries." By September the panels should start being installed, he said, and the job had to be completed by December. The Len Lye Centre is due to open next year. </a:t>
            </a:r>
          </a:p>
          <a:p>
            <a:r>
              <a:rPr lang="en-US" dirty="0"/>
              <a:t>Scott said before the panels could be installed, curved concrete walls being made by a </a:t>
            </a:r>
            <a:r>
              <a:rPr lang="en-US" dirty="0" err="1"/>
              <a:t>Whanganui</a:t>
            </a:r>
            <a:r>
              <a:rPr lang="en-US" dirty="0"/>
              <a:t> company using a </a:t>
            </a:r>
            <a:r>
              <a:rPr lang="en-US" dirty="0" err="1"/>
              <a:t>mould</a:t>
            </a:r>
            <a:r>
              <a:rPr lang="en-US" dirty="0"/>
              <a:t> also fabricated by Rivet needed to be erected. </a:t>
            </a:r>
          </a:p>
          <a:p>
            <a:r>
              <a:rPr lang="en-US" dirty="0"/>
              <a:t>In Rivet's </a:t>
            </a:r>
            <a:r>
              <a:rPr lang="en-US" dirty="0" err="1"/>
              <a:t>Strandon</a:t>
            </a:r>
            <a:r>
              <a:rPr lang="en-US" dirty="0"/>
              <a:t> workshop, sheet metal worker Ian Smith was busy welding away at the framing that would go behind the panels to hold them in place. </a:t>
            </a:r>
          </a:p>
          <a:p>
            <a:r>
              <a:rPr lang="en-US" dirty="0"/>
              <a:t>He had been working on the project since November, he said, adding with a grin that he was looking forward to seeing the end of it. </a:t>
            </a:r>
          </a:p>
          <a:p>
            <a:r>
              <a:rPr lang="en-US" dirty="0"/>
              <a:t>Scott also looked forward to seeing the finished product and he was proud to be part of the project. </a:t>
            </a:r>
          </a:p>
          <a:p>
            <a:r>
              <a:rPr lang="en-US" dirty="0"/>
              <a:t>"I think it will look pretty cool. And if the job's going to go ahead, we might as well be doing it." </a:t>
            </a:r>
          </a:p>
          <a:p>
            <a:r>
              <a:rPr lang="en-US" b="1" dirty="0"/>
              <a:t>- </a:t>
            </a:r>
            <a:r>
              <a:rPr lang="en-US" b="1" dirty="0" err="1"/>
              <a:t>Taranaki</a:t>
            </a:r>
            <a:r>
              <a:rPr lang="en-US" b="1" dirty="0"/>
              <a:t> Daily News</a:t>
            </a:r>
            <a:endParaRPr lang="en-US" dirty="0"/>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9</a:t>
            </a:fld>
            <a:endParaRPr lang="fr-FR"/>
          </a:p>
        </p:txBody>
      </p:sp>
    </p:spTree>
    <p:extLst>
      <p:ext uri="{BB962C8B-B14F-4D97-AF65-F5344CB8AC3E}">
        <p14:creationId xmlns:p14="http://schemas.microsoft.com/office/powerpoint/2010/main" val="1805883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10</a:t>
            </a:fld>
            <a:endParaRPr lang="fr-FR"/>
          </a:p>
        </p:txBody>
      </p:sp>
    </p:spTree>
    <p:extLst>
      <p:ext uri="{BB962C8B-B14F-4D97-AF65-F5344CB8AC3E}">
        <p14:creationId xmlns:p14="http://schemas.microsoft.com/office/powerpoint/2010/main" val="1588231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http://issuu.com/hda_paris/docs/hda_2011_references_web_issu</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11</a:t>
            </a:fld>
            <a:endParaRPr lang="fr-FR"/>
          </a:p>
        </p:txBody>
      </p:sp>
    </p:spTree>
    <p:extLst>
      <p:ext uri="{BB962C8B-B14F-4D97-AF65-F5344CB8AC3E}">
        <p14:creationId xmlns:p14="http://schemas.microsoft.com/office/powerpoint/2010/main" val="258518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http://www.dailymail.co.uk/travel/article-1284591/Abu-Dhabi-Capital-Gate-skyscraper-leans-times-Tower-Pisa.html</a:t>
            </a:r>
          </a:p>
          <a:p>
            <a:r>
              <a:rPr lang="fr-FR" dirty="0"/>
              <a:t>http://www.e-architect.co.uk/dubai/capital-gate-abu-dhabi</a:t>
            </a:r>
          </a:p>
          <a:p>
            <a:r>
              <a:rPr lang="fr-FR" dirty="0"/>
              <a:t>http://www.gkd.de/en/gkd/news/news/d/the-worlds-most-inclined-building/</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12</a:t>
            </a:fld>
            <a:endParaRPr lang="fr-FR"/>
          </a:p>
        </p:txBody>
      </p:sp>
    </p:spTree>
    <p:extLst>
      <p:ext uri="{BB962C8B-B14F-4D97-AF65-F5344CB8AC3E}">
        <p14:creationId xmlns:p14="http://schemas.microsoft.com/office/powerpoint/2010/main" val="3338259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13</a:t>
            </a:fld>
            <a:endParaRPr lang="fr-FR"/>
          </a:p>
        </p:txBody>
      </p:sp>
    </p:spTree>
    <p:extLst>
      <p:ext uri="{BB962C8B-B14F-4D97-AF65-F5344CB8AC3E}">
        <p14:creationId xmlns:p14="http://schemas.microsoft.com/office/powerpoint/2010/main" val="4013980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hlinkClick r:id="rId3"/>
              </a:rPr>
              <a:t>http://hda-paris.com/</a:t>
            </a:r>
            <a:r>
              <a:rPr lang="fr-FR" dirty="0"/>
              <a:t> </a:t>
            </a:r>
          </a:p>
          <a:p>
            <a:r>
              <a:rPr lang="fr-FR" dirty="0">
                <a:hlinkClick r:id="rId4"/>
              </a:rPr>
              <a:t>http://www.lageode.fr/la-geode/</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14</a:t>
            </a:fld>
            <a:endParaRPr lang="fr-FR"/>
          </a:p>
        </p:txBody>
      </p:sp>
    </p:spTree>
    <p:extLst>
      <p:ext uri="{BB962C8B-B14F-4D97-AF65-F5344CB8AC3E}">
        <p14:creationId xmlns:p14="http://schemas.microsoft.com/office/powerpoint/2010/main" val="2886210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15</a:t>
            </a:fld>
            <a:endParaRPr lang="fr-FR"/>
          </a:p>
        </p:txBody>
      </p:sp>
    </p:spTree>
    <p:extLst>
      <p:ext uri="{BB962C8B-B14F-4D97-AF65-F5344CB8AC3E}">
        <p14:creationId xmlns:p14="http://schemas.microsoft.com/office/powerpoint/2010/main" val="3348290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http://5osa.tistory.com/archive/200906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16</a:t>
            </a:fld>
            <a:endParaRPr lang="fr-FR"/>
          </a:p>
        </p:txBody>
      </p:sp>
    </p:spTree>
    <p:extLst>
      <p:ext uri="{BB962C8B-B14F-4D97-AF65-F5344CB8AC3E}">
        <p14:creationId xmlns:p14="http://schemas.microsoft.com/office/powerpoint/2010/main" val="277112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17</a:t>
            </a:fld>
            <a:endParaRPr lang="fr-FR"/>
          </a:p>
        </p:txBody>
      </p:sp>
    </p:spTree>
    <p:extLst>
      <p:ext uri="{BB962C8B-B14F-4D97-AF65-F5344CB8AC3E}">
        <p14:creationId xmlns:p14="http://schemas.microsoft.com/office/powerpoint/2010/main" val="3565447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altLang="fr-FR" b="1" dirty="0"/>
              <a:t>: </a:t>
            </a:r>
            <a:r>
              <a:rPr lang="fr-FR" altLang="fr-FR" b="1" dirty="0">
                <a:hlinkClick r:id="rId3"/>
              </a:rPr>
              <a:t>www.cambridgearchitectural.com</a:t>
            </a:r>
            <a:r>
              <a:rPr lang="fr-FR" altLang="fr-FR" b="1"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18</a:t>
            </a:fld>
            <a:endParaRPr lang="fr-FR"/>
          </a:p>
        </p:txBody>
      </p:sp>
    </p:spTree>
    <p:extLst>
      <p:ext uri="{BB962C8B-B14F-4D97-AF65-F5344CB8AC3E}">
        <p14:creationId xmlns:p14="http://schemas.microsoft.com/office/powerpoint/2010/main" val="594795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http://www.marneetgondoire.fr/les-albums-photos/album-photos-490/le-chateau-de-rentilly-renaissance-en-2013-230.html?cHash=d2d475c49fe75ee015495efb35c04460</a:t>
            </a:r>
          </a:p>
          <a:p>
            <a:r>
              <a:rPr lang="fr-FR" dirty="0"/>
              <a:t>http://www.marneetgondoire.fr/parc-culturel-de-rentilly/le-chateau-rehabilite-un-nouvel-espace-d-art-contemporain-859.html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19</a:t>
            </a:fld>
            <a:endParaRPr lang="fr-FR"/>
          </a:p>
        </p:txBody>
      </p:sp>
    </p:spTree>
    <p:extLst>
      <p:ext uri="{BB962C8B-B14F-4D97-AF65-F5344CB8AC3E}">
        <p14:creationId xmlns:p14="http://schemas.microsoft.com/office/powerpoint/2010/main" val="356739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http://www.dezeen.com/2007/08/20/boiler-suit-by-thomas-heatherwick/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20</a:t>
            </a:fld>
            <a:endParaRPr lang="fr-FR"/>
          </a:p>
        </p:txBody>
      </p:sp>
    </p:spTree>
    <p:extLst>
      <p:ext uri="{BB962C8B-B14F-4D97-AF65-F5344CB8AC3E}">
        <p14:creationId xmlns:p14="http://schemas.microsoft.com/office/powerpoint/2010/main" val="2044900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www.assda.asn.au</a:t>
            </a:r>
            <a:r>
              <a:rPr lang="fr-FR" altLang="fr-FR" i="1" dirty="0"/>
              <a:t> </a:t>
            </a:r>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3334531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www.ronstantensilearch.com</a:t>
            </a:r>
            <a:endParaRPr lang="fr-FR" altLang="fr-FR" i="1" dirty="0"/>
          </a:p>
        </p:txBody>
      </p:sp>
      <p:sp>
        <p:nvSpPr>
          <p:cNvPr id="4" name="Slide Number Placeholder 3"/>
          <p:cNvSpPr>
            <a:spLocks noGrp="1"/>
          </p:cNvSpPr>
          <p:nvPr>
            <p:ph type="sldNum" sz="quarter" idx="10"/>
          </p:nvPr>
        </p:nvSpPr>
        <p:spPr/>
        <p:txBody>
          <a:bodyPr/>
          <a:lstStyle/>
          <a:p>
            <a:fld id="{FCAD31F2-D280-4941-9FB1-46DCA8BCB0E7}" type="slidenum">
              <a:rPr lang="fr-FR" smtClean="0"/>
              <a:t>30</a:t>
            </a:fld>
            <a:endParaRPr lang="fr-FR"/>
          </a:p>
        </p:txBody>
      </p:sp>
    </p:spTree>
    <p:extLst>
      <p:ext uri="{BB962C8B-B14F-4D97-AF65-F5344CB8AC3E}">
        <p14:creationId xmlns:p14="http://schemas.microsoft.com/office/powerpoint/2010/main" val="2432137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http://www.jakob.co.uk/information/image-galleries/greenwall-systems-gallery/large-scale-greenwall-systems.html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31</a:t>
            </a:fld>
            <a:endParaRPr lang="fr-FR"/>
          </a:p>
        </p:txBody>
      </p:sp>
    </p:spTree>
    <p:extLst>
      <p:ext uri="{BB962C8B-B14F-4D97-AF65-F5344CB8AC3E}">
        <p14:creationId xmlns:p14="http://schemas.microsoft.com/office/powerpoint/2010/main" val="1206627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https://www.s3i.co.uk/image/s3i/stainless-steel-wire-trellis-system.pdf</a:t>
            </a:r>
          </a:p>
          <a:p>
            <a:r>
              <a:rPr lang="fr-FR" dirty="0"/>
              <a:t>http://www.telegraph.co.uk/gardening/gardeningadvice/8352361/Social-climbers-How-to-cover-a-house-in-plants.html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33</a:t>
            </a:fld>
            <a:endParaRPr lang="fr-FR"/>
          </a:p>
        </p:txBody>
      </p:sp>
    </p:spTree>
    <p:extLst>
      <p:ext uri="{BB962C8B-B14F-4D97-AF65-F5344CB8AC3E}">
        <p14:creationId xmlns:p14="http://schemas.microsoft.com/office/powerpoint/2010/main" val="3476987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34</a:t>
            </a:fld>
            <a:endParaRPr lang="fr-FR"/>
          </a:p>
        </p:txBody>
      </p:sp>
    </p:spTree>
    <p:extLst>
      <p:ext uri="{BB962C8B-B14F-4D97-AF65-F5344CB8AC3E}">
        <p14:creationId xmlns:p14="http://schemas.microsoft.com/office/powerpoint/2010/main" val="3986238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FCAD31F2-D280-4941-9FB1-46DCA8BCB0E7}" type="slidenum">
              <a:rPr lang="fr-FR" smtClean="0"/>
              <a:t>36</a:t>
            </a:fld>
            <a:endParaRPr lang="fr-FR"/>
          </a:p>
        </p:txBody>
      </p:sp>
    </p:spTree>
    <p:extLst>
      <p:ext uri="{BB962C8B-B14F-4D97-AF65-F5344CB8AC3E}">
        <p14:creationId xmlns:p14="http://schemas.microsoft.com/office/powerpoint/2010/main" val="13002108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39</a:t>
            </a:fld>
            <a:endParaRPr lang="fr-FR"/>
          </a:p>
        </p:txBody>
      </p:sp>
    </p:spTree>
    <p:extLst>
      <p:ext uri="{BB962C8B-B14F-4D97-AF65-F5344CB8AC3E}">
        <p14:creationId xmlns:p14="http://schemas.microsoft.com/office/powerpoint/2010/main" val="3675086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en-US" dirty="0">
                <a:hlinkClick r:id="rId3"/>
              </a:rPr>
              <a:t>http://www.fosterandpartners.com/projects/uae-pavilion-shanghai-expo-2010/</a:t>
            </a:r>
            <a:r>
              <a:rPr lang="en-US"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40</a:t>
            </a:fld>
            <a:endParaRPr lang="fr-FR"/>
          </a:p>
        </p:txBody>
      </p:sp>
    </p:spTree>
    <p:extLst>
      <p:ext uri="{BB962C8B-B14F-4D97-AF65-F5344CB8AC3E}">
        <p14:creationId xmlns:p14="http://schemas.microsoft.com/office/powerpoint/2010/main" val="20257975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https://www.atimetals.com/markets/Documents/Doha.pdf</a:t>
            </a:r>
          </a:p>
          <a:p>
            <a:r>
              <a:rPr lang="fr-FR" dirty="0"/>
              <a:t>http://www.metalresources.net/index.php?option=com_content&amp;view=article&amp;id=152:worlds-largest-stainless-steel-roof-to-feature-invarimatter-finish-from-cmr&amp;catid=1:latest-news-a-press&amp;Itemid=192</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41</a:t>
            </a:fld>
            <a:endParaRPr lang="fr-FR"/>
          </a:p>
        </p:txBody>
      </p:sp>
    </p:spTree>
    <p:extLst>
      <p:ext uri="{BB962C8B-B14F-4D97-AF65-F5344CB8AC3E}">
        <p14:creationId xmlns:p14="http://schemas.microsoft.com/office/powerpoint/2010/main" val="32883497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优势：</a:t>
            </a:r>
          </a:p>
          <a:p>
            <a:r>
              <a:rPr kumimoji="1" lang="zh-CN" altLang="en-US" dirty="0"/>
              <a:t>降低热岛效应</a:t>
            </a:r>
          </a:p>
          <a:p>
            <a:r>
              <a:rPr kumimoji="1" lang="zh-CN" altLang="en-US" dirty="0"/>
              <a:t>降尘</a:t>
            </a:r>
          </a:p>
          <a:p>
            <a:r>
              <a:rPr kumimoji="1" lang="zh-CN" altLang="en-US" dirty="0"/>
              <a:t>促进生物多样性</a:t>
            </a:r>
          </a:p>
          <a:p>
            <a:r>
              <a:rPr kumimoji="1" lang="zh-CN" altLang="en-US" dirty="0"/>
              <a:t>提供绝热</a:t>
            </a:r>
          </a:p>
          <a:p>
            <a:r>
              <a:rPr kumimoji="1" lang="zh-CN" altLang="en-US" dirty="0"/>
              <a:t>减少洪涝危险</a:t>
            </a:r>
          </a:p>
          <a:p>
            <a:r>
              <a:rPr kumimoji="1" lang="zh-CN" altLang="en-US" dirty="0"/>
              <a:t>降噪</a:t>
            </a:r>
          </a:p>
          <a:p>
            <a:r>
              <a:rPr kumimoji="1" lang="zh-CN" altLang="en-US" dirty="0"/>
              <a:t>吸收二氧化碳</a:t>
            </a:r>
          </a:p>
          <a:p>
            <a:r>
              <a:rPr kumimoji="1" lang="zh-CN" altLang="en-US" dirty="0"/>
              <a:t>美观</a:t>
            </a:r>
          </a:p>
          <a:p>
            <a:r>
              <a:rPr kumimoji="1" lang="zh-CN" altLang="en-US" dirty="0"/>
              <a:t>心里幸福感</a:t>
            </a:r>
          </a:p>
          <a:p>
            <a:r>
              <a:rPr kumimoji="1" lang="zh-CN" altLang="en-US" dirty="0"/>
              <a:t>积极的社会经济效果</a:t>
            </a:r>
          </a:p>
          <a:p>
            <a:endParaRPr kumimoji="1" lang="zh-CN" altLang="en-US" dirty="0"/>
          </a:p>
          <a:p>
            <a:r>
              <a:rPr kumimoji="1" lang="zh-CN" altLang="en-US" dirty="0"/>
              <a:t>局限</a:t>
            </a:r>
          </a:p>
          <a:p>
            <a:r>
              <a:rPr kumimoji="1" lang="zh-CN" altLang="en-US" dirty="0"/>
              <a:t>需要解释的结构</a:t>
            </a:r>
          </a:p>
          <a:p>
            <a:r>
              <a:rPr kumimoji="1" lang="zh-CN" altLang="en-US" dirty="0"/>
              <a:t>需要相当的技术能力</a:t>
            </a:r>
          </a:p>
          <a:p>
            <a:r>
              <a:rPr kumimoji="1" lang="zh-CN" altLang="en-US" dirty="0"/>
              <a:t>也许夏天需要浇水</a:t>
            </a:r>
            <a:endParaRPr kumimoji="1" lang="en-US" altLang="zh-CN" dirty="0"/>
          </a:p>
          <a:p>
            <a:r>
              <a:rPr kumimoji="1" lang="zh-CN" altLang="en-US" dirty="0"/>
              <a:t>需要一定程度的维护</a:t>
            </a:r>
          </a:p>
          <a:p>
            <a:r>
              <a:rPr kumimoji="1" lang="zh-CN" altLang="en-US" dirty="0"/>
              <a:t>成本高</a:t>
            </a:r>
          </a:p>
        </p:txBody>
      </p:sp>
      <p:sp>
        <p:nvSpPr>
          <p:cNvPr id="4" name="幻灯片编号占位符 3"/>
          <p:cNvSpPr>
            <a:spLocks noGrp="1"/>
          </p:cNvSpPr>
          <p:nvPr>
            <p:ph type="sldNum" sz="quarter" idx="10"/>
          </p:nvPr>
        </p:nvSpPr>
        <p:spPr/>
        <p:txBody>
          <a:bodyPr/>
          <a:lstStyle/>
          <a:p>
            <a:fld id="{FCAD31F2-D280-4941-9FB1-46DCA8BCB0E7}" type="slidenum">
              <a:rPr lang="fr-FR" smtClean="0"/>
              <a:t>42</a:t>
            </a:fld>
            <a:endParaRPr lang="fr-FR"/>
          </a:p>
        </p:txBody>
      </p:sp>
    </p:spTree>
    <p:extLst>
      <p:ext uri="{BB962C8B-B14F-4D97-AF65-F5344CB8AC3E}">
        <p14:creationId xmlns:p14="http://schemas.microsoft.com/office/powerpoint/2010/main" val="4013491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ltLang="fr-FR" dirty="0">
                <a:hlinkClick r:id="rId3"/>
              </a:rPr>
              <a:t>www.cambridgearchitectural.com/</a:t>
            </a:r>
            <a:r>
              <a:rPr lang="fr-FR" altLang="fr-FR" dirty="0"/>
              <a:t>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44</a:t>
            </a:fld>
            <a:endParaRPr lang="fr-FR"/>
          </a:p>
        </p:txBody>
      </p:sp>
    </p:spTree>
    <p:extLst>
      <p:ext uri="{BB962C8B-B14F-4D97-AF65-F5344CB8AC3E}">
        <p14:creationId xmlns:p14="http://schemas.microsoft.com/office/powerpoint/2010/main" val="36364036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45</a:t>
            </a:fld>
            <a:endParaRPr lang="fr-FR"/>
          </a:p>
        </p:txBody>
      </p:sp>
    </p:spTree>
    <p:extLst>
      <p:ext uri="{BB962C8B-B14F-4D97-AF65-F5344CB8AC3E}">
        <p14:creationId xmlns:p14="http://schemas.microsoft.com/office/powerpoint/2010/main" val="5795570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47</a:t>
            </a:fld>
            <a:endParaRPr lang="fr-FR"/>
          </a:p>
        </p:txBody>
      </p:sp>
    </p:spTree>
    <p:extLst>
      <p:ext uri="{BB962C8B-B14F-4D97-AF65-F5344CB8AC3E}">
        <p14:creationId xmlns:p14="http://schemas.microsoft.com/office/powerpoint/2010/main" val="9883616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http://www.uginox.com/fr/node/180</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48</a:t>
            </a:fld>
            <a:endParaRPr lang="fr-FR"/>
          </a:p>
        </p:txBody>
      </p:sp>
    </p:spTree>
    <p:extLst>
      <p:ext uri="{BB962C8B-B14F-4D97-AF65-F5344CB8AC3E}">
        <p14:creationId xmlns:p14="http://schemas.microsoft.com/office/powerpoint/2010/main" val="4878172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http://www.theinoxincolor.com/en-proyectos-malla-id80_mosteiro-da-batalha.html</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50</a:t>
            </a:fld>
            <a:endParaRPr lang="fr-FR"/>
          </a:p>
        </p:txBody>
      </p:sp>
    </p:spTree>
    <p:extLst>
      <p:ext uri="{BB962C8B-B14F-4D97-AF65-F5344CB8AC3E}">
        <p14:creationId xmlns:p14="http://schemas.microsoft.com/office/powerpoint/2010/main" val="196706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http://www.theinoxincolor.com/en-malla-modelos-id15_weber-440-architectural-mesh.html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51</a:t>
            </a:fld>
            <a:endParaRPr lang="fr-FR"/>
          </a:p>
        </p:txBody>
      </p:sp>
    </p:spTree>
    <p:extLst>
      <p:ext uri="{BB962C8B-B14F-4D97-AF65-F5344CB8AC3E}">
        <p14:creationId xmlns:p14="http://schemas.microsoft.com/office/powerpoint/2010/main" val="2578861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55</a:t>
            </a:fld>
            <a:endParaRPr lang="fr-FR"/>
          </a:p>
        </p:txBody>
      </p:sp>
    </p:spTree>
    <p:extLst>
      <p:ext uri="{BB962C8B-B14F-4D97-AF65-F5344CB8AC3E}">
        <p14:creationId xmlns:p14="http://schemas.microsoft.com/office/powerpoint/2010/main" val="8181482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57</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http://cambridgearchitectural.com/projects/ft-lauderdale-hollywood-international-airport-rental-car-center</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60</a:t>
            </a:fld>
            <a:endParaRPr lang="fr-FR"/>
          </a:p>
        </p:txBody>
      </p:sp>
    </p:spTree>
    <p:extLst>
      <p:ext uri="{BB962C8B-B14F-4D97-AF65-F5344CB8AC3E}">
        <p14:creationId xmlns:p14="http://schemas.microsoft.com/office/powerpoint/2010/main" val="8553956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http://www.metalocus.es/content/en/blog/kraaiennest-metro-station-completed-amsterdam-maccreanor-lavington</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61</a:t>
            </a:fld>
            <a:endParaRPr lang="fr-FR"/>
          </a:p>
        </p:txBody>
      </p:sp>
    </p:spTree>
    <p:extLst>
      <p:ext uri="{BB962C8B-B14F-4D97-AF65-F5344CB8AC3E}">
        <p14:creationId xmlns:p14="http://schemas.microsoft.com/office/powerpoint/2010/main" val="40854756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62</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65</a:t>
            </a:fld>
            <a:endParaRPr lang="fr-FR"/>
          </a:p>
        </p:txBody>
      </p:sp>
    </p:spTree>
    <p:extLst>
      <p:ext uri="{BB962C8B-B14F-4D97-AF65-F5344CB8AC3E}">
        <p14:creationId xmlns:p14="http://schemas.microsoft.com/office/powerpoint/2010/main" val="37498506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66</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72</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err="1"/>
              <a:t>Pictures</a:t>
            </a:r>
            <a:r>
              <a:rPr lang="fr-FR" dirty="0"/>
              <a:t>: </a:t>
            </a:r>
            <a:r>
              <a:rPr lang="fr-FR" dirty="0" err="1"/>
              <a:t>courtesy</a:t>
            </a:r>
            <a:r>
              <a:rPr lang="fr-FR" dirty="0"/>
              <a:t> of Centro Inox, </a:t>
            </a:r>
            <a:r>
              <a:rPr lang="fr-FR" dirty="0" err="1"/>
              <a:t>Italy</a:t>
            </a:r>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75</a:t>
            </a:fld>
            <a:endParaRPr lang="fr-FR"/>
          </a:p>
        </p:txBody>
      </p:sp>
    </p:spTree>
    <p:extLst>
      <p:ext uri="{BB962C8B-B14F-4D97-AF65-F5344CB8AC3E}">
        <p14:creationId xmlns:p14="http://schemas.microsoft.com/office/powerpoint/2010/main" val="6505022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77</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http://www.editorialespazio.com/en/proyectos/detalle/94</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83</a:t>
            </a:fld>
            <a:endParaRPr lang="fr-FR"/>
          </a:p>
        </p:txBody>
      </p:sp>
    </p:spTree>
    <p:extLst>
      <p:ext uri="{BB962C8B-B14F-4D97-AF65-F5344CB8AC3E}">
        <p14:creationId xmlns:p14="http://schemas.microsoft.com/office/powerpoint/2010/main" val="31948807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86</a:t>
            </a:fld>
            <a:endParaRPr lang="fr-FR"/>
          </a:p>
        </p:txBody>
      </p:sp>
    </p:spTree>
    <p:extLst>
      <p:ext uri="{BB962C8B-B14F-4D97-AF65-F5344CB8AC3E}">
        <p14:creationId xmlns:p14="http://schemas.microsoft.com/office/powerpoint/2010/main" val="38704306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88</a:t>
            </a:fld>
            <a:endParaRPr lang="fr-FR"/>
          </a:p>
        </p:txBody>
      </p:sp>
    </p:spTree>
    <p:extLst>
      <p:ext uri="{BB962C8B-B14F-4D97-AF65-F5344CB8AC3E}">
        <p14:creationId xmlns:p14="http://schemas.microsoft.com/office/powerpoint/2010/main" val="348566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8143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7933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32776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38720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322056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160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47031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962216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94637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SimSun" panose="02010600030101010101" pitchFamily="2" charset="-122"/>
                <a:ea typeface="SimSun" panose="02010600030101010101" pitchFamily="2" charset="-122"/>
              </a:defRPr>
            </a:lvl1pPr>
          </a:lstStyle>
          <a:p>
            <a:r>
              <a:rPr lang="en-US" dirty="0"/>
              <a:t>Click to edit Master title style</a:t>
            </a:r>
            <a:endParaRPr lang="fr-BE"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SimSun" panose="02010600030101010101" pitchFamily="2" charset="-122"/>
                <a:ea typeface="SimSun" panose="02010600030101010101" pitchFamily="2"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SimSun" panose="02010600030101010101" pitchFamily="2" charset="-122"/>
                <a:ea typeface="SimSun" panose="02010600030101010101" pitchFamily="2" charset="-122"/>
              </a:defRPr>
            </a:lvl1p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SimSun" panose="02010600030101010101" pitchFamily="2" charset="-122"/>
                <a:ea typeface="SimSun" panose="02010600030101010101" pitchFamily="2" charset="-122"/>
              </a:defRPr>
            </a:lvl1p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281292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10" Type="http://schemas.openxmlformats.org/officeDocument/2006/relationships/theme" Target="../theme/theme13.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zh-CN" altLang="en-US" sz="1400" b="0" dirty="0">
                <a:solidFill>
                  <a:schemeClr val="bg1"/>
                </a:solidFill>
                <a:latin typeface="SimSun" panose="02010600030101010101" pitchFamily="2" charset="-122"/>
                <a:ea typeface="SimSun" panose="02010600030101010101" pitchFamily="2" charset="-122"/>
              </a:rPr>
              <a:t>应用</a:t>
            </a:r>
            <a:endParaRPr lang="fr-FR"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200" b="0" dirty="0">
                <a:solidFill>
                  <a:schemeClr val="bg1"/>
                </a:solidFill>
                <a:latin typeface="SimSun" panose="02010600030101010101" pitchFamily="2" charset="-122"/>
                <a:ea typeface="SimSun" panose="02010600030101010101" pitchFamily="2" charset="-122"/>
              </a:rPr>
              <a:t>应用</a:t>
            </a:r>
            <a:r>
              <a:rPr lang="fr-BE" sz="1200" b="0" dirty="0">
                <a:solidFill>
                  <a:schemeClr val="bg1"/>
                </a:solidFill>
                <a:latin typeface="SimSun" panose="02010600030101010101" pitchFamily="2" charset="-122"/>
                <a:ea typeface="SimSun" panose="02010600030101010101" pitchFamily="2" charset="-122"/>
              </a:rPr>
              <a:t>- </a:t>
            </a:r>
            <a:r>
              <a:rPr lang="en-US" sz="1400" b="0" kern="1200" dirty="0" err="1">
                <a:solidFill>
                  <a:schemeClr val="lt1"/>
                </a:solidFill>
                <a:effectLst/>
                <a:latin typeface="SimSun" panose="02010600030101010101" pitchFamily="2" charset="-122"/>
                <a:ea typeface="SimSun" panose="02010600030101010101" pitchFamily="2" charset="-122"/>
                <a:cs typeface="+mn-cs"/>
              </a:rPr>
              <a:t>外墙</a:t>
            </a:r>
            <a:endParaRPr lang="fr-BE" sz="12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79318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a:t>
            </a:r>
            <a:r>
              <a:rPr lang="en-US" sz="1400" b="0" kern="1200" dirty="0" err="1">
                <a:solidFill>
                  <a:schemeClr val="lt1"/>
                </a:solidFill>
                <a:effectLst/>
                <a:latin typeface="SimSun" panose="02010600030101010101" pitchFamily="2" charset="-122"/>
                <a:ea typeface="SimSun" panose="02010600030101010101" pitchFamily="2" charset="-122"/>
                <a:cs typeface="+mn-cs"/>
              </a:rPr>
              <a:t>绿色墙壁</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a:t>
            </a:r>
            <a:r>
              <a:rPr lang="en-US" sz="1400" b="0" kern="1200" dirty="0" err="1">
                <a:solidFill>
                  <a:schemeClr val="lt1"/>
                </a:solidFill>
                <a:effectLst/>
                <a:latin typeface="SimSun" panose="02010600030101010101" pitchFamily="2" charset="-122"/>
                <a:ea typeface="SimSun" panose="02010600030101010101" pitchFamily="2" charset="-122"/>
                <a:cs typeface="+mn-cs"/>
              </a:rPr>
              <a:t>屋顶</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 </a:t>
            </a:r>
            <a:r>
              <a:rPr lang="en-US" sz="1400" b="0" kern="1200" dirty="0" err="1">
                <a:solidFill>
                  <a:schemeClr val="lt1"/>
                </a:solidFill>
                <a:effectLst/>
                <a:latin typeface="SimSun" panose="02010600030101010101" pitchFamily="2" charset="-122"/>
                <a:ea typeface="SimSun" panose="02010600030101010101" pitchFamily="2" charset="-122"/>
                <a:cs typeface="+mn-cs"/>
              </a:rPr>
              <a:t>装饰</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 </a:t>
            </a:r>
            <a:r>
              <a:rPr lang="en-US" sz="1400" b="0" kern="1200" dirty="0" err="1">
                <a:solidFill>
                  <a:schemeClr val="lt1"/>
                </a:solidFill>
                <a:effectLst/>
                <a:latin typeface="SimSun" panose="02010600030101010101" pitchFamily="2" charset="-122"/>
                <a:ea typeface="SimSun" panose="02010600030101010101" pitchFamily="2" charset="-122"/>
                <a:cs typeface="+mn-cs"/>
              </a:rPr>
              <a:t>水暖</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 </a:t>
            </a:r>
            <a:r>
              <a:rPr lang="en-US" sz="1400" b="0" kern="1200" dirty="0" err="1">
                <a:solidFill>
                  <a:schemeClr val="lt1"/>
                </a:solidFill>
                <a:effectLst/>
                <a:latin typeface="SimSun" panose="02010600030101010101" pitchFamily="2" charset="-122"/>
                <a:ea typeface="SimSun" panose="02010600030101010101" pitchFamily="2" charset="-122"/>
                <a:cs typeface="+mn-cs"/>
              </a:rPr>
              <a:t>扶梯与电梯</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 </a:t>
            </a:r>
            <a:r>
              <a:rPr lang="en-US" sz="1400" b="0" kern="1200" dirty="0" err="1">
                <a:solidFill>
                  <a:schemeClr val="lt1"/>
                </a:solidFill>
                <a:effectLst/>
                <a:latin typeface="SimSun" panose="02010600030101010101" pitchFamily="2" charset="-122"/>
                <a:ea typeface="SimSun" panose="02010600030101010101" pitchFamily="2" charset="-122"/>
                <a:cs typeface="+mn-cs"/>
              </a:rPr>
              <a:t>机场</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 </a:t>
            </a:r>
            <a:r>
              <a:rPr lang="en-US" sz="1400" b="0" kern="1200" dirty="0" err="1">
                <a:solidFill>
                  <a:schemeClr val="lt1"/>
                </a:solidFill>
                <a:effectLst/>
                <a:latin typeface="SimSun" panose="02010600030101010101" pitchFamily="2" charset="-122"/>
                <a:ea typeface="SimSun" panose="02010600030101010101" pitchFamily="2" charset="-122"/>
                <a:cs typeface="+mn-cs"/>
              </a:rPr>
              <a:t>城市家具</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 </a:t>
            </a:r>
            <a:r>
              <a:rPr lang="en-US" sz="1400" b="0" kern="1200" dirty="0" err="1">
                <a:solidFill>
                  <a:schemeClr val="lt1"/>
                </a:solidFill>
                <a:effectLst/>
                <a:latin typeface="SimSun" panose="02010600030101010101" pitchFamily="2" charset="-122"/>
                <a:ea typeface="SimSun" panose="02010600030101010101" pitchFamily="2" charset="-122"/>
                <a:cs typeface="+mn-cs"/>
              </a:rPr>
              <a:t>修复</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baseline="0" dirty="0">
                <a:solidFill>
                  <a:schemeClr val="bg1"/>
                </a:solidFill>
                <a:latin typeface="SimSun" panose="02010600030101010101" pitchFamily="2" charset="-122"/>
                <a:ea typeface="SimSun" panose="02010600030101010101" pitchFamily="2" charset="-122"/>
              </a:rPr>
              <a:t> - </a:t>
            </a:r>
            <a:r>
              <a:rPr lang="en-US" sz="1400" b="0" kern="1200" dirty="0" err="1">
                <a:solidFill>
                  <a:schemeClr val="lt1"/>
                </a:solidFill>
                <a:effectLst/>
                <a:latin typeface="SimSun" panose="02010600030101010101" pitchFamily="2" charset="-122"/>
                <a:ea typeface="SimSun" panose="02010600030101010101" pitchFamily="2" charset="-122"/>
                <a:cs typeface="+mn-cs"/>
              </a:rPr>
              <a:t>小广场</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 </a:t>
            </a:r>
            <a:r>
              <a:rPr lang="en-US" sz="1400" b="0" kern="1200" dirty="0" err="1">
                <a:solidFill>
                  <a:schemeClr val="lt1"/>
                </a:solidFill>
                <a:effectLst/>
                <a:latin typeface="SimSun" panose="02010600030101010101" pitchFamily="2" charset="-122"/>
                <a:ea typeface="SimSun" panose="02010600030101010101" pitchFamily="2" charset="-122"/>
                <a:cs typeface="+mn-cs"/>
              </a:rPr>
              <a:t>游泳池</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indent="0" algn="r" defTabSz="914400" rtl="0" eaLnBrk="1" fontAlgn="auto" latinLnBrk="0" hangingPunct="1">
              <a:lnSpc>
                <a:spcPct val="100000"/>
              </a:lnSpc>
              <a:spcBef>
                <a:spcPts val="0"/>
              </a:spcBef>
              <a:spcAft>
                <a:spcPts val="0"/>
              </a:spcAft>
              <a:buClrTx/>
              <a:buSzTx/>
              <a:buFontTx/>
              <a:buNone/>
              <a:tabLst/>
              <a:defRPr/>
            </a:pPr>
            <a:r>
              <a:rPr lang="zh-CN" altLang="en-US" sz="1400" b="0" dirty="0">
                <a:solidFill>
                  <a:schemeClr val="bg1"/>
                </a:solidFill>
                <a:latin typeface="SimSun" panose="02010600030101010101" pitchFamily="2" charset="-122"/>
                <a:ea typeface="SimSun" panose="02010600030101010101" pitchFamily="2" charset="-122"/>
              </a:rPr>
              <a:t>应用</a:t>
            </a:r>
            <a:r>
              <a:rPr lang="fr-BE" sz="1400" b="0" dirty="0">
                <a:solidFill>
                  <a:schemeClr val="bg1"/>
                </a:solidFill>
                <a:latin typeface="SimSun" panose="02010600030101010101" pitchFamily="2" charset="-122"/>
                <a:ea typeface="SimSun" panose="02010600030101010101" pitchFamily="2" charset="-122"/>
              </a:rPr>
              <a:t> – </a:t>
            </a:r>
            <a:r>
              <a:rPr lang="en-US" sz="1400" b="0" kern="1200" dirty="0" err="1">
                <a:solidFill>
                  <a:schemeClr val="lt1"/>
                </a:solidFill>
                <a:effectLst/>
                <a:latin typeface="SimSun" panose="02010600030101010101" pitchFamily="2" charset="-122"/>
                <a:ea typeface="SimSun" panose="02010600030101010101" pitchFamily="2" charset="-122"/>
                <a:cs typeface="+mn-cs"/>
              </a:rPr>
              <a:t>配水</a:t>
            </a:r>
            <a:endParaRPr lang="fr-BE" sz="1400" b="0" dirty="0">
              <a:solidFill>
                <a:schemeClr val="bg1"/>
              </a:solidFill>
              <a:latin typeface="SimSun" panose="02010600030101010101" pitchFamily="2" charset="-122"/>
              <a:ea typeface="SimSun" panose="02010600030101010101" pitchFamily="2" charset="-122"/>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latin typeface="SimSun" panose="02010600030101010101" pitchFamily="2" charset="-122"/>
                <a:ea typeface="SimSun" panose="02010600030101010101" pitchFamily="2" charset="-122"/>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SimSun" panose="02010600030101010101" pitchFamily="2" charset="-122"/>
          <a:ea typeface="SimSun" panose="02010600030101010101" pitchFamily="2" charset="-122"/>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SimSun" panose="02010600030101010101" pitchFamily="2" charset="-122"/>
          <a:ea typeface="SimSun" panose="02010600030101010101" pitchFamily="2" charset="-122"/>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SimSun" panose="02010600030101010101" pitchFamily="2" charset="-122"/>
          <a:ea typeface="SimSun" panose="02010600030101010101" pitchFamily="2" charset="-122"/>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SimSun" panose="02010600030101010101" pitchFamily="2" charset="-122"/>
          <a:ea typeface="SimSun" panose="02010600030101010101" pitchFamily="2" charset="-122"/>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SimSun" panose="02010600030101010101" pitchFamily="2" charset="-122"/>
          <a:ea typeface="SimSun" panose="02010600030101010101" pitchFamily="2"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63.xml"/><Relationship Id="rId3" Type="http://schemas.openxmlformats.org/officeDocument/2006/relationships/slide" Target="slide24.xml"/><Relationship Id="rId7" Type="http://schemas.openxmlformats.org/officeDocument/2006/relationships/slide" Target="slide58.xml"/><Relationship Id="rId12" Type="http://schemas.openxmlformats.org/officeDocument/2006/relationships/slide" Target="slide8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54.xml"/><Relationship Id="rId11" Type="http://schemas.openxmlformats.org/officeDocument/2006/relationships/slide" Target="slide78.xml"/><Relationship Id="rId5" Type="http://schemas.openxmlformats.org/officeDocument/2006/relationships/slide" Target="slide46.xml"/><Relationship Id="rId10" Type="http://schemas.openxmlformats.org/officeDocument/2006/relationships/slide" Target="slide73.xml"/><Relationship Id="rId4" Type="http://schemas.openxmlformats.org/officeDocument/2006/relationships/slide" Target="slide35.xml"/><Relationship Id="rId9" Type="http://schemas.openxmlformats.org/officeDocument/2006/relationships/slide" Target="slide6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hyperlink" Target="http://www.lemoniteur.fr/181-innovation-chantiers/article/solutions-techniques/769157-un-effet-miroir-pour-une-facade-en-beton" TargetMode="External"/><Relationship Id="rId13" Type="http://schemas.openxmlformats.org/officeDocument/2006/relationships/hyperlink" Target="http://www.arcspace.com/features/moshe-safdie-/kauffman-center-for-the-performing-arts/" TargetMode="External"/><Relationship Id="rId3" Type="http://schemas.openxmlformats.org/officeDocument/2006/relationships/hyperlink" Target="http://www.worldstainless.org/Files/issf/non-image-files/PDF/Euro_Inox/Innovative_facades_EN.pdf" TargetMode="External"/><Relationship Id="rId7" Type="http://schemas.openxmlformats.org/officeDocument/2006/relationships/hyperlink" Target="http://cambridgearchitectural.com/" TargetMode="External"/><Relationship Id="rId12" Type="http://schemas.openxmlformats.org/officeDocument/2006/relationships/hyperlink" Target="http://www.stainlessindia.org/UploadPdf/SI_Mar08.pdf" TargetMode="External"/><Relationship Id="rId2" Type="http://schemas.openxmlformats.org/officeDocument/2006/relationships/hyperlink" Target="http://www.worldstainless.org/Files/issf/non-image-files/PDF/Euro_Inox/Facades_EN.pdf" TargetMode="External"/><Relationship Id="rId16" Type="http://schemas.openxmlformats.org/officeDocument/2006/relationships/hyperlink" Target="http://www.skyscrapercenter.com/building/capital-gate-tower/3172" TargetMode="External"/><Relationship Id="rId1" Type="http://schemas.openxmlformats.org/officeDocument/2006/relationships/slideLayout" Target="../slideLayouts/slideLayout11.xml"/><Relationship Id="rId6" Type="http://schemas.openxmlformats.org/officeDocument/2006/relationships/hyperlink" Target="http://wikimapia.org/7695594/Cleveland-Clinic-Lou-Ruvo-Center-for-Brain-Health#/photo/3116187" TargetMode="External"/><Relationship Id="rId11" Type="http://schemas.openxmlformats.org/officeDocument/2006/relationships/hyperlink" Target="http://greatbuildings.com/buildings/Weisman_Art_Museum.html" TargetMode="External"/><Relationship Id="rId5" Type="http://schemas.openxmlformats.org/officeDocument/2006/relationships/hyperlink" Target="http://www.steelcolor.com.au/westfield-doncaster/" TargetMode="External"/><Relationship Id="rId15" Type="http://schemas.openxmlformats.org/officeDocument/2006/relationships/hyperlink" Target="http://www.archilovers.com/projects/30432/centrale-termica-teleriscaldamento-iride-energia.html" TargetMode="External"/><Relationship Id="rId10" Type="http://schemas.openxmlformats.org/officeDocument/2006/relationships/hyperlink" Target="http://archinect.com/firms/project/39353/edf-archives-center/9174600" TargetMode="External"/><Relationship Id="rId4" Type="http://schemas.openxmlformats.org/officeDocument/2006/relationships/hyperlink" Target="http://www.archiexpo.com/architecture-design-manufacturer/stainless-steel-facade-cladding-2964.html" TargetMode="External"/><Relationship Id="rId9" Type="http://schemas.openxmlformats.org/officeDocument/2006/relationships/hyperlink" Target="https://newyorkbygehry.com/" TargetMode="External"/><Relationship Id="rId14" Type="http://schemas.openxmlformats.org/officeDocument/2006/relationships/hyperlink" Target="http://pattersons.com/civic/len-lye-contemporary-art-museu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www.reseaux-artistes.fr/dossiers/beatrice-dacher/architecture-sully-2006-2010" TargetMode="External"/><Relationship Id="rId3" Type="http://schemas.openxmlformats.org/officeDocument/2006/relationships/hyperlink" Target="http://www.e-architect.co.uk/dubai/capital-gate-abu-dhabi" TargetMode="External"/><Relationship Id="rId7" Type="http://schemas.openxmlformats.org/officeDocument/2006/relationships/hyperlink" Target="http://5osa.tistory.com/entry/Cepezed-and-Ned-Kahn-Studios-Vertical-Canal-fa%C3%A7ade-Utrecht-Netherlands" TargetMode="External"/><Relationship Id="rId12" Type="http://schemas.openxmlformats.org/officeDocument/2006/relationships/hyperlink" Target="http://www.gkdmediamesh.com/blog/the_role_of_metallic_mesh_in_transforming_stadium_architecture.html" TargetMode="External"/><Relationship Id="rId2" Type="http://schemas.openxmlformats.org/officeDocument/2006/relationships/hyperlink" Target="http://www.dailymail.co.uk/travel/article-1284591/Abu-Dhabi-Capital-Gate-skyscraper-leans-times-Tower-Pisa.html" TargetMode="External"/><Relationship Id="rId1" Type="http://schemas.openxmlformats.org/officeDocument/2006/relationships/slideLayout" Target="../slideLayouts/slideLayout11.xml"/><Relationship Id="rId6" Type="http://schemas.openxmlformats.org/officeDocument/2006/relationships/hyperlink" Target="http://issuu.com/hda_paris/docs/hda_2011_references_web_issu" TargetMode="External"/><Relationship Id="rId11" Type="http://schemas.openxmlformats.org/officeDocument/2006/relationships/hyperlink" Target="http://www.dezeen.com/2007/08/20/boiler-suit-by-thomas-heatherwick" TargetMode="External"/><Relationship Id="rId5" Type="http://schemas.openxmlformats.org/officeDocument/2006/relationships/hyperlink" Target="https://www.parisinfo.com/musee-monument-paris/71198/La-Geode" TargetMode="External"/><Relationship Id="rId10" Type="http://schemas.openxmlformats.org/officeDocument/2006/relationships/hyperlink" Target="http://www.marneetgondoire.fr/le-parc/les-espaces-1705.html" TargetMode="External"/><Relationship Id="rId4" Type="http://schemas.openxmlformats.org/officeDocument/2006/relationships/hyperlink" Target="http://hda-paris.com/" TargetMode="External"/><Relationship Id="rId9" Type="http://schemas.openxmlformats.org/officeDocument/2006/relationships/hyperlink" Target="http://www.marneetgondoire.fr/les-albums-photos/album-photos-490/le-chateau-de-rentilly-renaissance-en-2013-230.html?cHash=d2d475c49fe75ee015495efb35c0446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hyperlink" Target="http://www.worldstainless.org/Files/issf/non-image-files/PDF/Euro_Inox/VertGardens_EN.pdf" TargetMode="External"/><Relationship Id="rId7" Type="http://schemas.openxmlformats.org/officeDocument/2006/relationships/hyperlink" Target="http://www.architectureartdesigns.com/30-incredible-green-walls/" TargetMode="External"/><Relationship Id="rId2" Type="http://schemas.openxmlformats.org/officeDocument/2006/relationships/notesSlide" Target="../notesSlides/notesSlide23.xml"/><Relationship Id="rId1" Type="http://schemas.openxmlformats.org/officeDocument/2006/relationships/slideLayout" Target="../slideLayouts/slideLayout20.xml"/><Relationship Id="rId6" Type="http://schemas.openxmlformats.org/officeDocument/2006/relationships/hyperlink" Target="http://drum.lib.umd.edu/bitstream/1903/11291/1/Price_umd_0117N_11876.pdf" TargetMode="External"/><Relationship Id="rId5" Type="http://schemas.openxmlformats.org/officeDocument/2006/relationships/hyperlink" Target="http://www.jakob.co.uk/information/image-galleries/greenwall-systems-gallery/large-scale-greenwall-systems.html" TargetMode="External"/><Relationship Id="rId4" Type="http://schemas.openxmlformats.org/officeDocument/2006/relationships/hyperlink" Target="http://www.ronstantensilearch.com/melbourne-city-council-chambers-northern-green-facad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9.xml"/><Relationship Id="rId5" Type="http://schemas.openxmlformats.org/officeDocument/2006/relationships/image" Target="../media/image37.jpe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33.xml"/><Relationship Id="rId5" Type="http://schemas.openxmlformats.org/officeDocument/2006/relationships/image" Target="../media/image42.jpeg"/><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35.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8.xml"/><Relationship Id="rId1" Type="http://schemas.openxmlformats.org/officeDocument/2006/relationships/slideLayout" Target="../slideLayouts/slideLayout30.xml"/><Relationship Id="rId4" Type="http://schemas.openxmlformats.org/officeDocument/2006/relationships/image" Target="../media/image48.jpeg"/></Relationships>
</file>

<file path=ppt/slides/_rels/slide4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e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8" Type="http://schemas.openxmlformats.org/officeDocument/2006/relationships/hyperlink" Target="http://www.metalresources.net/index.php?option=com_content&amp;view=article&amp;id=318:sam-houston-state-university-refurbishes-austin-hall&amp;catid=1:latest-news-a-press&amp;Itemid=192" TargetMode="External"/><Relationship Id="rId13" Type="http://schemas.openxmlformats.org/officeDocument/2006/relationships/hyperlink" Target="http://www.hok.com/design/service/engineering/hamad-international-airport/" TargetMode="External"/><Relationship Id="rId18" Type="http://schemas.openxmlformats.org/officeDocument/2006/relationships/hyperlink" Target="http://www.rigidized.com/saveenergy.php" TargetMode="External"/><Relationship Id="rId3" Type="http://schemas.openxmlformats.org/officeDocument/2006/relationships/hyperlink" Target="http://www.worldstainless.org/Files/issf/non-image-%20files/PDF/Euro_Inox/Roofing_EN.pdf" TargetMode="External"/><Relationship Id="rId7" Type="http://schemas.openxmlformats.org/officeDocument/2006/relationships/hyperlink" Target="http://www.bssa.org.uk/cms/File/The%20Growing%20Market%20for%20Stainless%20Steel%20Roofing.pdf" TargetMode="External"/><Relationship Id="rId12" Type="http://schemas.openxmlformats.org/officeDocument/2006/relationships/hyperlink" Target="http://www.fosterandpartners.com/projects/uae-pavilion-shanghai-expo-2010/" TargetMode="External"/><Relationship Id="rId17" Type="http://schemas.openxmlformats.org/officeDocument/2006/relationships/hyperlink" Target="http://www.constructalia.com/repository/transfer/en/01921518ENLACE_PDF.pdf" TargetMode="External"/><Relationship Id="rId2" Type="http://schemas.openxmlformats.org/officeDocument/2006/relationships/notesSlide" Target="../notesSlides/notesSlide30.xml"/><Relationship Id="rId16" Type="http://schemas.openxmlformats.org/officeDocument/2006/relationships/hyperlink" Target="http://www.wbdg.org/resources/cool-metal-roofing" TargetMode="External"/><Relationship Id="rId1" Type="http://schemas.openxmlformats.org/officeDocument/2006/relationships/slideLayout" Target="../slideLayouts/slideLayout29.xml"/><Relationship Id="rId6" Type="http://schemas.openxmlformats.org/officeDocument/2006/relationships/hyperlink" Target="https://youtu.be/ZQledV2QFRY" TargetMode="External"/><Relationship Id="rId11" Type="http://schemas.openxmlformats.org/officeDocument/2006/relationships/hyperlink" Target="http://www.architectureweek.com/2003/1022/design_1-3.html" TargetMode="External"/><Relationship Id="rId5" Type="http://schemas.openxmlformats.org/officeDocument/2006/relationships/hyperlink" Target="http://ssina.com/download_a_file/roofing.pdf" TargetMode="External"/><Relationship Id="rId15" Type="http://schemas.openxmlformats.org/officeDocument/2006/relationships/hyperlink" Target="http://www.stainlessindia.org/UploadPdf/Dec%202011%20wshop%20Part-I.pdf" TargetMode="External"/><Relationship Id="rId10" Type="http://schemas.openxmlformats.org/officeDocument/2006/relationships/hyperlink" Target="http://www.worldstainless.org/Files/issf/non-image-files/PDF/Delhi_Parliament_Library.pdf" TargetMode="External"/><Relationship Id="rId19" Type="http://schemas.openxmlformats.org/officeDocument/2006/relationships/hyperlink" Target="http://www.cambridgearchitectural.com/" TargetMode="External"/><Relationship Id="rId4" Type="http://schemas.openxmlformats.org/officeDocument/2006/relationships/hyperlink" Target="http://www.worldstainless.org/Files/issf/non-image-files/PDF/Euro_Inox/RoofingTech_EN.pdf" TargetMode="External"/><Relationship Id="rId9" Type="http://schemas.openxmlformats.org/officeDocument/2006/relationships/hyperlink" Target="http://www.constructalia.com/english/publications/technical_guides/eurofer_ecodesign_package_stainless_steel_roofing_systems" TargetMode="External"/><Relationship Id="rId14" Type="http://schemas.openxmlformats.org/officeDocument/2006/relationships/hyperlink" Target="https://www.rigidized.com/exteriorscmt.php"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4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3.xml"/><Relationship Id="rId1" Type="http://schemas.openxmlformats.org/officeDocument/2006/relationships/slideLayout" Target="../slideLayouts/slideLayout44.xml"/><Relationship Id="rId4" Type="http://schemas.openxmlformats.org/officeDocument/2006/relationships/image" Target="../media/image59.jpeg"/></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4.xml"/><Relationship Id="rId1" Type="http://schemas.openxmlformats.org/officeDocument/2006/relationships/slideLayout" Target="../slideLayouts/slideLayout44.xml"/><Relationship Id="rId4" Type="http://schemas.openxmlformats.org/officeDocument/2006/relationships/image" Target="../media/image61.jpeg"/></Relationships>
</file>

<file path=ppt/slides/_rels/slide5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8" Type="http://schemas.openxmlformats.org/officeDocument/2006/relationships/hyperlink" Target="http://www.theinoxincolor.com/portfolio_category/decorative-mesh-projects/" TargetMode="External"/><Relationship Id="rId3" Type="http://schemas.openxmlformats.org/officeDocument/2006/relationships/hyperlink" Target="http://cambridgearchitectural.com/projects/louisiana-state-university-lsu-student-union-theater" TargetMode="External"/><Relationship Id="rId7" Type="http://schemas.openxmlformats.org/officeDocument/2006/relationships/hyperlink" Target="http://www.archilovers.com/projects/58425/mosteiro-da-batalha.html" TargetMode="External"/><Relationship Id="rId2" Type="http://schemas.openxmlformats.org/officeDocument/2006/relationships/hyperlink" Target="http://www.seoic.com/cable_railing.htm" TargetMode="External"/><Relationship Id="rId1" Type="http://schemas.openxmlformats.org/officeDocument/2006/relationships/slideLayout" Target="../slideLayouts/slideLayout38.xml"/><Relationship Id="rId6" Type="http://schemas.openxmlformats.org/officeDocument/2006/relationships/hyperlink" Target="http://www.cedinox.es/" TargetMode="External"/><Relationship Id="rId5" Type="http://schemas.openxmlformats.org/officeDocument/2006/relationships/hyperlink" Target="http://www.uginox.com/fr/node/180" TargetMode="External"/><Relationship Id="rId4" Type="http://schemas.openxmlformats.org/officeDocument/2006/relationships/hyperlink" Target="http://www.twentinox.com/projects/item/36/Transparent+stainless+steel+curtain+panels" TargetMode="External"/><Relationship Id="rId9" Type="http://schemas.openxmlformats.org/officeDocument/2006/relationships/hyperlink" Target="http://www.coop-himmelblau.at/architecture/projects/museum-of-contemporary-art-planning-exhibiti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51.xml"/><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3" Type="http://schemas.openxmlformats.org/officeDocument/2006/relationships/hyperlink" Target="http://www.worldstainless.org/Files/issf/non-image-files/PDF/Euro_Inox/PressFittingSystems_EN.pdf" TargetMode="External"/><Relationship Id="rId7" Type="http://schemas.openxmlformats.org/officeDocument/2006/relationships/hyperlink" Target="https://www.grohe.de/de_de/badezimmer.html" TargetMode="External"/><Relationship Id="rId2" Type="http://schemas.openxmlformats.org/officeDocument/2006/relationships/notesSlide" Target="../notesSlides/notesSlide36.xml"/><Relationship Id="rId1" Type="http://schemas.openxmlformats.org/officeDocument/2006/relationships/slideLayout" Target="../slideLayouts/slideLayout47.xml"/><Relationship Id="rId6" Type="http://schemas.openxmlformats.org/officeDocument/2006/relationships/hyperlink" Target="http://www.bssa.org.uk/cms/File/BSSA%20PLUMBING%20P.1-4.pdf" TargetMode="External"/><Relationship Id="rId5" Type="http://schemas.openxmlformats.org/officeDocument/2006/relationships/hyperlink" Target="https://nickelinstitute.org/library/?opt_perpage=20&amp;opt_layout=grid&amp;searchTerm=pipes%20for%20buildings&amp;page=1" TargetMode="External"/><Relationship Id="rId4" Type="http://schemas.openxmlformats.org/officeDocument/2006/relationships/hyperlink" Target="http://www.nickelinstitute.org/~/media/Files/TechnicalLiterature/StainlessSteelPlumbing-color-EN_11019_.ashx"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60.xml"/><Relationship Id="rId4" Type="http://schemas.openxmlformats.org/officeDocument/2006/relationships/image" Target="../media/image70.jpeg"/></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8.xml"/><Relationship Id="rId1" Type="http://schemas.openxmlformats.org/officeDocument/2006/relationships/slideLayout" Target="../slideLayouts/slideLayout62.xml"/></Relationships>
</file>

<file path=ppt/slides/_rels/slide62.xml.rels><?xml version="1.0" encoding="UTF-8" standalone="yes"?>
<Relationships xmlns="http://schemas.openxmlformats.org/package/2006/relationships"><Relationship Id="rId3" Type="http://schemas.openxmlformats.org/officeDocument/2006/relationships/hyperlink" Target="http://www.euro-inox.org/pdf/case/facades/Facades_EN.pdf" TargetMode="External"/><Relationship Id="rId7" Type="http://schemas.openxmlformats.org/officeDocument/2006/relationships/hyperlink" Target="http://www.cabworks.com/" TargetMode="External"/><Relationship Id="rId2" Type="http://schemas.openxmlformats.org/officeDocument/2006/relationships/notesSlide" Target="../notesSlides/notesSlide39.xml"/><Relationship Id="rId1" Type="http://schemas.openxmlformats.org/officeDocument/2006/relationships/slideLayout" Target="../slideLayouts/slideLayout56.xml"/><Relationship Id="rId6" Type="http://schemas.openxmlformats.org/officeDocument/2006/relationships/hyperlink" Target="http://cambridgearchitectural.com/projects/ft-lauderdale-hollywood-international-airport-rental-car-center" TargetMode="External"/><Relationship Id="rId5" Type="http://schemas.openxmlformats.org/officeDocument/2006/relationships/hyperlink" Target="http://commons.wikimedia.org/wiki/File:Metro_bruxelles_laufband.jpg" TargetMode="External"/><Relationship Id="rId4" Type="http://schemas.openxmlformats.org/officeDocument/2006/relationships/hyperlink" Target="https://www.forms-surfaces.com/elevator-ceilings"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69.xml"/><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0.xml"/><Relationship Id="rId1" Type="http://schemas.openxmlformats.org/officeDocument/2006/relationships/slideLayout" Target="../slideLayouts/slideLayout69.xml"/><Relationship Id="rId5" Type="http://schemas.openxmlformats.org/officeDocument/2006/relationships/image" Target="../media/image78.jpeg"/><Relationship Id="rId4" Type="http://schemas.openxmlformats.org/officeDocument/2006/relationships/image" Target="../media/image77.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4.xml"/><Relationship Id="rId5" Type="http://schemas.openxmlformats.org/officeDocument/2006/relationships/image" Target="../media/image82.png"/><Relationship Id="rId4" Type="http://schemas.openxmlformats.org/officeDocument/2006/relationships/image" Target="../media/image81.png"/></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4.xml"/><Relationship Id="rId5" Type="http://schemas.openxmlformats.org/officeDocument/2006/relationships/image" Target="../media/image86.png"/><Relationship Id="rId4" Type="http://schemas.openxmlformats.org/officeDocument/2006/relationships/image" Target="../media/image85.png"/></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4.xml"/><Relationship Id="rId5" Type="http://schemas.openxmlformats.org/officeDocument/2006/relationships/image" Target="../media/image90.jpeg"/><Relationship Id="rId4" Type="http://schemas.openxmlformats.org/officeDocument/2006/relationships/image" Target="../media/image89.png"/></Relationships>
</file>

<file path=ppt/slides/_rels/slide71.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image" Target="../media/image91.jpeg"/><Relationship Id="rId1" Type="http://schemas.openxmlformats.org/officeDocument/2006/relationships/slideLayout" Target="../slideLayouts/slideLayout78.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72.xml.rels><?xml version="1.0" encoding="UTF-8" standalone="yes"?>
<Relationships xmlns="http://schemas.openxmlformats.org/package/2006/relationships"><Relationship Id="rId3" Type="http://schemas.openxmlformats.org/officeDocument/2006/relationships/hyperlink" Target="https://extranet.worldstainless.org/applications/architecture-building-and-construction-applications/street-furniture/" TargetMode="External"/><Relationship Id="rId2" Type="http://schemas.openxmlformats.org/officeDocument/2006/relationships/notesSlide" Target="../notesSlides/notesSlide42.xml"/><Relationship Id="rId1" Type="http://schemas.openxmlformats.org/officeDocument/2006/relationships/slideLayout" Target="../slideLayouts/slideLayout74.xml"/><Relationship Id="rId5" Type="http://schemas.openxmlformats.org/officeDocument/2006/relationships/hyperlink" Target="http://listraveltips.com/wellington-street-art-stainless-steel-braille-sculpture/" TargetMode="External"/><Relationship Id="rId4" Type="http://schemas.openxmlformats.org/officeDocument/2006/relationships/hyperlink" Target="http://norcor.free.fr/piazza_superbe_inox.jpg"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7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83.xml"/></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3.xml"/><Relationship Id="rId1" Type="http://schemas.openxmlformats.org/officeDocument/2006/relationships/slideLayout" Target="../slideLayouts/slideLayout8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7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89.xml"/></Relationships>
</file>

<file path=ppt/slides/_rels/slide77.xml.rels><?xml version="1.0" encoding="UTF-8" standalone="yes"?>
<Relationships xmlns="http://schemas.openxmlformats.org/package/2006/relationships"><Relationship Id="rId3" Type="http://schemas.openxmlformats.org/officeDocument/2006/relationships/hyperlink" Target="http://www.worldstainless.org/Files/issf/non-image-files/PDF/Euro_Inox/New_meets_Old_EN.pdf" TargetMode="External"/><Relationship Id="rId2" Type="http://schemas.openxmlformats.org/officeDocument/2006/relationships/notesSlide" Target="../notesSlides/notesSlide44.xml"/><Relationship Id="rId1" Type="http://schemas.openxmlformats.org/officeDocument/2006/relationships/slideLayout" Target="../slideLayouts/slideLayout8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96.xml"/><Relationship Id="rId5" Type="http://schemas.openxmlformats.org/officeDocument/2006/relationships/image" Target="../media/image108.jpeg"/><Relationship Id="rId4" Type="http://schemas.openxmlformats.org/officeDocument/2006/relationships/image" Target="../media/image107.png"/></Relationships>
</file>

<file path=ppt/slides/_rels/slide8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98.xml"/></Relationships>
</file>

<file path=ppt/slides/_rels/slide81.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98.xml"/></Relationships>
</file>

<file path=ppt/slides/_rels/slide8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98.xml"/></Relationships>
</file>

<file path=ppt/slides/_rels/slide8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5.xml"/><Relationship Id="rId1" Type="http://schemas.openxmlformats.org/officeDocument/2006/relationships/slideLayout" Target="../slideLayouts/slideLayout98.xml"/></Relationships>
</file>

<file path=ppt/slides/_rels/slide84.xml.rels><?xml version="1.0" encoding="UTF-8" standalone="yes"?>
<Relationships xmlns="http://schemas.openxmlformats.org/package/2006/relationships"><Relationship Id="rId8" Type="http://schemas.openxmlformats.org/officeDocument/2006/relationships/hyperlink" Target="http://www.copa2014.gov.br/en/noticia/see-details-castelaos-architecture-project" TargetMode="External"/><Relationship Id="rId3" Type="http://schemas.openxmlformats.org/officeDocument/2006/relationships/hyperlink" Target="http://www.assda.asn.au/blog/223-stainless-welcome-for-sports-fans" TargetMode="External"/><Relationship Id="rId7" Type="http://schemas.openxmlformats.org/officeDocument/2006/relationships/hyperlink" Target="http://www.vigliecca.com.br/en/projects/castelao-arena#gallery;%20" TargetMode="External"/><Relationship Id="rId2" Type="http://schemas.openxmlformats.org/officeDocument/2006/relationships/hyperlink" Target="http://www.cmf.co.uk/products/products.asp?id=92&amp;product_id=4" TargetMode="External"/><Relationship Id="rId1" Type="http://schemas.openxmlformats.org/officeDocument/2006/relationships/slideLayout" Target="../slideLayouts/slideLayout92.xml"/><Relationship Id="rId6" Type="http://schemas.openxmlformats.org/officeDocument/2006/relationships/hyperlink" Target="http://www.architectsjournal.co.uk/specification/product-anatomy/gkd-yamuna-stadium-in-delhi-shines-with-stainless-steel-mesh-faade/8632271.article" TargetMode="External"/><Relationship Id="rId5" Type="http://schemas.openxmlformats.org/officeDocument/2006/relationships/hyperlink" Target="https://gkd-india.com/metalfabrics/yamuna-sports-stadium" TargetMode="External"/><Relationship Id="rId10" Type="http://schemas.openxmlformats.org/officeDocument/2006/relationships/hyperlink" Target="https://www.osram.com/ls/projects/grand-stade-lille/index.jsp" TargetMode="External"/><Relationship Id="rId4" Type="http://schemas.openxmlformats.org/officeDocument/2006/relationships/hyperlink" Target="http://www.controlledaccess.com/" TargetMode="External"/><Relationship Id="rId9" Type="http://schemas.openxmlformats.org/officeDocument/2006/relationships/hyperlink" Target="http://edorocha.com.br/portfolio/allianz-parque/"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8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46.xml"/><Relationship Id="rId1" Type="http://schemas.openxmlformats.org/officeDocument/2006/relationships/slideLayout" Target="../slideLayouts/slideLayout105.xml"/><Relationship Id="rId5" Type="http://schemas.openxmlformats.org/officeDocument/2006/relationships/image" Target="../media/image115.png"/><Relationship Id="rId4" Type="http://schemas.openxmlformats.org/officeDocument/2006/relationships/image" Target="../media/image114.png"/></Relationships>
</file>

<file path=ppt/slides/_rels/slide8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07.xml"/></Relationships>
</file>

<file path=ppt/slides/_rels/slide88.xml.rels><?xml version="1.0" encoding="UTF-8" standalone="yes"?>
<Relationships xmlns="http://schemas.openxmlformats.org/package/2006/relationships"><Relationship Id="rId3" Type="http://schemas.openxmlformats.org/officeDocument/2006/relationships/hyperlink" Target="http://www.imoa.info/molybdenum-uses/molybdenum-grade-stainless-steels/architecture/french-pool-liner-article.php" TargetMode="External"/><Relationship Id="rId2" Type="http://schemas.openxmlformats.org/officeDocument/2006/relationships/notesSlide" Target="../notesSlides/notesSlide47.xml"/><Relationship Id="rId1" Type="http://schemas.openxmlformats.org/officeDocument/2006/relationships/slideLayout" Target="../slideLayouts/slideLayout101.xml"/><Relationship Id="rId5" Type="http://schemas.openxmlformats.org/officeDocument/2006/relationships/hyperlink" Target="http://www.awt-eisleben.de/en/swimming-pools-136.html" TargetMode="External"/><Relationship Id="rId4" Type="http://schemas.openxmlformats.org/officeDocument/2006/relationships/hyperlink" Target="http://www.constructalia.com/repository/transfer/fr/02163065ENLACE_PDF.pdf"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zh-CN" altLang="en-US" dirty="0"/>
              <a:t>建筑／土木工程发言人的幻灯片</a:t>
            </a:r>
            <a:endParaRPr lang="fr-FR" dirty="0"/>
          </a:p>
        </p:txBody>
      </p:sp>
      <p:sp>
        <p:nvSpPr>
          <p:cNvPr id="3" name="Subtitle 2"/>
          <p:cNvSpPr>
            <a:spLocks noGrp="1"/>
          </p:cNvSpPr>
          <p:nvPr>
            <p:ph type="subTitle" idx="1"/>
          </p:nvPr>
        </p:nvSpPr>
        <p:spPr/>
        <p:txBody>
          <a:bodyPr>
            <a:normAutofit/>
          </a:bodyPr>
          <a:lstStyle/>
          <a:p>
            <a:r>
              <a:rPr lang="zh-CN" altLang="en-US" sz="4000" b="1" dirty="0">
                <a:solidFill>
                  <a:srgbClr val="C00000"/>
                </a:solidFill>
              </a:rPr>
              <a:t>第二章</a:t>
            </a:r>
            <a:endParaRPr lang="fr-FR" sz="4000" b="1" dirty="0">
              <a:solidFill>
                <a:srgbClr val="C00000"/>
              </a:solidFill>
            </a:endParaRPr>
          </a:p>
          <a:p>
            <a:r>
              <a:rPr lang="zh-CN" altLang="en-US" sz="4000" b="1" dirty="0">
                <a:solidFill>
                  <a:srgbClr val="C00000"/>
                </a:solidFill>
              </a:rPr>
              <a:t>应用</a:t>
            </a:r>
            <a:endParaRPr lang="fr-FR" sz="4000" b="1" dirty="0">
              <a:solidFill>
                <a:srgbClr val="C00000"/>
              </a:solidFill>
            </a:endParaRPr>
          </a:p>
        </p:txBody>
      </p:sp>
      <p:sp>
        <p:nvSpPr>
          <p:cNvPr id="4" name="Slide Number Placeholder 3"/>
          <p:cNvSpPr>
            <a:spLocks noGrp="1"/>
          </p:cNvSpPr>
          <p:nvPr>
            <p:ph type="sldNum" sz="quarter" idx="4"/>
          </p:nvPr>
        </p:nvSpPr>
        <p:spPr/>
        <p:txBody>
          <a:bodyPr/>
          <a:lstStyle/>
          <a:p>
            <a:fld id="{5AF66AA0-E37C-4065-8BE7-D4086C065B53}" type="slidenum">
              <a:rPr lang="fr-BE" smtClean="0"/>
              <a:t>1</a:t>
            </a:fld>
            <a:endParaRPr lang="fr-BE"/>
          </a:p>
        </p:txBody>
      </p:sp>
    </p:spTree>
    <p:extLst>
      <p:ext uri="{BB962C8B-B14F-4D97-AF65-F5344CB8AC3E}">
        <p14:creationId xmlns:p14="http://schemas.microsoft.com/office/powerpoint/2010/main" val="9561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内容</a:t>
            </a:r>
            <a:endParaRPr lang="fr-FR" dirty="0"/>
          </a:p>
        </p:txBody>
      </p:sp>
      <p:sp>
        <p:nvSpPr>
          <p:cNvPr id="3" name="Content Placeholder 2"/>
          <p:cNvSpPr>
            <a:spLocks noGrp="1"/>
          </p:cNvSpPr>
          <p:nvPr>
            <p:ph idx="1"/>
          </p:nvPr>
        </p:nvSpPr>
        <p:spPr>
          <a:xfrm>
            <a:off x="457200" y="1600200"/>
            <a:ext cx="8229600" cy="4349080"/>
          </a:xfrm>
        </p:spPr>
        <p:txBody>
          <a:bodyPr>
            <a:normAutofit fontScale="85000" lnSpcReduction="20000"/>
          </a:bodyPr>
          <a:lstStyle/>
          <a:p>
            <a:pPr marL="971550" lvl="1" indent="-514350">
              <a:buFont typeface="+mj-lt"/>
              <a:buAutoNum type="arabicPeriod"/>
            </a:pPr>
            <a:r>
              <a:rPr lang="zh-CN" altLang="en-US" dirty="0">
                <a:hlinkClick r:id="rId3" action="ppaction://hlinksldjump"/>
              </a:rPr>
              <a:t>外墙</a:t>
            </a:r>
            <a:endParaRPr lang="en-US" dirty="0"/>
          </a:p>
          <a:p>
            <a:pPr marL="971550" lvl="1" indent="-514350">
              <a:buFont typeface="+mj-lt"/>
              <a:buAutoNum type="arabicPeriod"/>
            </a:pPr>
            <a:r>
              <a:rPr lang="zh-CN" altLang="en-US" dirty="0">
                <a:hlinkClick r:id="rId3" action="ppaction://hlinksldjump"/>
              </a:rPr>
              <a:t>绿色墙壁</a:t>
            </a:r>
            <a:endParaRPr lang="fr-FR" dirty="0"/>
          </a:p>
          <a:p>
            <a:pPr marL="971550" lvl="1" indent="-514350">
              <a:buFont typeface="+mj-lt"/>
              <a:buAutoNum type="arabicPeriod"/>
            </a:pPr>
            <a:r>
              <a:rPr lang="zh-CN" altLang="en-US" dirty="0">
                <a:hlinkClick r:id="rId4" action="ppaction://hlinksldjump"/>
              </a:rPr>
              <a:t>屋顶</a:t>
            </a:r>
            <a:endParaRPr lang="fr-FR" dirty="0"/>
          </a:p>
          <a:p>
            <a:pPr marL="971550" lvl="1" indent="-514350">
              <a:buFont typeface="+mj-lt"/>
              <a:buAutoNum type="arabicPeriod"/>
            </a:pPr>
            <a:r>
              <a:rPr lang="zh-CN" altLang="en-US" dirty="0">
                <a:hlinkClick r:id="rId5" action="ppaction://hlinksldjump"/>
              </a:rPr>
              <a:t>装饰</a:t>
            </a:r>
            <a:endParaRPr lang="fr-FR" dirty="0"/>
          </a:p>
          <a:p>
            <a:pPr marL="971550" lvl="1" indent="-514350">
              <a:buFont typeface="+mj-lt"/>
              <a:buAutoNum type="arabicPeriod"/>
            </a:pPr>
            <a:r>
              <a:rPr lang="zh-CN" altLang="en-US" dirty="0">
                <a:hlinkClick r:id="rId6" action="ppaction://hlinksldjump"/>
              </a:rPr>
              <a:t>水暖</a:t>
            </a:r>
            <a:endParaRPr lang="en-US" dirty="0"/>
          </a:p>
          <a:p>
            <a:pPr marL="971550" lvl="1" indent="-514350">
              <a:buFont typeface="+mj-lt"/>
              <a:buAutoNum type="arabicPeriod"/>
            </a:pPr>
            <a:r>
              <a:rPr lang="zh-CN" altLang="en-US" dirty="0">
                <a:hlinkClick r:id="rId7" action="ppaction://hlinksldjump"/>
              </a:rPr>
              <a:t>扶梯与电梯</a:t>
            </a:r>
            <a:endParaRPr lang="en-US" dirty="0"/>
          </a:p>
          <a:p>
            <a:pPr marL="971550" lvl="1" indent="-514350">
              <a:buFont typeface="+mj-lt"/>
              <a:buAutoNum type="arabicPeriod"/>
            </a:pPr>
            <a:r>
              <a:rPr lang="zh-CN" altLang="en-US" dirty="0">
                <a:hlinkClick r:id="rId8" action="ppaction://hlinksldjump"/>
              </a:rPr>
              <a:t>机场</a:t>
            </a:r>
            <a:endParaRPr lang="fr-FR" dirty="0"/>
          </a:p>
          <a:p>
            <a:pPr marL="971550" lvl="1" indent="-514350">
              <a:buFont typeface="+mj-lt"/>
              <a:buAutoNum type="arabicPeriod"/>
            </a:pPr>
            <a:r>
              <a:rPr lang="zh-CN" altLang="en-US" dirty="0">
                <a:hlinkClick r:id="rId9" action="ppaction://hlinksldjump"/>
              </a:rPr>
              <a:t>城市家具</a:t>
            </a:r>
            <a:endParaRPr lang="en-US" dirty="0"/>
          </a:p>
          <a:p>
            <a:pPr marL="971550" lvl="1" indent="-514350">
              <a:buFont typeface="+mj-lt"/>
              <a:buAutoNum type="arabicPeriod"/>
            </a:pPr>
            <a:r>
              <a:rPr lang="zh-CN" altLang="en-US" dirty="0">
                <a:hlinkClick r:id="rId10" action="ppaction://hlinksldjump"/>
              </a:rPr>
              <a:t>修复</a:t>
            </a:r>
            <a:endParaRPr lang="en-US" dirty="0"/>
          </a:p>
          <a:p>
            <a:pPr marL="971550" lvl="1" indent="-514350">
              <a:buFont typeface="+mj-lt"/>
              <a:buAutoNum type="arabicPeriod"/>
            </a:pPr>
            <a:r>
              <a:rPr lang="zh-CN" altLang="en-US" dirty="0">
                <a:hlinkClick r:id="rId11" action="ppaction://hlinksldjump"/>
              </a:rPr>
              <a:t>小广场</a:t>
            </a:r>
            <a:endParaRPr lang="en-US" dirty="0"/>
          </a:p>
          <a:p>
            <a:pPr marL="971550" lvl="1" indent="-514350">
              <a:buFont typeface="+mj-lt"/>
              <a:buAutoNum type="arabicPeriod"/>
            </a:pPr>
            <a:r>
              <a:rPr lang="zh-CN" altLang="en-US" dirty="0">
                <a:hlinkClick r:id="rId12" action="ppaction://hlinksldjump"/>
              </a:rPr>
              <a:t>游泳池</a:t>
            </a:r>
            <a:endParaRPr lang="en-US" dirty="0"/>
          </a:p>
        </p:txBody>
      </p:sp>
      <p:sp>
        <p:nvSpPr>
          <p:cNvPr id="4" name="Slide Number Placeholder 3"/>
          <p:cNvSpPr>
            <a:spLocks noGrp="1"/>
          </p:cNvSpPr>
          <p:nvPr>
            <p:ph type="sldNum" sz="quarter" idx="4"/>
          </p:nvPr>
        </p:nvSpPr>
        <p:spPr>
          <a:xfrm>
            <a:off x="6553200" y="6356350"/>
            <a:ext cx="2133600" cy="365125"/>
          </a:xfrm>
        </p:spPr>
        <p:txBody>
          <a:bodyPr/>
          <a:lstStyle/>
          <a:p>
            <a:fld id="{5AF66AA0-E37C-4065-8BE7-D4086C065B53}" type="slidenum">
              <a:rPr lang="fr-BE" smtClean="0"/>
              <a:t>2</a:t>
            </a:fld>
            <a:endParaRPr lang="fr-BE"/>
          </a:p>
        </p:txBody>
      </p:sp>
    </p:spTree>
    <p:extLst>
      <p:ext uri="{BB962C8B-B14F-4D97-AF65-F5344CB8AC3E}">
        <p14:creationId xmlns:p14="http://schemas.microsoft.com/office/powerpoint/2010/main" val="803997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latin typeface="SimSun" panose="02010600030101010101" pitchFamily="2" charset="-122"/>
                <a:ea typeface="SimSun" panose="02010600030101010101" pitchFamily="2" charset="-122"/>
              </a:rPr>
              <a:t>1. </a:t>
            </a:r>
            <a:r>
              <a:rPr lang="zh-CN" altLang="en-US" dirty="0">
                <a:latin typeface="SimSun" panose="02010600030101010101" pitchFamily="2" charset="-122"/>
                <a:ea typeface="SimSun" panose="02010600030101010101" pitchFamily="2" charset="-122"/>
              </a:rPr>
              <a:t>外墙</a:t>
            </a:r>
            <a:endParaRPr lang="nl-BE" dirty="0">
              <a:latin typeface="SimSun" panose="02010600030101010101" pitchFamily="2" charset="-122"/>
              <a:ea typeface="SimSun" panose="02010600030101010101" pitchFamily="2" charset="-122"/>
            </a:endParaRPr>
          </a:p>
        </p:txBody>
      </p:sp>
      <p:sp>
        <p:nvSpPr>
          <p:cNvPr id="2" name="Slide Number Placeholder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886991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4</a:t>
            </a:fld>
            <a:endParaRPr lang="fr-BE" dirty="0">
              <a:latin typeface="SimSun" panose="02010600030101010101" pitchFamily="2" charset="-122"/>
              <a:ea typeface="SimSun" panose="02010600030101010101" pitchFamily="2" charset="-122"/>
            </a:endParaRPr>
          </a:p>
        </p:txBody>
      </p:sp>
      <p:sp>
        <p:nvSpPr>
          <p:cNvPr id="9" name="Text Placeholder 8"/>
          <p:cNvSpPr>
            <a:spLocks noGrp="1"/>
          </p:cNvSpPr>
          <p:nvPr>
            <p:ph type="body" sz="half" idx="4294967295"/>
          </p:nvPr>
        </p:nvSpPr>
        <p:spPr>
          <a:xfrm>
            <a:off x="0" y="4733925"/>
            <a:ext cx="8856663" cy="2124075"/>
          </a:xfrm>
        </p:spPr>
        <p:txBody>
          <a:bodyPr>
            <a:noAutofit/>
          </a:bodyPr>
          <a:lstStyle/>
          <a:p>
            <a:pPr marL="0" indent="0" algn="just">
              <a:buNone/>
            </a:pPr>
            <a:r>
              <a:rPr lang="zh-CN" altLang="en-US" sz="1600" dirty="0">
                <a:latin typeface="SimSun" panose="02010600030101010101" pitchFamily="2" charset="-122"/>
                <a:ea typeface="SimSun" panose="02010600030101010101" pitchFamily="2" charset="-122"/>
              </a:rPr>
              <a:t>从左上角，顺时针：</a:t>
            </a:r>
            <a:r>
              <a:rPr lang="fr-FR" sz="1600" dirty="0">
                <a:latin typeface="SimSun" panose="02010600030101010101" pitchFamily="2" charset="-122"/>
                <a:ea typeface="SimSun" panose="02010600030101010101" pitchFamily="2" charset="-122"/>
              </a:rPr>
              <a:t> </a:t>
            </a:r>
          </a:p>
          <a:p>
            <a:pPr marL="342900" indent="-342900" algn="just">
              <a:buFont typeface="+mj-lt"/>
              <a:buAutoNum type="arabicPeriod"/>
            </a:pPr>
            <a:r>
              <a:rPr lang="zh-CN" altLang="en-US" sz="1600" dirty="0">
                <a:latin typeface="SimSun" panose="02010600030101010101" pitchFamily="2" charset="-122"/>
                <a:ea typeface="SimSun" panose="02010600030101010101" pitchFamily="2" charset="-122"/>
              </a:rPr>
              <a:t>澳大利亚维多利亚省</a:t>
            </a:r>
            <a:r>
              <a:rPr lang="fr-FR" sz="1600" dirty="0">
                <a:latin typeface="SimSun" panose="02010600030101010101" pitchFamily="2" charset="-122"/>
                <a:ea typeface="SimSun" panose="02010600030101010101" pitchFamily="2" charset="-122"/>
              </a:rPr>
              <a:t>Westfield Doncaster</a:t>
            </a:r>
            <a:r>
              <a:rPr lang="zh-CN" altLang="en-US" sz="1600" dirty="0">
                <a:latin typeface="SimSun" panose="02010600030101010101" pitchFamily="2" charset="-122"/>
                <a:ea typeface="SimSun" panose="02010600030101010101" pitchFamily="2" charset="-122"/>
              </a:rPr>
              <a:t>购物中心外墙</a:t>
            </a:r>
            <a:r>
              <a:rPr lang="fr-FR" sz="1600" dirty="0">
                <a:latin typeface="SimSun" panose="02010600030101010101" pitchFamily="2" charset="-122"/>
                <a:ea typeface="SimSun" panose="02010600030101010101" pitchFamily="2" charset="-122"/>
              </a:rPr>
              <a:t> </a:t>
            </a:r>
            <a:r>
              <a:rPr lang="fr-FR" sz="1600" baseline="50000" dirty="0">
                <a:latin typeface="SimSun" panose="02010600030101010101" pitchFamily="2" charset="-122"/>
                <a:ea typeface="SimSun" panose="02010600030101010101" pitchFamily="2" charset="-122"/>
              </a:rPr>
              <a:t>4</a:t>
            </a:r>
          </a:p>
          <a:p>
            <a:pPr marL="342900" indent="-342900" algn="just">
              <a:buFont typeface="+mj-lt"/>
              <a:buAutoNum type="arabicPeriod"/>
            </a:pPr>
            <a:r>
              <a:rPr lang="zh-CN" altLang="en-US" sz="1600" dirty="0">
                <a:latin typeface="SimSun" panose="02010600030101010101" pitchFamily="2" charset="-122"/>
                <a:ea typeface="SimSun" panose="02010600030101010101" pitchFamily="2" charset="-122"/>
              </a:rPr>
              <a:t>美国华盛顿附近一所学校外墙上的不锈钢网离子遮阳板。减少眩光，节能，提供更加可见度</a:t>
            </a:r>
            <a:r>
              <a:rPr lang="fr-FR" sz="1600" baseline="50000" dirty="0">
                <a:latin typeface="SimSun" panose="02010600030101010101" pitchFamily="2" charset="-122"/>
                <a:ea typeface="SimSun" panose="02010600030101010101" pitchFamily="2" charset="-122"/>
              </a:rPr>
              <a:t>6</a:t>
            </a:r>
          </a:p>
          <a:p>
            <a:pPr marL="342900" indent="-342900" algn="just">
              <a:buFont typeface="+mj-lt"/>
              <a:buAutoNum type="arabicPeriod"/>
            </a:pPr>
            <a:r>
              <a:rPr lang="zh-CN" altLang="en-US" sz="1600" dirty="0">
                <a:latin typeface="SimSun" panose="02010600030101010101" pitchFamily="2" charset="-122"/>
                <a:ea typeface="SimSun" panose="02010600030101010101" pitchFamily="2" charset="-122"/>
              </a:rPr>
              <a:t>美国亚利桑那州不锈钢网覆盖的庭院。遮阳，便于空气流动</a:t>
            </a:r>
            <a:r>
              <a:rPr lang="fr-FR" sz="1600" baseline="50000" dirty="0">
                <a:latin typeface="SimSun" panose="02010600030101010101" pitchFamily="2" charset="-122"/>
                <a:ea typeface="SimSun" panose="02010600030101010101" pitchFamily="2" charset="-122"/>
              </a:rPr>
              <a:t>6</a:t>
            </a:r>
          </a:p>
          <a:p>
            <a:pPr algn="just">
              <a:buFont typeface="+mj-lt"/>
              <a:buAutoNum type="arabicPeriod"/>
            </a:pPr>
            <a:r>
              <a:rPr lang="fr-FR" altLang="zh-CN" sz="1600" dirty="0">
                <a:latin typeface="SimSun" panose="02010600030101010101" pitchFamily="2" charset="-122"/>
                <a:ea typeface="SimSun" panose="02010600030101010101" pitchFamily="2" charset="-122"/>
              </a:rPr>
              <a:t> Frank </a:t>
            </a:r>
            <a:r>
              <a:rPr lang="fr-FR" altLang="zh-CN" sz="1600" dirty="0" err="1">
                <a:latin typeface="SimSun" panose="02010600030101010101" pitchFamily="2" charset="-122"/>
                <a:ea typeface="SimSun" panose="02010600030101010101" pitchFamily="2" charset="-122"/>
              </a:rPr>
              <a:t>Gehry</a:t>
            </a:r>
            <a:r>
              <a:rPr lang="zh-CN" altLang="en-US" sz="1600" dirty="0">
                <a:latin typeface="SimSun" panose="02010600030101010101" pitchFamily="2" charset="-122"/>
                <a:ea typeface="SimSun" panose="02010600030101010101" pitchFamily="2" charset="-122"/>
              </a:rPr>
              <a:t>设计的</a:t>
            </a:r>
            <a:r>
              <a:rPr lang="fr-FR" sz="1600" dirty="0">
                <a:latin typeface="SimSun" panose="02010600030101010101" pitchFamily="2" charset="-122"/>
                <a:ea typeface="SimSun" panose="02010600030101010101" pitchFamily="2" charset="-122"/>
              </a:rPr>
              <a:t>Lou </a:t>
            </a:r>
            <a:r>
              <a:rPr lang="fr-FR" sz="1600" dirty="0" err="1">
                <a:latin typeface="SimSun" panose="02010600030101010101" pitchFamily="2" charset="-122"/>
                <a:ea typeface="SimSun" panose="02010600030101010101" pitchFamily="2" charset="-122"/>
              </a:rPr>
              <a:t>Ruvo</a:t>
            </a:r>
            <a:r>
              <a:rPr lang="zh-CN" altLang="en-US" sz="1600" dirty="0">
                <a:latin typeface="SimSun" panose="02010600030101010101" pitchFamily="2" charset="-122"/>
                <a:ea typeface="SimSun" panose="02010600030101010101" pitchFamily="2" charset="-122"/>
              </a:rPr>
              <a:t>医疗研究中心，美国拉斯维加斯</a:t>
            </a:r>
            <a:r>
              <a:rPr lang="fr-FR" sz="1600" baseline="50000" dirty="0">
                <a:latin typeface="SimSun" panose="02010600030101010101" pitchFamily="2" charset="-122"/>
                <a:ea typeface="SimSun" panose="02010600030101010101" pitchFamily="2" charset="-122"/>
              </a:rPr>
              <a:t>5</a:t>
            </a:r>
          </a:p>
        </p:txBody>
      </p:sp>
      <p:grpSp>
        <p:nvGrpSpPr>
          <p:cNvPr id="24" name="Group 23"/>
          <p:cNvGrpSpPr>
            <a:grpSpLocks noChangeAspect="1"/>
          </p:cNvGrpSpPr>
          <p:nvPr/>
        </p:nvGrpSpPr>
        <p:grpSpPr>
          <a:xfrm>
            <a:off x="1691680" y="188640"/>
            <a:ext cx="5273557" cy="4536504"/>
            <a:chOff x="-36513" y="0"/>
            <a:chExt cx="7128001" cy="6131748"/>
          </a:xfrm>
        </p:grpSpPr>
        <p:pic>
          <p:nvPicPr>
            <p:cNvPr id="25" name="Picture 6"/>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6513" y="1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 name="Picture 7"/>
            <p:cNvPicPr>
              <a:picLocks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36513" y="307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 name="Picture 8"/>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031487" y="0"/>
              <a:ext cx="3060001" cy="3060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descr="Woven Metal Tension Systems"/>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031487" y="3071748"/>
              <a:ext cx="3060001" cy="30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78326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descr="Westfield2---72dpiRGB"/>
          <p:cNvSpPr>
            <a:spLocks noChangeAspect="1" noChangeArrowheads="1"/>
          </p:cNvSpPr>
          <p:nvPr/>
        </p:nvSpPr>
        <p:spPr bwMode="auto">
          <a:xfrm>
            <a:off x="155575" y="-2057400"/>
            <a:ext cx="5715000" cy="4286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sp>
        <p:nvSpPr>
          <p:cNvPr id="9" name="Content Placeholder 2"/>
          <p:cNvSpPr txBox="1">
            <a:spLocks/>
          </p:cNvSpPr>
          <p:nvPr/>
        </p:nvSpPr>
        <p:spPr>
          <a:xfrm rot="16200000">
            <a:off x="-2761036" y="3233896"/>
            <a:ext cx="6480722" cy="67824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dirty="0">
                <a:latin typeface="SimSun" panose="02010600030101010101" pitchFamily="2" charset="-122"/>
                <a:ea typeface="SimSun" panose="02010600030101010101" pitchFamily="2" charset="-122"/>
              </a:rPr>
              <a:t>285</a:t>
            </a:r>
            <a:r>
              <a:rPr lang="zh-CN" altLang="en-US" sz="1800" dirty="0">
                <a:latin typeface="SimSun" panose="02010600030101010101" pitchFamily="2" charset="-122"/>
                <a:ea typeface="SimSun" panose="02010600030101010101" pitchFamily="2" charset="-122"/>
              </a:rPr>
              <a:t>米高的住宅楼不锈钢外墙</a:t>
            </a:r>
            <a:r>
              <a:rPr lang="fr-FR" sz="1800" dirty="0">
                <a:latin typeface="SimSun" panose="02010600030101010101" pitchFamily="2" charset="-122"/>
                <a:ea typeface="SimSun" panose="02010600030101010101" pitchFamily="2" charset="-122"/>
              </a:rPr>
              <a:t>, </a:t>
            </a:r>
            <a:r>
              <a:rPr lang="zh-CN" altLang="en-US" sz="1800" dirty="0">
                <a:latin typeface="SimSun" panose="02010600030101010101" pitchFamily="2" charset="-122"/>
                <a:ea typeface="SimSun" panose="02010600030101010101" pitchFamily="2" charset="-122"/>
              </a:rPr>
              <a:t>美国纽约。建筑师：</a:t>
            </a:r>
            <a:r>
              <a:rPr lang="fr-FR" sz="1800" dirty="0">
                <a:latin typeface="SimSun" panose="02010600030101010101" pitchFamily="2" charset="-122"/>
                <a:ea typeface="SimSun" panose="02010600030101010101" pitchFamily="2" charset="-122"/>
              </a:rPr>
              <a:t>Frank </a:t>
            </a:r>
            <a:r>
              <a:rPr lang="fr-FR" sz="1800" dirty="0" err="1">
                <a:latin typeface="SimSun" panose="02010600030101010101" pitchFamily="2" charset="-122"/>
                <a:ea typeface="SimSun" panose="02010600030101010101" pitchFamily="2" charset="-122"/>
              </a:rPr>
              <a:t>Gehry</a:t>
            </a:r>
            <a:r>
              <a:rPr lang="fr-FR" sz="1800" baseline="50000" dirty="0">
                <a:latin typeface="SimSun" panose="02010600030101010101" pitchFamily="2" charset="-122"/>
                <a:ea typeface="SimSun" panose="02010600030101010101" pitchFamily="2" charset="-122"/>
              </a:rPr>
              <a:t> 7</a:t>
            </a:r>
          </a:p>
        </p:txBody>
      </p:sp>
      <p:sp>
        <p:nvSpPr>
          <p:cNvPr id="2" name="AutoShape 2" descr="http://www.archi-europe.com/pictures/gehrys1.jpg"/>
          <p:cNvSpPr>
            <a:spLocks noChangeAspect="1" noChangeArrowheads="1"/>
          </p:cNvSpPr>
          <p:nvPr/>
        </p:nvSpPr>
        <p:spPr bwMode="auto">
          <a:xfrm>
            <a:off x="155575" y="-2278063"/>
            <a:ext cx="4752975" cy="4752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pic>
        <p:nvPicPr>
          <p:cNvPr id="5123"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187624" y="0"/>
            <a:ext cx="7129463" cy="685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AutoShape 5" descr="http://www.lemoniteur.fr/media/IMAGE/2010/09/27/378x505xIMAGE_2010_09_27_12174917-380x505.jpg.pagespeed.ic.hCsU1O0L-M.jpg"/>
          <p:cNvSpPr>
            <a:spLocks noChangeAspect="1" noChangeArrowheads="1"/>
          </p:cNvSpPr>
          <p:nvPr/>
        </p:nvSpPr>
        <p:spPr bwMode="auto">
          <a:xfrm>
            <a:off x="155575" y="-2308225"/>
            <a:ext cx="3600450"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sp>
        <p:nvSpPr>
          <p:cNvPr id="7" name="Slide Number Placeholder 6"/>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902224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rot="16200000">
            <a:off x="-2027178" y="2971800"/>
            <a:ext cx="6837363" cy="935038"/>
          </a:xfrm>
        </p:spPr>
        <p:txBody>
          <a:bodyPr>
            <a:noAutofit/>
          </a:bodyPr>
          <a:lstStyle/>
          <a:p>
            <a:pPr marL="0" indent="0" algn="just"/>
            <a:r>
              <a:rPr lang="zh-CN" altLang="en-US" sz="1800" dirty="0">
                <a:latin typeface="SimSun" panose="02010600030101010101" pitchFamily="2" charset="-122"/>
                <a:ea typeface="SimSun" panose="02010600030101010101" pitchFamily="2" charset="-122"/>
              </a:rPr>
              <a:t>档案馆的水泥外墙插入反光不锈钢，</a:t>
            </a:r>
            <a:r>
              <a:rPr lang="fr-FR" sz="1800" dirty="0">
                <a:latin typeface="SimSun" panose="02010600030101010101" pitchFamily="2" charset="-122"/>
                <a:ea typeface="SimSun" panose="02010600030101010101" pitchFamily="2" charset="-122"/>
              </a:rPr>
              <a:t>Bure-</a:t>
            </a:r>
            <a:r>
              <a:rPr lang="fr-FR" sz="1800" dirty="0" err="1">
                <a:latin typeface="SimSun" panose="02010600030101010101" pitchFamily="2" charset="-122"/>
                <a:ea typeface="SimSun" panose="02010600030101010101" pitchFamily="2" charset="-122"/>
              </a:rPr>
              <a:t>Saudron</a:t>
            </a:r>
            <a:r>
              <a:rPr lang="fr-FR" sz="1800" dirty="0">
                <a:latin typeface="SimSun" panose="02010600030101010101" pitchFamily="2" charset="-122"/>
                <a:ea typeface="SimSun" panose="02010600030101010101" pitchFamily="2" charset="-122"/>
              </a:rPr>
              <a:t> (51), </a:t>
            </a:r>
            <a:r>
              <a:rPr lang="zh-CN" altLang="en-US" sz="1800" dirty="0">
                <a:latin typeface="SimSun" panose="02010600030101010101" pitchFamily="2" charset="-122"/>
                <a:ea typeface="SimSun" panose="02010600030101010101" pitchFamily="2" charset="-122"/>
              </a:rPr>
              <a:t>法国</a:t>
            </a:r>
            <a:r>
              <a:rPr lang="fr-FR" sz="1800" baseline="50000" dirty="0">
                <a:latin typeface="SimSun" panose="02010600030101010101" pitchFamily="2" charset="-122"/>
                <a:ea typeface="SimSun" panose="02010600030101010101" pitchFamily="2" charset="-122"/>
              </a:rPr>
              <a:t>8</a:t>
            </a:r>
            <a:endParaRPr lang="en-GB" sz="1800" baseline="50000" dirty="0">
              <a:latin typeface="SimSun" panose="02010600030101010101" pitchFamily="2" charset="-122"/>
              <a:ea typeface="SimSun" panose="02010600030101010101" pitchFamily="2" charset="-122"/>
            </a:endParaRPr>
          </a:p>
        </p:txBody>
      </p:sp>
      <p:pic>
        <p:nvPicPr>
          <p:cNvPr id="3" name="Picture 6"/>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1871663" y="-9520"/>
            <a:ext cx="5400675" cy="6867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6</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82648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6660" y="4878486"/>
            <a:ext cx="6485700" cy="566738"/>
          </a:xfrm>
        </p:spPr>
        <p:txBody>
          <a:bodyPr>
            <a:normAutofit fontScale="90000"/>
          </a:bodyPr>
          <a:lstStyle/>
          <a:p>
            <a:r>
              <a:rPr lang="zh-CN" altLang="en-US" dirty="0">
                <a:latin typeface="SimSun" panose="02010600030101010101" pitchFamily="2" charset="-122"/>
                <a:ea typeface="SimSun" panose="02010600030101010101" pitchFamily="2" charset="-122"/>
              </a:rPr>
              <a:t>美国明尼阿波利斯</a:t>
            </a:r>
            <a:r>
              <a:rPr lang="fr-FR" dirty="0">
                <a:latin typeface="SimSun" panose="02010600030101010101" pitchFamily="2" charset="-122"/>
                <a:ea typeface="SimSun" panose="02010600030101010101" pitchFamily="2" charset="-122"/>
              </a:rPr>
              <a:t>F. R. </a:t>
            </a:r>
            <a:r>
              <a:rPr lang="zh-CN" altLang="en-US" dirty="0">
                <a:latin typeface="SimSun" panose="02010600030101010101" pitchFamily="2" charset="-122"/>
                <a:ea typeface="SimSun" panose="02010600030101010101" pitchFamily="2" charset="-122"/>
              </a:rPr>
              <a:t>魏斯曼美术馆（</a:t>
            </a:r>
            <a:r>
              <a:rPr lang="en-US" altLang="zh-CN" dirty="0">
                <a:latin typeface="SimSun" panose="02010600030101010101" pitchFamily="2" charset="-122"/>
                <a:ea typeface="SimSun" panose="02010600030101010101" pitchFamily="2" charset="-122"/>
              </a:rPr>
              <a:t>1993</a:t>
            </a:r>
            <a:r>
              <a:rPr lang="zh-CN" altLang="en-US" dirty="0">
                <a:latin typeface="SimSun" panose="02010600030101010101" pitchFamily="2" charset="-122"/>
                <a:ea typeface="SimSun" panose="02010600030101010101" pitchFamily="2" charset="-122"/>
              </a:rPr>
              <a:t>）</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a:latin typeface="SimSun" panose="02010600030101010101" pitchFamily="2" charset="-122"/>
                <a:ea typeface="SimSun" panose="02010600030101010101" pitchFamily="2" charset="-122"/>
              </a:rPr>
              <a:t>Frank Gehry</a:t>
            </a:r>
            <a:r>
              <a:rPr lang="fr-FR" baseline="50000" dirty="0">
                <a:latin typeface="SimSun" panose="02010600030101010101" pitchFamily="2" charset="-122"/>
                <a:ea typeface="SimSun" panose="02010600030101010101" pitchFamily="2" charset="-122"/>
              </a:rPr>
              <a:t>9</a:t>
            </a:r>
          </a:p>
        </p:txBody>
      </p:sp>
      <p:sp>
        <p:nvSpPr>
          <p:cNvPr id="10" name="Text Placeholder 9"/>
          <p:cNvSpPr>
            <a:spLocks noGrp="1"/>
          </p:cNvSpPr>
          <p:nvPr>
            <p:ph type="body" sz="half" idx="2"/>
          </p:nvPr>
        </p:nvSpPr>
        <p:spPr>
          <a:xfrm>
            <a:off x="1326660" y="5439346"/>
            <a:ext cx="6485700" cy="1302022"/>
          </a:xfrm>
        </p:spPr>
        <p:txBody>
          <a:bodyPr>
            <a:normAutofit/>
          </a:bodyPr>
          <a:lstStyle/>
          <a:p>
            <a:pPr algn="just"/>
            <a:r>
              <a:rPr lang="en-US" dirty="0" err="1">
                <a:latin typeface="SimSun" panose="02010600030101010101" pitchFamily="2" charset="-122"/>
                <a:ea typeface="SimSun" panose="02010600030101010101" pitchFamily="2" charset="-122"/>
              </a:rPr>
              <a:t>Gehry</a:t>
            </a:r>
            <a:r>
              <a:rPr lang="en-US" dirty="0">
                <a:latin typeface="SimSun" panose="02010600030101010101" pitchFamily="2" charset="-122"/>
                <a:ea typeface="SimSun" panose="02010600030101010101" pitchFamily="2" charset="-122"/>
              </a:rPr>
              <a:t>: </a:t>
            </a:r>
            <a:r>
              <a:rPr lang="zh-CN" altLang="en-US" dirty="0">
                <a:latin typeface="SimSun" panose="02010600030101010101" pitchFamily="2" charset="-122"/>
                <a:ea typeface="SimSun" panose="02010600030101010101" pitchFamily="2" charset="-122"/>
              </a:rPr>
              <a:t>“我一直都觉得建筑是关于材料的。看到我的艺术家直接用材料进行创作</a:t>
            </a:r>
            <a:r>
              <a:rPr lang="en-US" altLang="zh-CN" dirty="0">
                <a:latin typeface="SimSun" panose="02010600030101010101" pitchFamily="2" charset="-122"/>
                <a:ea typeface="SimSun" panose="02010600030101010101" pitchFamily="2" charset="-122"/>
              </a:rPr>
              <a:t>——</a:t>
            </a:r>
            <a:r>
              <a:rPr lang="zh-CN" altLang="en-US" dirty="0">
                <a:latin typeface="SimSun" panose="02010600030101010101" pitchFamily="2" charset="-122"/>
                <a:ea typeface="SimSun" panose="02010600030101010101" pitchFamily="2" charset="-122"/>
              </a:rPr>
              <a:t>好的作品就是看起来是对的，真实的，而丝毫不做作。”</a:t>
            </a:r>
            <a:endParaRPr lang="en-US" altLang="zh-CN" dirty="0">
              <a:latin typeface="SimSun" panose="02010600030101010101" pitchFamily="2" charset="-122"/>
              <a:ea typeface="SimSun" panose="02010600030101010101" pitchFamily="2" charset="-122"/>
            </a:endParaRPr>
          </a:p>
          <a:p>
            <a:pPr algn="just"/>
            <a:r>
              <a:rPr lang="en-US" altLang="zh-CN" dirty="0" err="1">
                <a:latin typeface="SimSun" panose="02010600030101010101" pitchFamily="2" charset="-122"/>
                <a:ea typeface="SimSun" panose="02010600030101010101" pitchFamily="2" charset="-122"/>
              </a:rPr>
              <a:t>Gehry</a:t>
            </a:r>
            <a:r>
              <a:rPr lang="zh-CN" altLang="en-US" dirty="0">
                <a:latin typeface="SimSun" panose="02010600030101010101" pitchFamily="2" charset="-122"/>
                <a:ea typeface="SimSun" panose="02010600030101010101" pitchFamily="2" charset="-122"/>
              </a:rPr>
              <a:t>在魏斯曼设计中选择了不绣钢</a:t>
            </a:r>
            <a:r>
              <a:rPr lang="en-US" altLang="zh-CN" dirty="0">
                <a:latin typeface="SimSun" panose="02010600030101010101" pitchFamily="2" charset="-122"/>
                <a:ea typeface="SimSun" panose="02010600030101010101" pitchFamily="2" charset="-122"/>
              </a:rPr>
              <a:t>…… </a:t>
            </a:r>
            <a:r>
              <a:rPr lang="zh-CN" altLang="en-US" dirty="0">
                <a:latin typeface="SimSun" panose="02010600030101010101" pitchFamily="2" charset="-122"/>
                <a:ea typeface="SimSun" panose="02010600030101010101" pitchFamily="2" charset="-122"/>
              </a:rPr>
              <a:t>它亮亮的，反射阳光，建筑表面具有超级的耐久性，使得建筑独具一格。</a:t>
            </a:r>
            <a:endParaRPr lang="en-US" altLang="zh-CN" dirty="0">
              <a:latin typeface="SimSun" panose="02010600030101010101" pitchFamily="2" charset="-122"/>
              <a:ea typeface="SimSun" panose="02010600030101010101" pitchFamily="2" charset="-122"/>
            </a:endParaRPr>
          </a:p>
        </p:txBody>
      </p:sp>
      <p:sp>
        <p:nvSpPr>
          <p:cNvPr id="3" name="AutoShape 2" descr="http://upload.wikimedia.org/wikipedia/commons/1/1e/Frederick_Weisman_Museum_of_Art.jpg"/>
          <p:cNvSpPr>
            <a:spLocks noChangeAspect="1" noChangeArrowheads="1"/>
          </p:cNvSpPr>
          <p:nvPr/>
        </p:nvSpPr>
        <p:spPr bwMode="auto">
          <a:xfrm>
            <a:off x="155575" y="-1804988"/>
            <a:ext cx="5638800" cy="3762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326660" y="404664"/>
            <a:ext cx="6485700" cy="43206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7</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629110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6144" y="5081736"/>
            <a:ext cx="6516216" cy="566738"/>
          </a:xfrm>
        </p:spPr>
        <p:txBody>
          <a:bodyPr>
            <a:normAutofit fontScale="90000"/>
          </a:bodyPr>
          <a:lstStyle/>
          <a:p>
            <a:r>
              <a:rPr lang="zh-CN" altLang="en-US" dirty="0">
                <a:latin typeface="SimSun" panose="02010600030101010101" pitchFamily="2" charset="-122"/>
                <a:ea typeface="SimSun" panose="02010600030101010101" pitchFamily="2" charset="-122"/>
              </a:rPr>
              <a:t>美国堪萨斯的考夫曼艺术表演中心</a:t>
            </a:r>
            <a:r>
              <a:rPr lang="fr-FR" dirty="0">
                <a:latin typeface="SimSun" panose="02010600030101010101" pitchFamily="2" charset="-122"/>
                <a:ea typeface="SimSun" panose="02010600030101010101" pitchFamily="2" charset="-122"/>
              </a:rPr>
              <a:t> (2011)</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a:latin typeface="SimSun" panose="02010600030101010101" pitchFamily="2" charset="-122"/>
                <a:ea typeface="SimSun" panose="02010600030101010101" pitchFamily="2" charset="-122"/>
              </a:rPr>
              <a:t>Moshe </a:t>
            </a:r>
            <a:r>
              <a:rPr lang="fr-FR" dirty="0" err="1">
                <a:latin typeface="SimSun" panose="02010600030101010101" pitchFamily="2" charset="-122"/>
                <a:ea typeface="SimSun" panose="02010600030101010101" pitchFamily="2" charset="-122"/>
              </a:rPr>
              <a:t>Safdie</a:t>
            </a:r>
            <a:r>
              <a:rPr lang="zh-CN" altLang="en-US" dirty="0">
                <a:latin typeface="SimSun" panose="02010600030101010101" pitchFamily="2" charset="-122"/>
                <a:ea typeface="SimSun" panose="02010600030101010101" pitchFamily="2" charset="-122"/>
              </a:rPr>
              <a:t>；工程：</a:t>
            </a:r>
            <a:r>
              <a:rPr lang="fr-FR" dirty="0">
                <a:latin typeface="SimSun" panose="02010600030101010101" pitchFamily="2" charset="-122"/>
                <a:ea typeface="SimSun" panose="02010600030101010101" pitchFamily="2" charset="-122"/>
              </a:rPr>
              <a:t>Arup</a:t>
            </a:r>
            <a:r>
              <a:rPr lang="fr-FR" baseline="50000" dirty="0">
                <a:latin typeface="SimSun" panose="02010600030101010101" pitchFamily="2" charset="-122"/>
                <a:ea typeface="SimSun" panose="02010600030101010101" pitchFamily="2" charset="-122"/>
              </a:rPr>
              <a:t>10</a:t>
            </a:r>
          </a:p>
        </p:txBody>
      </p:sp>
      <p:sp>
        <p:nvSpPr>
          <p:cNvPr id="7" name="Text Placeholder 6"/>
          <p:cNvSpPr>
            <a:spLocks noGrp="1"/>
          </p:cNvSpPr>
          <p:nvPr>
            <p:ph type="body" sz="half" idx="2"/>
          </p:nvPr>
        </p:nvSpPr>
        <p:spPr>
          <a:xfrm>
            <a:off x="1296144" y="5648474"/>
            <a:ext cx="6516216" cy="1164902"/>
          </a:xfrm>
        </p:spPr>
        <p:txBody>
          <a:bodyPr>
            <a:normAutofit/>
          </a:bodyPr>
          <a:lstStyle/>
          <a:p>
            <a:pPr algn="just"/>
            <a:r>
              <a:rPr lang="zh-CN" altLang="en-US" dirty="0">
                <a:latin typeface="SimSun" panose="02010600030101010101" pitchFamily="2" charset="-122"/>
                <a:ea typeface="SimSun" panose="02010600030101010101" pitchFamily="2" charset="-122"/>
              </a:rPr>
              <a:t>建筑北侧突起的部分，俯瞰着堪萨斯市中心。它有一系列鞘入不锈钢中的拱形墙壁组成，像海浪般从地面升起。屋脊的曲面玻璃顶扫向南面低矮的十字路口，连向高</a:t>
            </a:r>
            <a:r>
              <a:rPr lang="en-US" altLang="zh-CN" dirty="0">
                <a:latin typeface="SimSun" panose="02010600030101010101" pitchFamily="2" charset="-122"/>
                <a:ea typeface="SimSun" panose="02010600030101010101" pitchFamily="2" charset="-122"/>
              </a:rPr>
              <a:t>65</a:t>
            </a:r>
            <a:r>
              <a:rPr lang="zh-CN" altLang="en-US" dirty="0">
                <a:latin typeface="SimSun" panose="02010600030101010101" pitchFamily="2" charset="-122"/>
                <a:ea typeface="SimSun" panose="02010600030101010101" pitchFamily="2" charset="-122"/>
              </a:rPr>
              <a:t>英尺，款</a:t>
            </a:r>
            <a:r>
              <a:rPr lang="en-US" altLang="zh-CN" dirty="0">
                <a:latin typeface="SimSun" panose="02010600030101010101" pitchFamily="2" charset="-122"/>
                <a:ea typeface="SimSun" panose="02010600030101010101" pitchFamily="2" charset="-122"/>
              </a:rPr>
              <a:t>330</a:t>
            </a:r>
            <a:r>
              <a:rPr lang="zh-CN" altLang="en-US" dirty="0">
                <a:latin typeface="SimSun" panose="02010600030101010101" pitchFamily="2" charset="-122"/>
                <a:ea typeface="SimSun" panose="02010600030101010101" pitchFamily="2" charset="-122"/>
              </a:rPr>
              <a:t>英尺的玻璃墙。为考夫曼中心的</a:t>
            </a:r>
            <a:r>
              <a:rPr lang="en-US" altLang="zh-CN" dirty="0" err="1">
                <a:latin typeface="SimSun" panose="02010600030101010101" pitchFamily="2" charset="-122"/>
                <a:ea typeface="SimSun" panose="02010600030101010101" pitchFamily="2" charset="-122"/>
              </a:rPr>
              <a:t>Brandmeyer</a:t>
            </a:r>
            <a:r>
              <a:rPr lang="zh-CN" altLang="en-US" dirty="0">
                <a:latin typeface="SimSun" panose="02010600030101010101" pitchFamily="2" charset="-122"/>
                <a:ea typeface="SimSun" panose="02010600030101010101" pitchFamily="2" charset="-122"/>
              </a:rPr>
              <a:t>大会堂提供了堪萨斯市的全景图。这巨大的玻璃外墙和屋顶由</a:t>
            </a:r>
            <a:r>
              <a:rPr lang="en-US" altLang="zh-CN" dirty="0">
                <a:latin typeface="SimSun" panose="02010600030101010101" pitchFamily="2" charset="-122"/>
                <a:ea typeface="SimSun" panose="02010600030101010101" pitchFamily="2" charset="-122"/>
              </a:rPr>
              <a:t>27</a:t>
            </a:r>
            <a:r>
              <a:rPr lang="zh-CN" altLang="en-US" dirty="0">
                <a:latin typeface="SimSun" panose="02010600030101010101" pitchFamily="2" charset="-122"/>
                <a:ea typeface="SimSun" panose="02010600030101010101" pitchFamily="2" charset="-122"/>
              </a:rPr>
              <a:t>个高张力钢索猫固定，看起来像一个管弦乐器。</a:t>
            </a:r>
            <a:endParaRPr lang="fr-FR" dirty="0">
              <a:latin typeface="SimSun" panose="02010600030101010101" pitchFamily="2" charset="-122"/>
              <a:ea typeface="SimSun" panose="02010600030101010101" pitchFamily="2" charset="-122"/>
            </a:endParaRPr>
          </a:p>
        </p:txBody>
      </p:sp>
      <p:sp>
        <p:nvSpPr>
          <p:cNvPr id="3" name="AutoShape 2" descr="http://assets.inhabitat.com/wp-content/blogs.dir/1/files/2011/06/Kauffman-Center-Moshe-Safdie-7.jpg"/>
          <p:cNvSpPr>
            <a:spLocks noChangeAspect="1" noChangeArrowheads="1"/>
          </p:cNvSpPr>
          <p:nvPr/>
        </p:nvSpPr>
        <p:spPr bwMode="auto">
          <a:xfrm>
            <a:off x="155575" y="-1957388"/>
            <a:ext cx="5419725" cy="40862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9632" y="85725"/>
            <a:ext cx="6516216" cy="49229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AutoShape 5" descr="kauffman_1.jpg"/>
          <p:cNvSpPr>
            <a:spLocks noChangeAspect="1" noChangeArrowheads="1"/>
          </p:cNvSpPr>
          <p:nvPr/>
        </p:nvSpPr>
        <p:spPr bwMode="auto">
          <a:xfrm>
            <a:off x="155575" y="-1736725"/>
            <a:ext cx="3619500" cy="3619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pic>
        <p:nvPicPr>
          <p:cNvPr id="1030" name="Picture 6"/>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598170" y="3298047"/>
            <a:ext cx="2177039" cy="17072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8</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277997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1" y="5729808"/>
            <a:ext cx="7082943" cy="566738"/>
          </a:xfrm>
        </p:spPr>
        <p:txBody>
          <a:bodyPr>
            <a:normAutofit fontScale="90000"/>
          </a:bodyPr>
          <a:lstStyle/>
          <a:p>
            <a:r>
              <a:rPr lang="fr-FR" dirty="0">
                <a:latin typeface="SimSun" panose="02010600030101010101" pitchFamily="2" charset="-122"/>
                <a:ea typeface="SimSun" panose="02010600030101010101" pitchFamily="2" charset="-122"/>
              </a:rPr>
              <a:t>Len </a:t>
            </a:r>
            <a:r>
              <a:rPr lang="fr-FR" dirty="0" err="1">
                <a:latin typeface="SimSun" panose="02010600030101010101" pitchFamily="2" charset="-122"/>
                <a:ea typeface="SimSun" panose="02010600030101010101" pitchFamily="2" charset="-122"/>
              </a:rPr>
              <a:t>Lye</a:t>
            </a:r>
            <a:r>
              <a:rPr lang="fr-FR" dirty="0">
                <a:latin typeface="SimSun" panose="02010600030101010101" pitchFamily="2" charset="-122"/>
                <a:ea typeface="SimSun" panose="02010600030101010101" pitchFamily="2" charset="-122"/>
              </a:rPr>
              <a:t> </a:t>
            </a:r>
            <a:r>
              <a:rPr lang="zh-CN" altLang="en-US" dirty="0">
                <a:latin typeface="SimSun" panose="02010600030101010101" pitchFamily="2" charset="-122"/>
                <a:ea typeface="SimSun" panose="02010600030101010101" pitchFamily="2" charset="-122"/>
              </a:rPr>
              <a:t>中心，新西兰新普利茅斯</a:t>
            </a:r>
            <a:br>
              <a:rPr lang="en-US" altLang="zh-CN"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a:latin typeface="SimSun" panose="02010600030101010101" pitchFamily="2" charset="-122"/>
                <a:ea typeface="SimSun" panose="02010600030101010101" pitchFamily="2" charset="-122"/>
              </a:rPr>
              <a:t>A. Patterson</a:t>
            </a:r>
            <a:r>
              <a:rPr lang="fr-FR" baseline="50000" dirty="0">
                <a:latin typeface="SimSun" panose="02010600030101010101" pitchFamily="2" charset="-122"/>
                <a:ea typeface="SimSun" panose="02010600030101010101" pitchFamily="2" charset="-122"/>
              </a:rPr>
              <a:t>11</a:t>
            </a:r>
          </a:p>
        </p:txBody>
      </p:sp>
      <p:sp>
        <p:nvSpPr>
          <p:cNvPr id="6" name="Text Placeholder 5"/>
          <p:cNvSpPr>
            <a:spLocks noGrp="1"/>
          </p:cNvSpPr>
          <p:nvPr>
            <p:ph type="body" sz="half" idx="2"/>
          </p:nvPr>
        </p:nvSpPr>
        <p:spPr>
          <a:xfrm>
            <a:off x="899591" y="6296546"/>
            <a:ext cx="7082943" cy="300806"/>
          </a:xfrm>
        </p:spPr>
        <p:txBody>
          <a:bodyPr>
            <a:normAutofit lnSpcReduction="10000"/>
          </a:bodyPr>
          <a:lstStyle/>
          <a:p>
            <a:r>
              <a:rPr lang="fr-FR" dirty="0">
                <a:latin typeface="SimSun" panose="02010600030101010101" pitchFamily="2" charset="-122"/>
                <a:ea typeface="SimSun" panose="02010600030101010101" pitchFamily="2" charset="-122"/>
              </a:rPr>
              <a:t>14 </a:t>
            </a:r>
            <a:r>
              <a:rPr lang="zh-CN" altLang="en-US" dirty="0">
                <a:latin typeface="SimSun" panose="02010600030101010101" pitchFamily="2" charset="-122"/>
                <a:ea typeface="SimSun" panose="02010600030101010101" pitchFamily="2" charset="-122"/>
              </a:rPr>
              <a:t>米高的外墙由</a:t>
            </a:r>
            <a:r>
              <a:rPr lang="en-US" altLang="zh-CN" dirty="0">
                <a:latin typeface="SimSun" panose="02010600030101010101" pitchFamily="2" charset="-122"/>
                <a:ea typeface="SimSun" panose="02010600030101010101" pitchFamily="2" charset="-122"/>
              </a:rPr>
              <a:t>32</a:t>
            </a:r>
            <a:r>
              <a:rPr lang="zh-CN" altLang="en-US" dirty="0">
                <a:latin typeface="SimSun" panose="02010600030101010101" pitchFamily="2" charset="-122"/>
                <a:ea typeface="SimSun" panose="02010600030101010101" pitchFamily="2" charset="-122"/>
              </a:rPr>
              <a:t>吨高度抛光的</a:t>
            </a:r>
            <a:r>
              <a:rPr lang="en-US" altLang="zh-CN" dirty="0">
                <a:latin typeface="SimSun" panose="02010600030101010101" pitchFamily="2" charset="-122"/>
                <a:ea typeface="SimSun" panose="02010600030101010101" pitchFamily="2" charset="-122"/>
              </a:rPr>
              <a:t>316</a:t>
            </a:r>
            <a:r>
              <a:rPr lang="zh-CN" altLang="en-US" dirty="0">
                <a:latin typeface="SimSun" panose="02010600030101010101" pitchFamily="2" charset="-122"/>
                <a:ea typeface="SimSun" panose="02010600030101010101" pitchFamily="2" charset="-122"/>
              </a:rPr>
              <a:t>号不锈钢做成。</a:t>
            </a:r>
            <a:endParaRPr lang="fr-FR" dirty="0">
              <a:latin typeface="SimSun" panose="02010600030101010101" pitchFamily="2" charset="-122"/>
              <a:ea typeface="SimSun" panose="02010600030101010101" pitchFamily="2" charset="-122"/>
            </a:endParaRP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99592" y="85725"/>
            <a:ext cx="7082943" cy="55446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9</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91863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417" y="5153744"/>
            <a:ext cx="7214983" cy="566738"/>
          </a:xfrm>
        </p:spPr>
        <p:txBody>
          <a:bodyPr>
            <a:normAutofit fontScale="90000"/>
          </a:bodyPr>
          <a:lstStyle/>
          <a:p>
            <a:r>
              <a:rPr lang="zh-CN" altLang="en-US" dirty="0">
                <a:latin typeface="SimSun" panose="02010600030101010101" pitchFamily="2" charset="-122"/>
                <a:ea typeface="SimSun" panose="02010600030101010101" pitchFamily="2" charset="-122"/>
              </a:rPr>
              <a:t>德里地铁公司总部，印度</a:t>
            </a:r>
            <a:br>
              <a:rPr lang="en-US" altLang="zh-CN"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a:latin typeface="SimSun" panose="02010600030101010101" pitchFamily="2" charset="-122"/>
                <a:ea typeface="SimSun" panose="02010600030101010101" pitchFamily="2" charset="-122"/>
              </a:rPr>
              <a:t>Raj </a:t>
            </a:r>
            <a:r>
              <a:rPr lang="fr-FR" dirty="0" err="1">
                <a:latin typeface="SimSun" panose="02010600030101010101" pitchFamily="2" charset="-122"/>
                <a:ea typeface="SimSun" panose="02010600030101010101" pitchFamily="2" charset="-122"/>
              </a:rPr>
              <a:t>Rewal</a:t>
            </a:r>
            <a:r>
              <a:rPr lang="fr-FR" dirty="0">
                <a:latin typeface="SimSun" panose="02010600030101010101" pitchFamily="2" charset="-122"/>
                <a:ea typeface="SimSun" panose="02010600030101010101" pitchFamily="2" charset="-122"/>
              </a:rPr>
              <a:t> &amp; Associates</a:t>
            </a:r>
            <a:r>
              <a:rPr lang="fr-FR" baseline="50000" dirty="0">
                <a:latin typeface="SimSun" panose="02010600030101010101" pitchFamily="2" charset="-122"/>
                <a:ea typeface="SimSun" panose="02010600030101010101" pitchFamily="2" charset="-122"/>
              </a:rPr>
              <a:t>12</a:t>
            </a:r>
          </a:p>
        </p:txBody>
      </p:sp>
      <p:sp>
        <p:nvSpPr>
          <p:cNvPr id="5" name="Text Placeholder 4"/>
          <p:cNvSpPr>
            <a:spLocks noGrp="1"/>
          </p:cNvSpPr>
          <p:nvPr>
            <p:ph type="body" sz="half" idx="2"/>
          </p:nvPr>
        </p:nvSpPr>
        <p:spPr>
          <a:xfrm>
            <a:off x="957417" y="5720482"/>
            <a:ext cx="7214983" cy="804862"/>
          </a:xfrm>
        </p:spPr>
        <p:txBody>
          <a:bodyPr>
            <a:normAutofit/>
          </a:bodyPr>
          <a:lstStyle/>
          <a:p>
            <a:pPr algn="just"/>
            <a:r>
              <a:rPr lang="zh-CN" altLang="en-US" dirty="0">
                <a:latin typeface="SimSun" panose="02010600030101010101" pitchFamily="2" charset="-122"/>
                <a:ea typeface="SimSun" panose="02010600030101010101" pitchFamily="2" charset="-122"/>
              </a:rPr>
              <a:t>建筑公司</a:t>
            </a:r>
            <a:r>
              <a:rPr lang="fr-FR" dirty="0">
                <a:latin typeface="SimSun" panose="02010600030101010101" pitchFamily="2" charset="-122"/>
                <a:ea typeface="SimSun" panose="02010600030101010101" pitchFamily="2" charset="-122"/>
              </a:rPr>
              <a:t>Raj </a:t>
            </a:r>
            <a:r>
              <a:rPr lang="fr-FR" dirty="0" err="1">
                <a:latin typeface="SimSun" panose="02010600030101010101" pitchFamily="2" charset="-122"/>
                <a:ea typeface="SimSun" panose="02010600030101010101" pitchFamily="2" charset="-122"/>
              </a:rPr>
              <a:t>Rewal</a:t>
            </a:r>
            <a:r>
              <a:rPr lang="fr-FR" dirty="0">
                <a:latin typeface="SimSun" panose="02010600030101010101" pitchFamily="2" charset="-122"/>
                <a:ea typeface="SimSun" panose="02010600030101010101" pitchFamily="2" charset="-122"/>
              </a:rPr>
              <a:t> &amp; Associates</a:t>
            </a:r>
            <a:r>
              <a:rPr lang="zh-CN" altLang="en-US" dirty="0">
                <a:latin typeface="SimSun" panose="02010600030101010101" pitchFamily="2" charset="-122"/>
                <a:ea typeface="SimSun" panose="02010600030101010101" pitchFamily="2" charset="-122"/>
              </a:rPr>
              <a:t>为这座位于新德里的建筑设计了不绣钢覆层，使用的材料包括不锈钢管，不锈钢板，以及带光华玻璃般的不锈钢管。</a:t>
            </a:r>
            <a:endParaRPr lang="en-US" dirty="0">
              <a:latin typeface="SimSun" panose="02010600030101010101" pitchFamily="2" charset="-122"/>
              <a:ea typeface="SimSun" panose="02010600030101010101" pitchFamily="2" charset="-122"/>
            </a:endParaRPr>
          </a:p>
        </p:txBody>
      </p:sp>
      <p:sp>
        <p:nvSpPr>
          <p:cNvPr id="3" name="AutoShape 2" descr="http://www.pattersons.com/mobile/images/ipad/projects/len-lye-centre/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57418" y="211807"/>
            <a:ext cx="7214983" cy="48013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10</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56507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592" y="4800600"/>
            <a:ext cx="6728816" cy="566738"/>
          </a:xfrm>
        </p:spPr>
        <p:txBody>
          <a:bodyPr>
            <a:normAutofit fontScale="90000"/>
          </a:bodyPr>
          <a:lstStyle/>
          <a:p>
            <a:r>
              <a:rPr lang="zh-CN" altLang="en-US" dirty="0">
                <a:latin typeface="SimSun" panose="02010600030101010101" pitchFamily="2" charset="-122"/>
                <a:ea typeface="SimSun" panose="02010600030101010101" pitchFamily="2" charset="-122"/>
              </a:rPr>
              <a:t>小区供暖设施，意大利都灵</a:t>
            </a:r>
            <a:br>
              <a:rPr lang="en-US" altLang="zh-CN"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a:latin typeface="SimSun" panose="02010600030101010101" pitchFamily="2" charset="-122"/>
                <a:ea typeface="SimSun" panose="02010600030101010101" pitchFamily="2" charset="-122"/>
              </a:rPr>
              <a:t> JP Buffi</a:t>
            </a:r>
            <a:r>
              <a:rPr lang="fr-FR" baseline="50000" dirty="0">
                <a:latin typeface="SimSun" panose="02010600030101010101" pitchFamily="2" charset="-122"/>
                <a:ea typeface="SimSun" panose="02010600030101010101" pitchFamily="2" charset="-122"/>
              </a:rPr>
              <a:t>13</a:t>
            </a:r>
          </a:p>
        </p:txBody>
      </p:sp>
      <p:sp>
        <p:nvSpPr>
          <p:cNvPr id="6" name="Text Placeholder 5"/>
          <p:cNvSpPr>
            <a:spLocks noGrp="1"/>
          </p:cNvSpPr>
          <p:nvPr>
            <p:ph type="body" sz="half" idx="2"/>
          </p:nvPr>
        </p:nvSpPr>
        <p:spPr>
          <a:xfrm>
            <a:off x="1207592" y="5367338"/>
            <a:ext cx="6728816" cy="804862"/>
          </a:xfrm>
        </p:spPr>
        <p:txBody>
          <a:bodyPr/>
          <a:lstStyle/>
          <a:p>
            <a:pPr algn="just"/>
            <a:r>
              <a:rPr lang="zh-CN" altLang="en-US" dirty="0">
                <a:latin typeface="SimSun" panose="02010600030101010101" pitchFamily="2" charset="-122"/>
                <a:ea typeface="SimSun" panose="02010600030101010101" pitchFamily="2" charset="-122"/>
              </a:rPr>
              <a:t>供暖设施是由曲面来包裹的。</a:t>
            </a:r>
            <a:endParaRPr lang="fr-FR" dirty="0">
              <a:latin typeface="SimSun" panose="02010600030101010101" pitchFamily="2" charset="-122"/>
              <a:ea typeface="SimSun" panose="02010600030101010101" pitchFamily="2" charset="-122"/>
            </a:endParaRPr>
          </a:p>
          <a:p>
            <a:pPr algn="just"/>
            <a:r>
              <a:rPr lang="zh-CN" altLang="en-US" dirty="0">
                <a:latin typeface="SimSun" panose="02010600030101010101" pitchFamily="2" charset="-122"/>
                <a:ea typeface="SimSun" panose="02010600030101010101" pitchFamily="2" charset="-122"/>
              </a:rPr>
              <a:t>铜色不锈钢带的使用是为了提供空隙，以便观看设施内部。</a:t>
            </a:r>
            <a:endParaRPr lang="fr-FR" dirty="0">
              <a:latin typeface="SimSun" panose="02010600030101010101" pitchFamily="2" charset="-122"/>
              <a:ea typeface="SimSun" panose="02010600030101010101" pitchFamily="2" charset="-122"/>
            </a:endParaRPr>
          </a:p>
        </p:txBody>
      </p:sp>
      <p:sp>
        <p:nvSpPr>
          <p:cNvPr id="3" name="Slide Number Placeholder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11</a:t>
            </a:fld>
            <a:endParaRPr lang="fr-BE" dirty="0">
              <a:latin typeface="SimSun" panose="02010600030101010101" pitchFamily="2" charset="-122"/>
              <a:ea typeface="SimSun" panose="02010600030101010101" pitchFamily="2" charset="-122"/>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7592" y="548680"/>
            <a:ext cx="6728816" cy="42022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9270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4008" y="3425671"/>
            <a:ext cx="4104456" cy="566738"/>
          </a:xfrm>
        </p:spPr>
        <p:txBody>
          <a:bodyPr>
            <a:normAutofit fontScale="90000"/>
          </a:bodyPr>
          <a:lstStyle/>
          <a:p>
            <a:r>
              <a:rPr lang="zh-CN" altLang="en-US" dirty="0">
                <a:latin typeface="SimSun" panose="02010600030101010101" pitchFamily="2" charset="-122"/>
                <a:ea typeface="SimSun" panose="02010600030101010101" pitchFamily="2" charset="-122"/>
              </a:rPr>
              <a:t>首都门大厦（</a:t>
            </a:r>
            <a:r>
              <a:rPr lang="fr-FR" dirty="0">
                <a:latin typeface="SimSun" panose="02010600030101010101" pitchFamily="2" charset="-122"/>
                <a:ea typeface="SimSun" panose="02010600030101010101" pitchFamily="2" charset="-122"/>
              </a:rPr>
              <a:t>2010</a:t>
            </a:r>
            <a:r>
              <a:rPr lang="zh-CN" altLang="en-US" dirty="0">
                <a:latin typeface="SimSun" panose="02010600030101010101" pitchFamily="2" charset="-122"/>
                <a:ea typeface="SimSun" panose="02010600030101010101" pitchFamily="2" charset="-122"/>
              </a:rPr>
              <a:t>）阿布扎比</a:t>
            </a:r>
            <a:br>
              <a:rPr lang="en-US" altLang="zh-CN" dirty="0">
                <a:latin typeface="SimSun" panose="02010600030101010101" pitchFamily="2" charset="-122"/>
                <a:ea typeface="SimSun" panose="02010600030101010101" pitchFamily="2" charset="-122"/>
              </a:rPr>
            </a:br>
            <a:r>
              <a:rPr lang="fr-FR" dirty="0">
                <a:latin typeface="SimSun" panose="02010600030101010101" pitchFamily="2" charset="-122"/>
                <a:ea typeface="SimSun" panose="02010600030101010101" pitchFamily="2" charset="-122"/>
              </a:rPr>
              <a:t>RMJM </a:t>
            </a:r>
            <a:r>
              <a:rPr lang="zh-CN" altLang="en-US" dirty="0">
                <a:latin typeface="SimSun" panose="02010600030101010101" pitchFamily="2" charset="-122"/>
                <a:ea typeface="SimSun" panose="02010600030101010101" pitchFamily="2" charset="-122"/>
              </a:rPr>
              <a:t>建筑公司</a:t>
            </a:r>
            <a:r>
              <a:rPr lang="fr-FR" baseline="50000" dirty="0">
                <a:latin typeface="SimSun" panose="02010600030101010101" pitchFamily="2" charset="-122"/>
                <a:ea typeface="SimSun" panose="02010600030101010101" pitchFamily="2" charset="-122"/>
              </a:rPr>
              <a:t>14-16</a:t>
            </a:r>
          </a:p>
        </p:txBody>
      </p:sp>
      <p:sp>
        <p:nvSpPr>
          <p:cNvPr id="8" name="Text Placeholder 7"/>
          <p:cNvSpPr>
            <a:spLocks noGrp="1"/>
          </p:cNvSpPr>
          <p:nvPr>
            <p:ph type="body" sz="half" idx="2"/>
          </p:nvPr>
        </p:nvSpPr>
        <p:spPr>
          <a:xfrm>
            <a:off x="4644008" y="3992408"/>
            <a:ext cx="4104456" cy="2100887"/>
          </a:xfrm>
        </p:spPr>
        <p:txBody>
          <a:bodyPr>
            <a:normAutofit/>
          </a:bodyPr>
          <a:lstStyle/>
          <a:p>
            <a:pPr algn="just"/>
            <a:endParaRPr lang="en-US" dirty="0">
              <a:latin typeface="SimSun" panose="02010600030101010101" pitchFamily="2" charset="-122"/>
              <a:ea typeface="SimSun" panose="02010600030101010101" pitchFamily="2" charset="-122"/>
            </a:endParaRPr>
          </a:p>
          <a:p>
            <a:pPr algn="just"/>
            <a:r>
              <a:rPr lang="zh-CN" altLang="en-US" dirty="0">
                <a:latin typeface="SimSun" panose="02010600030101010101" pitchFamily="2" charset="-122"/>
                <a:ea typeface="SimSun" panose="02010600030101010101" pitchFamily="2" charset="-122"/>
              </a:rPr>
              <a:t>不锈钢结构从</a:t>
            </a:r>
            <a:r>
              <a:rPr lang="en-US" altLang="zh-CN" dirty="0">
                <a:latin typeface="SimSun" panose="02010600030101010101" pitchFamily="2" charset="-122"/>
                <a:ea typeface="SimSun" panose="02010600030101010101" pitchFamily="2" charset="-122"/>
              </a:rPr>
              <a:t>19</a:t>
            </a:r>
            <a:r>
              <a:rPr lang="zh-CN" altLang="en-US" dirty="0">
                <a:latin typeface="SimSun" panose="02010600030101010101" pitchFamily="2" charset="-122"/>
                <a:ea typeface="SimSun" panose="02010600030101010101" pitchFamily="2" charset="-122"/>
              </a:rPr>
              <a:t>层“泼贱”下来，这既是设计元素，也是遮阳设施，将首都门大厦的</a:t>
            </a:r>
            <a:r>
              <a:rPr lang="en-US" altLang="zh-CN" dirty="0">
                <a:latin typeface="SimSun" panose="02010600030101010101" pitchFamily="2" charset="-122"/>
                <a:ea typeface="SimSun" panose="02010600030101010101" pitchFamily="2" charset="-122"/>
              </a:rPr>
              <a:t>30%</a:t>
            </a:r>
            <a:r>
              <a:rPr lang="zh-CN" altLang="en-US" dirty="0">
                <a:latin typeface="SimSun" panose="02010600030101010101" pitchFamily="2" charset="-122"/>
                <a:ea typeface="SimSun" panose="02010600030101010101" pitchFamily="2" charset="-122"/>
              </a:rPr>
              <a:t>的阳光遮蔽。这个泼贱的不锈钢结构一直沿着主楼体向南弯曲，尽可能多的为主楼遮光。</a:t>
            </a:r>
            <a:endParaRPr lang="en-US" dirty="0">
              <a:latin typeface="SimSun" panose="02010600030101010101" pitchFamily="2" charset="-122"/>
              <a:ea typeface="SimSun" panose="02010600030101010101" pitchFamily="2" charset="-122"/>
            </a:endParaRPr>
          </a:p>
          <a:p>
            <a:pPr algn="just"/>
            <a:r>
              <a:rPr lang="zh-CN" altLang="en-US" dirty="0">
                <a:latin typeface="SimSun" panose="02010600030101010101" pitchFamily="2" charset="-122"/>
                <a:ea typeface="SimSun" panose="02010600030101010101" pitchFamily="2" charset="-122"/>
              </a:rPr>
              <a:t>“泼贱”结构由</a:t>
            </a:r>
            <a:r>
              <a:rPr lang="en-US" altLang="zh-CN" dirty="0">
                <a:latin typeface="SimSun" panose="02010600030101010101" pitchFamily="2" charset="-122"/>
                <a:ea typeface="SimSun" panose="02010600030101010101" pitchFamily="2" charset="-122"/>
              </a:rPr>
              <a:t>580</a:t>
            </a:r>
            <a:r>
              <a:rPr lang="zh-CN" altLang="en-US" dirty="0">
                <a:latin typeface="SimSun" panose="02010600030101010101" pitchFamily="2" charset="-122"/>
                <a:ea typeface="SimSun" panose="02010600030101010101" pitchFamily="2" charset="-122"/>
              </a:rPr>
              <a:t>块钢板做成了面积约</a:t>
            </a:r>
            <a:r>
              <a:rPr lang="en-US" altLang="zh-CN" dirty="0">
                <a:latin typeface="SimSun" panose="02010600030101010101" pitchFamily="2" charset="-122"/>
                <a:ea typeface="SimSun" panose="02010600030101010101" pitchFamily="2" charset="-122"/>
              </a:rPr>
              <a:t>5000m</a:t>
            </a:r>
            <a:r>
              <a:rPr lang="en-US" altLang="zh-CN" baseline="30000" dirty="0">
                <a:latin typeface="SimSun" panose="02010600030101010101" pitchFamily="2" charset="-122"/>
                <a:ea typeface="SimSun" panose="02010600030101010101" pitchFamily="2" charset="-122"/>
              </a:rPr>
              <a:t>2</a:t>
            </a:r>
            <a:r>
              <a:rPr lang="zh-CN" altLang="en-US" dirty="0">
                <a:latin typeface="SimSun" panose="02010600030101010101" pitchFamily="2" charset="-122"/>
                <a:ea typeface="SimSun" panose="02010600030101010101" pitchFamily="2" charset="-122"/>
              </a:rPr>
              <a:t>的不锈钢网。</a:t>
            </a:r>
            <a:endParaRPr lang="fr-FR" dirty="0">
              <a:latin typeface="SimSun" panose="02010600030101010101" pitchFamily="2" charset="-122"/>
              <a:ea typeface="SimSun" panose="02010600030101010101" pitchFamily="2" charset="-122"/>
            </a:endParaRP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12</a:t>
            </a:fld>
            <a:endParaRPr lang="fr-BE" dirty="0">
              <a:latin typeface="SimSun" panose="02010600030101010101" pitchFamily="2" charset="-122"/>
              <a:ea typeface="SimSun" panose="02010600030101010101" pitchFamily="2" charset="-122"/>
            </a:endParaRPr>
          </a:p>
        </p:txBody>
      </p:sp>
      <p:pic>
        <p:nvPicPr>
          <p:cNvPr id="4" name="Imag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0"/>
            <a:ext cx="4582015" cy="6851342"/>
          </a:xfrm>
          <a:prstGeom prst="rect">
            <a:avLst/>
          </a:prstGeom>
          <a:ln>
            <a:solidFill>
              <a:schemeClr val="tx1"/>
            </a:solidFill>
          </a:ln>
        </p:spPr>
      </p:pic>
    </p:spTree>
    <p:extLst>
      <p:ext uri="{BB962C8B-B14F-4D97-AF65-F5344CB8AC3E}">
        <p14:creationId xmlns:p14="http://schemas.microsoft.com/office/powerpoint/2010/main" val="1376454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3070" y="5454550"/>
            <a:ext cx="6637860" cy="566738"/>
          </a:xfrm>
        </p:spPr>
        <p:txBody>
          <a:bodyPr/>
          <a:lstStyle/>
          <a:p>
            <a:r>
              <a:rPr lang="zh-CN" altLang="en-US" dirty="0">
                <a:latin typeface="SimSun" panose="02010600030101010101" pitchFamily="2" charset="-122"/>
                <a:ea typeface="SimSun" panose="02010600030101010101" pitchFamily="2" charset="-122"/>
              </a:rPr>
              <a:t>玻璃外墙</a:t>
            </a:r>
            <a:r>
              <a:rPr lang="fr-FR" baseline="50000" dirty="0">
                <a:latin typeface="SimSun" panose="02010600030101010101" pitchFamily="2" charset="-122"/>
                <a:ea typeface="SimSun" panose="02010600030101010101" pitchFamily="2" charset="-122"/>
              </a:rPr>
              <a:t>17</a:t>
            </a:r>
          </a:p>
        </p:txBody>
      </p:sp>
      <p:sp>
        <p:nvSpPr>
          <p:cNvPr id="11" name="Text Placeholder 10"/>
          <p:cNvSpPr>
            <a:spLocks noGrp="1"/>
          </p:cNvSpPr>
          <p:nvPr>
            <p:ph type="body" sz="half" idx="2"/>
          </p:nvPr>
        </p:nvSpPr>
        <p:spPr>
          <a:xfrm>
            <a:off x="1253070" y="6008514"/>
            <a:ext cx="6637860" cy="804862"/>
          </a:xfrm>
        </p:spPr>
        <p:txBody>
          <a:bodyPr/>
          <a:lstStyle/>
          <a:p>
            <a:pPr algn="just"/>
            <a:r>
              <a:rPr lang="zh-CN" altLang="en-US" dirty="0">
                <a:latin typeface="SimSun" panose="02010600030101010101" pitchFamily="2" charset="-122"/>
                <a:ea typeface="SimSun" panose="02010600030101010101" pitchFamily="2" charset="-122"/>
              </a:rPr>
              <a:t>通过节点相连的不锈钢拉杆交织而成的网构成了玻璃外墙的框架，尽可能多的扩大了自然光开放区域，包括角落。</a:t>
            </a:r>
            <a:endParaRPr lang="fr-FR" dirty="0">
              <a:latin typeface="SimSun" panose="02010600030101010101" pitchFamily="2" charset="-122"/>
              <a:ea typeface="SimSun" panose="02010600030101010101" pitchFamily="2" charset="-122"/>
            </a:endParaRPr>
          </a:p>
          <a:p>
            <a:endParaRPr lang="nl-BE" dirty="0">
              <a:latin typeface="SimSun" panose="02010600030101010101" pitchFamily="2" charset="-122"/>
              <a:ea typeface="SimSun" panose="02010600030101010101" pitchFamily="2" charset="-122"/>
            </a:endParaRPr>
          </a:p>
        </p:txBody>
      </p:sp>
      <p:sp>
        <p:nvSpPr>
          <p:cNvPr id="3" name="Slide Number Placeholder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13</a:t>
            </a:fld>
            <a:endParaRPr lang="fr-BE" dirty="0">
              <a:latin typeface="SimSun" panose="02010600030101010101" pitchFamily="2" charset="-122"/>
              <a:ea typeface="SimSun" panose="02010600030101010101" pitchFamily="2" charset="-122"/>
            </a:endParaRPr>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3070" y="476672"/>
            <a:ext cx="6637860" cy="4968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840147" y="3904059"/>
            <a:ext cx="2050783" cy="15411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37078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3" y="5229200"/>
            <a:ext cx="6768753" cy="566738"/>
          </a:xfrm>
        </p:spPr>
        <p:txBody>
          <a:bodyPr/>
          <a:lstStyle/>
          <a:p>
            <a:r>
              <a:rPr lang="zh-CN" altLang="en-US" dirty="0">
                <a:latin typeface="SimSun" panose="02010600030101010101" pitchFamily="2" charset="-122"/>
                <a:ea typeface="SimSun" panose="02010600030101010101" pitchFamily="2" charset="-122"/>
              </a:rPr>
              <a:t>玻璃外墙，巴黎</a:t>
            </a:r>
            <a:r>
              <a:rPr lang="fr-FR" dirty="0">
                <a:latin typeface="SimSun" panose="02010600030101010101" pitchFamily="2" charset="-122"/>
                <a:ea typeface="SimSun" panose="02010600030101010101" pitchFamily="2" charset="-122"/>
              </a:rPr>
              <a:t> </a:t>
            </a:r>
            <a:r>
              <a:rPr lang="fr-FR" baseline="50000" dirty="0">
                <a:latin typeface="SimSun" panose="02010600030101010101" pitchFamily="2" charset="-122"/>
                <a:ea typeface="SimSun" panose="02010600030101010101" pitchFamily="2" charset="-122"/>
              </a:rPr>
              <a:t>18</a:t>
            </a:r>
          </a:p>
        </p:txBody>
      </p:sp>
      <p:sp>
        <p:nvSpPr>
          <p:cNvPr id="6" name="Text Placeholder 5"/>
          <p:cNvSpPr>
            <a:spLocks noGrp="1"/>
          </p:cNvSpPr>
          <p:nvPr>
            <p:ph type="body" sz="half" idx="2"/>
          </p:nvPr>
        </p:nvSpPr>
        <p:spPr>
          <a:xfrm>
            <a:off x="1187623" y="5795938"/>
            <a:ext cx="6768753" cy="804862"/>
          </a:xfrm>
        </p:spPr>
        <p:txBody>
          <a:bodyPr>
            <a:normAutofit/>
          </a:bodyPr>
          <a:lstStyle/>
          <a:p>
            <a:r>
              <a:rPr lang="zh-CN" altLang="en-US" dirty="0">
                <a:latin typeface="SimSun" panose="02010600030101010101" pitchFamily="2" charset="-122"/>
                <a:ea typeface="SimSun" panose="02010600030101010101" pitchFamily="2" charset="-122"/>
              </a:rPr>
              <a:t>支撑玻璃幕墙的是一个轻量、高强度的不锈钢结构。背景中的球是“晶洞”，作为“科技产业城”的一部分，它是一个不锈钢覆层的</a:t>
            </a:r>
            <a:r>
              <a:rPr lang="en-US" altLang="zh-CN" dirty="0">
                <a:latin typeface="SimSun" panose="02010600030101010101" pitchFamily="2" charset="-122"/>
                <a:ea typeface="SimSun" panose="02010600030101010101" pitchFamily="2" charset="-122"/>
              </a:rPr>
              <a:t>360</a:t>
            </a:r>
            <a:r>
              <a:rPr lang="zh-CN" altLang="en-US" dirty="0">
                <a:latin typeface="SimSun" panose="02010600030101010101" pitchFamily="2" charset="-122"/>
                <a:ea typeface="SimSun" panose="02010600030101010101" pitchFamily="2" charset="-122"/>
              </a:rPr>
              <a:t>度电影院。</a:t>
            </a:r>
            <a:endParaRPr lang="fr-FR" dirty="0">
              <a:latin typeface="SimSun" panose="02010600030101010101" pitchFamily="2" charset="-122"/>
              <a:ea typeface="SimSun" panose="02010600030101010101" pitchFamily="2" charset="-122"/>
            </a:endParaRPr>
          </a:p>
        </p:txBody>
      </p:sp>
      <p:sp>
        <p:nvSpPr>
          <p:cNvPr id="3" name="Slide Number Placeholder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14</a:t>
            </a:fld>
            <a:endParaRPr lang="fr-BE" dirty="0">
              <a:latin typeface="SimSun" panose="02010600030101010101" pitchFamily="2" charset="-122"/>
              <a:ea typeface="SimSun" panose="02010600030101010101" pitchFamily="2" charset="-122"/>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87624" y="106266"/>
            <a:ext cx="6768753" cy="512931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84028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762599"/>
            <a:ext cx="5486400" cy="566738"/>
          </a:xfrm>
        </p:spPr>
        <p:txBody>
          <a:bodyPr/>
          <a:lstStyle/>
          <a:p>
            <a:r>
              <a:rPr lang="zh-CN" altLang="en-US" dirty="0">
                <a:latin typeface="SimSun" panose="02010600030101010101" pitchFamily="2" charset="-122"/>
                <a:ea typeface="SimSun" panose="02010600030101010101" pitchFamily="2" charset="-122"/>
              </a:rPr>
              <a:t>玻璃幕墙，巴黎</a:t>
            </a:r>
            <a:endParaRPr lang="fr-FR" baseline="50000" dirty="0">
              <a:latin typeface="SimSun" panose="02010600030101010101" pitchFamily="2" charset="-122"/>
              <a:ea typeface="SimSun" panose="02010600030101010101" pitchFamily="2" charset="-122"/>
            </a:endParaRPr>
          </a:p>
        </p:txBody>
      </p:sp>
      <p:sp>
        <p:nvSpPr>
          <p:cNvPr id="3" name="Slide Number Placeholder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15</a:t>
            </a:fld>
            <a:endParaRPr lang="fr-BE" dirty="0">
              <a:latin typeface="SimSun" panose="02010600030101010101" pitchFamily="2" charset="-122"/>
              <a:ea typeface="SimSun" panose="02010600030101010101" pitchFamily="2" charset="-122"/>
            </a:endParaRPr>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3608" y="476672"/>
            <a:ext cx="7056784" cy="52695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4871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2614" y="4662462"/>
            <a:ext cx="6958772" cy="566738"/>
          </a:xfrm>
        </p:spPr>
        <p:txBody>
          <a:bodyPr>
            <a:normAutofit fontScale="90000"/>
          </a:bodyPr>
          <a:lstStyle/>
          <a:p>
            <a:r>
              <a:rPr lang="zh-CN" altLang="en-US" dirty="0">
                <a:latin typeface="SimSun" panose="02010600030101010101" pitchFamily="2" charset="-122"/>
                <a:ea typeface="SimSun" panose="02010600030101010101" pitchFamily="2" charset="-122"/>
              </a:rPr>
              <a:t>办公楼网格外墙</a:t>
            </a:r>
            <a:r>
              <a:rPr lang="fr-FR" dirty="0">
                <a:latin typeface="SimSun" panose="02010600030101010101" pitchFamily="2" charset="-122"/>
                <a:ea typeface="SimSun" panose="02010600030101010101" pitchFamily="2" charset="-122"/>
              </a:rPr>
              <a:t>, </a:t>
            </a:r>
            <a:r>
              <a:rPr lang="zh-CN" altLang="en-US" dirty="0">
                <a:latin typeface="SimSun" panose="02010600030101010101" pitchFamily="2" charset="-122"/>
                <a:ea typeface="SimSun" panose="02010600030101010101" pitchFamily="2" charset="-122"/>
              </a:rPr>
              <a:t>荷兰乌得勒支</a:t>
            </a:r>
            <a:r>
              <a:rPr lang="en-GB" altLang="zh-CN" baseline="30000" dirty="0">
                <a:latin typeface="SimSun" panose="02010600030101010101" pitchFamily="2" charset="-122"/>
                <a:ea typeface="SimSun" panose="02010600030101010101" pitchFamily="2" charset="-122"/>
              </a:rPr>
              <a:t>19</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err="1">
                <a:latin typeface="SimSun" panose="02010600030101010101" pitchFamily="2" charset="-122"/>
                <a:ea typeface="SimSun" panose="02010600030101010101" pitchFamily="2" charset="-122"/>
              </a:rPr>
              <a:t>Cepezed</a:t>
            </a:r>
            <a:r>
              <a:rPr lang="fr-FR" dirty="0">
                <a:latin typeface="SimSun" panose="02010600030101010101" pitchFamily="2" charset="-122"/>
                <a:ea typeface="SimSun" panose="02010600030101010101" pitchFamily="2" charset="-122"/>
              </a:rPr>
              <a:t> </a:t>
            </a:r>
          </a:p>
        </p:txBody>
      </p:sp>
      <p:sp>
        <p:nvSpPr>
          <p:cNvPr id="8" name="Text Placeholder 7"/>
          <p:cNvSpPr>
            <a:spLocks noGrp="1"/>
          </p:cNvSpPr>
          <p:nvPr>
            <p:ph type="body" sz="half" idx="2"/>
          </p:nvPr>
        </p:nvSpPr>
        <p:spPr>
          <a:xfrm>
            <a:off x="1092614" y="5216426"/>
            <a:ext cx="6958772" cy="804862"/>
          </a:xfrm>
        </p:spPr>
        <p:txBody>
          <a:bodyPr/>
          <a:lstStyle/>
          <a:p>
            <a:pPr algn="just"/>
            <a:r>
              <a:rPr lang="zh-CN" altLang="en-US" dirty="0">
                <a:latin typeface="SimSun" panose="02010600030101010101" pitchFamily="2" charset="-122"/>
                <a:ea typeface="SimSun" panose="02010600030101010101" pitchFamily="2" charset="-122"/>
              </a:rPr>
              <a:t>该</a:t>
            </a:r>
            <a:r>
              <a:rPr lang="fr-FR" dirty="0">
                <a:latin typeface="SimSun" panose="02010600030101010101" pitchFamily="2" charset="-122"/>
                <a:ea typeface="SimSun" panose="02010600030101010101" pitchFamily="2" charset="-122"/>
              </a:rPr>
              <a:t>3000 m²</a:t>
            </a:r>
            <a:r>
              <a:rPr lang="zh-CN" altLang="en-US" dirty="0">
                <a:latin typeface="SimSun" panose="02010600030101010101" pitchFamily="2" charset="-122"/>
                <a:ea typeface="SimSun" panose="02010600030101010101" pitchFamily="2" charset="-122"/>
              </a:rPr>
              <a:t>的不锈钢网格外墙支撑了若干透明的小塑料盘。</a:t>
            </a:r>
            <a:endParaRPr lang="fr-FR" dirty="0">
              <a:latin typeface="SimSun" panose="02010600030101010101" pitchFamily="2" charset="-122"/>
              <a:ea typeface="SimSun" panose="02010600030101010101" pitchFamily="2" charset="-122"/>
            </a:endParaRPr>
          </a:p>
          <a:p>
            <a:pPr algn="just"/>
            <a:r>
              <a:rPr lang="zh-CN" altLang="en-US" dirty="0">
                <a:latin typeface="SimSun" panose="02010600030101010101" pitchFamily="2" charset="-122"/>
                <a:ea typeface="SimSun" panose="02010600030101010101" pitchFamily="2" charset="-122"/>
              </a:rPr>
              <a:t>风吹过，网格开始震动，小塑料盘会移动，产生涟漪以及特殊光效。</a:t>
            </a:r>
            <a:endParaRPr lang="fr-FR" dirty="0">
              <a:latin typeface="SimSun" panose="02010600030101010101" pitchFamily="2" charset="-122"/>
              <a:ea typeface="SimSun" panose="02010600030101010101" pitchFamily="2" charset="-122"/>
            </a:endParaRP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16</a:t>
            </a:fld>
            <a:endParaRPr lang="fr-BE" dirty="0">
              <a:latin typeface="SimSun" panose="02010600030101010101" pitchFamily="2" charset="-122"/>
              <a:ea typeface="SimSun" panose="02010600030101010101" pitchFamily="2" charset="-122"/>
            </a:endParaRPr>
          </a:p>
        </p:txBody>
      </p:sp>
      <p:pic>
        <p:nvPicPr>
          <p:cNvPr id="5" name="Imag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092614" y="620688"/>
            <a:ext cx="6958772" cy="3946442"/>
          </a:xfrm>
          <a:prstGeom prst="rect">
            <a:avLst/>
          </a:prstGeom>
          <a:ln>
            <a:solidFill>
              <a:schemeClr val="tx1"/>
            </a:solidFill>
          </a:ln>
        </p:spPr>
      </p:pic>
    </p:spTree>
    <p:extLst>
      <p:ext uri="{BB962C8B-B14F-4D97-AF65-F5344CB8AC3E}">
        <p14:creationId xmlns:p14="http://schemas.microsoft.com/office/powerpoint/2010/main" val="102027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8954" y="4941168"/>
            <a:ext cx="7026092" cy="566738"/>
          </a:xfrm>
        </p:spPr>
        <p:txBody>
          <a:bodyPr>
            <a:normAutofit fontScale="90000"/>
          </a:bodyPr>
          <a:lstStyle/>
          <a:p>
            <a:r>
              <a:rPr lang="zh-CN" altLang="en-US" dirty="0">
                <a:latin typeface="SimSun" panose="02010600030101010101" pitchFamily="2" charset="-122"/>
                <a:ea typeface="SimSun" panose="02010600030101010101" pitchFamily="2" charset="-122"/>
              </a:rPr>
              <a:t>节能大厦，法国南特</a:t>
            </a:r>
            <a:r>
              <a:rPr lang="fr-FR" dirty="0">
                <a:latin typeface="SimSun" panose="02010600030101010101" pitchFamily="2" charset="-122"/>
                <a:ea typeface="SimSun" panose="02010600030101010101" pitchFamily="2" charset="-122"/>
              </a:rPr>
              <a:t> </a:t>
            </a:r>
            <a:r>
              <a:rPr lang="fr-FR" baseline="50000" dirty="0">
                <a:latin typeface="SimSun" panose="02010600030101010101" pitchFamily="2" charset="-122"/>
                <a:ea typeface="SimSun" panose="02010600030101010101" pitchFamily="2" charset="-122"/>
              </a:rPr>
              <a:t>20</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a:latin typeface="SimSun" panose="02010600030101010101" pitchFamily="2" charset="-122"/>
                <a:ea typeface="SimSun" panose="02010600030101010101" pitchFamily="2" charset="-122"/>
              </a:rPr>
              <a:t>FORMA 6 &amp; B. </a:t>
            </a:r>
            <a:r>
              <a:rPr lang="fr-FR" dirty="0" err="1">
                <a:latin typeface="SimSun" panose="02010600030101010101" pitchFamily="2" charset="-122"/>
                <a:ea typeface="SimSun" panose="02010600030101010101" pitchFamily="2" charset="-122"/>
              </a:rPr>
              <a:t>Dacher</a:t>
            </a:r>
            <a:endParaRPr lang="fr-FR" dirty="0">
              <a:latin typeface="SimSun" panose="02010600030101010101" pitchFamily="2" charset="-122"/>
              <a:ea typeface="SimSun" panose="02010600030101010101" pitchFamily="2" charset="-122"/>
            </a:endParaRPr>
          </a:p>
        </p:txBody>
      </p:sp>
      <p:sp>
        <p:nvSpPr>
          <p:cNvPr id="11" name="Text Placeholder 10"/>
          <p:cNvSpPr>
            <a:spLocks noGrp="1"/>
          </p:cNvSpPr>
          <p:nvPr>
            <p:ph type="body" sz="half" idx="2"/>
          </p:nvPr>
        </p:nvSpPr>
        <p:spPr>
          <a:xfrm>
            <a:off x="1058954" y="5507906"/>
            <a:ext cx="7026092" cy="804862"/>
          </a:xfrm>
        </p:spPr>
        <p:txBody>
          <a:bodyPr/>
          <a:lstStyle/>
          <a:p>
            <a:pPr algn="just"/>
            <a:r>
              <a:rPr lang="zh-CN" altLang="en-US" dirty="0">
                <a:latin typeface="SimSun" panose="02010600030101010101" pitchFamily="2" charset="-122"/>
                <a:ea typeface="SimSun" panose="02010600030101010101" pitchFamily="2" charset="-122"/>
              </a:rPr>
              <a:t>不锈钢外墙错综复杂的激光切割面使得建筑显得与众不同。</a:t>
            </a:r>
            <a:endParaRPr lang="fr-FR" dirty="0">
              <a:latin typeface="SimSun" panose="02010600030101010101" pitchFamily="2" charset="-122"/>
              <a:ea typeface="SimSun" panose="02010600030101010101" pitchFamily="2" charset="-122"/>
            </a:endParaRP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17</a:t>
            </a:fld>
            <a:endParaRPr lang="fr-BE" dirty="0">
              <a:latin typeface="SimSun" panose="02010600030101010101" pitchFamily="2" charset="-122"/>
              <a:ea typeface="SimSun" panose="02010600030101010101" pitchFamily="2" charset="-122"/>
            </a:endParaRPr>
          </a:p>
        </p:txBody>
      </p:sp>
      <p:pic>
        <p:nvPicPr>
          <p:cNvPr id="1026" name="Picture 2" descr="http://p2.storage.canalblog.com/22/04/748536/87563463_o.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058954" y="260648"/>
            <a:ext cx="7026092"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567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2492896"/>
            <a:ext cx="4176464" cy="927104"/>
          </a:xfrm>
        </p:spPr>
        <p:txBody>
          <a:bodyPr>
            <a:normAutofit/>
          </a:bodyPr>
          <a:lstStyle/>
          <a:p>
            <a:r>
              <a:rPr lang="zh-CN" altLang="en-US" dirty="0">
                <a:latin typeface="SimSun" panose="02010600030101010101" pitchFamily="2" charset="-122"/>
                <a:ea typeface="SimSun" panose="02010600030101010101" pitchFamily="2" charset="-122"/>
              </a:rPr>
              <a:t>麦高文学术中心，华盛顿特区，遮阳网</a:t>
            </a:r>
            <a:r>
              <a:rPr lang="fr-FR" altLang="fr-FR" baseline="50000" dirty="0">
                <a:latin typeface="SimSun" panose="02010600030101010101" pitchFamily="2" charset="-122"/>
                <a:ea typeface="SimSun" panose="02010600030101010101" pitchFamily="2" charset="-122"/>
              </a:rPr>
              <a:t>6</a:t>
            </a:r>
            <a:endParaRPr lang="nl-BE" baseline="50000" dirty="0">
              <a:latin typeface="SimSun" panose="02010600030101010101" pitchFamily="2" charset="-122"/>
              <a:ea typeface="SimSun" panose="02010600030101010101" pitchFamily="2" charset="-122"/>
            </a:endParaRPr>
          </a:p>
        </p:txBody>
      </p:sp>
      <p:sp>
        <p:nvSpPr>
          <p:cNvPr id="4" name="Text Placeholder 3"/>
          <p:cNvSpPr>
            <a:spLocks noGrp="1"/>
          </p:cNvSpPr>
          <p:nvPr>
            <p:ph type="body" sz="half" idx="2"/>
          </p:nvPr>
        </p:nvSpPr>
        <p:spPr>
          <a:xfrm>
            <a:off x="4716016" y="3429000"/>
            <a:ext cx="4176464" cy="2736304"/>
          </a:xfrm>
        </p:spPr>
        <p:txBody>
          <a:bodyPr>
            <a:noAutofit/>
          </a:bodyPr>
          <a:lstStyle/>
          <a:p>
            <a:pPr algn="just"/>
            <a:r>
              <a:rPr lang="zh-CN" altLang="en-US" dirty="0">
                <a:latin typeface="SimSun" panose="02010600030101010101" pitchFamily="2" charset="-122"/>
                <a:ea typeface="SimSun" panose="02010600030101010101" pitchFamily="2" charset="-122"/>
              </a:rPr>
              <a:t>麦高文学术中心是一所教学楼社区学院。</a:t>
            </a:r>
            <a:endParaRPr lang="en-US" altLang="zh-CN" dirty="0">
              <a:latin typeface="SimSun" panose="02010600030101010101" pitchFamily="2" charset="-122"/>
              <a:ea typeface="SimSun" panose="02010600030101010101" pitchFamily="2" charset="-122"/>
            </a:endParaRPr>
          </a:p>
          <a:p>
            <a:pPr algn="just"/>
            <a:r>
              <a:rPr lang="zh-CN" altLang="en-US" dirty="0">
                <a:latin typeface="SimSun" panose="02010600030101010101" pitchFamily="2" charset="-122"/>
                <a:ea typeface="SimSun" panose="02010600030101010101" pitchFamily="2" charset="-122"/>
              </a:rPr>
              <a:t>建筑设计了具有通风的外墙的中庭区，位于建筑中央，早上的时候直接迎接旭日东升。</a:t>
            </a:r>
            <a:endParaRPr lang="en-US" altLang="zh-CN" dirty="0">
              <a:latin typeface="SimSun" panose="02010600030101010101" pitchFamily="2" charset="-122"/>
              <a:ea typeface="SimSun" panose="02010600030101010101" pitchFamily="2" charset="-122"/>
            </a:endParaRPr>
          </a:p>
          <a:p>
            <a:pPr algn="just"/>
            <a:r>
              <a:rPr lang="zh-CN" altLang="en-US" dirty="0">
                <a:latin typeface="SimSun" panose="02010600030101010101" pitchFamily="2" charset="-122"/>
                <a:ea typeface="SimSun" panose="02010600030101010101" pitchFamily="2" charset="-122"/>
              </a:rPr>
              <a:t>不锈钢遮阳减少了日间眩光，降低了夏日需要空调使用。在这种可见性很关键的应用中，可以使用典型的金属遮阳品。它们只是没有提供足够的露天区。</a:t>
            </a:r>
            <a:endParaRPr lang="fr-FR" altLang="fr-FR" dirty="0">
              <a:latin typeface="SimSun" panose="02010600030101010101" pitchFamily="2" charset="-122"/>
              <a:ea typeface="SimSun" panose="02010600030101010101" pitchFamily="2" charset="-122"/>
            </a:endParaRPr>
          </a:p>
        </p:txBody>
      </p:sp>
      <p:sp>
        <p:nvSpPr>
          <p:cNvPr id="8" name="Slide Number Placeholder 5"/>
          <p:cNvSpPr>
            <a:spLocks noGrp="1"/>
          </p:cNvSpPr>
          <p:nvPr>
            <p:ph type="sldNum" sz="quarter" idx="4"/>
          </p:nvPr>
        </p:nvSpPr>
        <p:spPr/>
        <p:txBody>
          <a:bodyPr/>
          <a:lstStyle/>
          <a:p>
            <a:fld id="{9CE76CE0-34EF-4A44-A6F0-B2A2A71394BA}" type="slidenum">
              <a:rPr lang="fr-FR" altLang="fr-FR" smtClean="0">
                <a:latin typeface="SimSun" panose="02010600030101010101" pitchFamily="2" charset="-122"/>
                <a:ea typeface="SimSun" panose="02010600030101010101" pitchFamily="2" charset="-122"/>
              </a:rPr>
              <a:pPr/>
              <a:t>18</a:t>
            </a:fld>
            <a:endParaRPr lang="fr-FR" altLang="fr-FR">
              <a:latin typeface="SimSun" panose="02010600030101010101" pitchFamily="2" charset="-122"/>
              <a:ea typeface="SimSun" panose="02010600030101010101" pitchFamily="2" charset="-122"/>
            </a:endParaRPr>
          </a:p>
        </p:txBody>
      </p:sp>
      <p:pic>
        <p:nvPicPr>
          <p:cNvPr id="35843"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0" y="0"/>
            <a:ext cx="4572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2839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5635"/>
            <a:ext cx="8229600" cy="640135"/>
          </a:xfrm>
        </p:spPr>
        <p:txBody>
          <a:bodyPr>
            <a:normAutofit/>
          </a:bodyPr>
          <a:lstStyle/>
          <a:p>
            <a:r>
              <a:rPr lang="zh-CN" altLang="en-US" sz="2800" dirty="0">
                <a:latin typeface="SimSun" panose="02010600030101010101" pitchFamily="2" charset="-122"/>
                <a:ea typeface="SimSun" panose="02010600030101010101" pitchFamily="2" charset="-122"/>
              </a:rPr>
              <a:t>戒毒所，法国伦蒂利城堡</a:t>
            </a:r>
            <a:r>
              <a:rPr lang="fr-FR" sz="2000" baseline="50000" dirty="0">
                <a:latin typeface="SimSun" panose="02010600030101010101" pitchFamily="2" charset="-122"/>
                <a:ea typeface="SimSun" panose="02010600030101010101" pitchFamily="2" charset="-122"/>
              </a:rPr>
              <a:t>21-23</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19</a:t>
            </a:fld>
            <a:endParaRPr lang="fr-BE" dirty="0">
              <a:latin typeface="SimSun" panose="02010600030101010101" pitchFamily="2" charset="-122"/>
              <a:ea typeface="SimSun" panose="02010600030101010101" pitchFamily="2" charset="-122"/>
            </a:endParaRPr>
          </a:p>
        </p:txBody>
      </p:sp>
      <p:sp>
        <p:nvSpPr>
          <p:cNvPr id="4" name="ZoneTexte 3"/>
          <p:cNvSpPr txBox="1"/>
          <p:nvPr/>
        </p:nvSpPr>
        <p:spPr>
          <a:xfrm>
            <a:off x="3712456" y="634500"/>
            <a:ext cx="5144064" cy="1477328"/>
          </a:xfrm>
          <a:prstGeom prst="rect">
            <a:avLst/>
          </a:prstGeom>
          <a:noFill/>
        </p:spPr>
        <p:txBody>
          <a:bodyPr wrap="square" rtlCol="0">
            <a:spAutoFit/>
          </a:bodyPr>
          <a:lstStyle/>
          <a:p>
            <a:r>
              <a:rPr lang="zh-CN" altLang="en-US" dirty="0">
                <a:latin typeface="SimSun" panose="02010600030101010101" pitchFamily="2" charset="-122"/>
                <a:ea typeface="SimSun" panose="02010600030101010101" pitchFamily="2" charset="-122"/>
              </a:rPr>
              <a:t>左图：设计前</a:t>
            </a:r>
            <a:endParaRPr lang="fr-FR" dirty="0">
              <a:latin typeface="SimSun" panose="02010600030101010101" pitchFamily="2" charset="-122"/>
              <a:ea typeface="SimSun" panose="02010600030101010101" pitchFamily="2" charset="-122"/>
            </a:endParaRPr>
          </a:p>
          <a:p>
            <a:r>
              <a:rPr lang="zh-CN" altLang="en-US" dirty="0">
                <a:latin typeface="SimSun" panose="02010600030101010101" pitchFamily="2" charset="-122"/>
                <a:ea typeface="SimSun" panose="02010600030101010101" pitchFamily="2" charset="-122"/>
              </a:rPr>
              <a:t>下图：设计后</a:t>
            </a:r>
            <a:endParaRPr lang="fr-FR" dirty="0">
              <a:latin typeface="SimSun" panose="02010600030101010101" pitchFamily="2" charset="-122"/>
              <a:ea typeface="SimSun" panose="02010600030101010101" pitchFamily="2" charset="-122"/>
            </a:endParaRPr>
          </a:p>
          <a:p>
            <a:endParaRPr lang="fr-FR" dirty="0">
              <a:latin typeface="SimSun" panose="02010600030101010101" pitchFamily="2" charset="-122"/>
              <a:ea typeface="SimSun" panose="02010600030101010101" pitchFamily="2" charset="-122"/>
            </a:endParaRPr>
          </a:p>
          <a:p>
            <a:r>
              <a:rPr lang="zh-CN" altLang="en-US" dirty="0">
                <a:latin typeface="SimSun" panose="02010600030101010101" pitchFamily="2" charset="-122"/>
                <a:ea typeface="SimSun" panose="02010600030101010101" pitchFamily="2" charset="-122"/>
              </a:rPr>
              <a:t>位于城堡公园的当代艺术建筑</a:t>
            </a:r>
            <a:endParaRPr lang="en-US" altLang="zh-CN" dirty="0">
              <a:latin typeface="SimSun" panose="02010600030101010101" pitchFamily="2" charset="-122"/>
              <a:ea typeface="SimSun" panose="02010600030101010101" pitchFamily="2" charset="-122"/>
            </a:endParaRPr>
          </a:p>
          <a:p>
            <a:r>
              <a:rPr lang="zh-CN" altLang="en-US" dirty="0">
                <a:latin typeface="SimSun" panose="02010600030101010101" pitchFamily="2" charset="-122"/>
                <a:ea typeface="SimSun" panose="02010600030101010101" pitchFamily="2" charset="-122"/>
              </a:rPr>
              <a:t>外立面为镜面不锈钢板</a:t>
            </a:r>
            <a:endParaRPr lang="fr-FR" dirty="0">
              <a:latin typeface="SimSun" panose="02010600030101010101" pitchFamily="2" charset="-122"/>
              <a:ea typeface="SimSun" panose="02010600030101010101" pitchFamily="2" charset="-122"/>
            </a:endParaRPr>
          </a:p>
        </p:txBody>
      </p:sp>
      <p:pic>
        <p:nvPicPr>
          <p:cNvPr id="5" name="Picture 2" descr="Hier, un château à faible valeur architectural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634500"/>
            <a:ext cx="3563888" cy="2672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http://www.marneetgondoire.fr/typo3temp/pics/p_7bca398176.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2916380" y="2852936"/>
            <a:ext cx="6007596" cy="40050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62046" y="3978305"/>
            <a:ext cx="2592288" cy="1754327"/>
          </a:xfrm>
          <a:prstGeom prst="rect">
            <a:avLst/>
          </a:prstGeom>
          <a:noFill/>
        </p:spPr>
        <p:txBody>
          <a:bodyPr wrap="square" rtlCol="0">
            <a:spAutoFit/>
          </a:bodyPr>
          <a:lstStyle/>
          <a:p>
            <a:r>
              <a:rPr lang="zh-CN" altLang="en-US" dirty="0">
                <a:latin typeface="SimSun" panose="02010600030101010101" pitchFamily="2" charset="-122"/>
                <a:ea typeface="SimSun" panose="02010600030101010101" pitchFamily="2" charset="-122"/>
              </a:rPr>
              <a:t>建筑师</a:t>
            </a:r>
            <a:r>
              <a:rPr lang="fr-FR" altLang="zh-CN" dirty="0">
                <a:latin typeface="SimSun" panose="02010600030101010101" pitchFamily="2" charset="-122"/>
                <a:ea typeface="SimSun" panose="02010600030101010101" pitchFamily="2" charset="-122"/>
              </a:rPr>
              <a:t>Xavier </a:t>
            </a:r>
            <a:r>
              <a:rPr lang="fr-FR" altLang="zh-CN" dirty="0" err="1">
                <a:latin typeface="SimSun" panose="02010600030101010101" pitchFamily="2" charset="-122"/>
                <a:ea typeface="SimSun" panose="02010600030101010101" pitchFamily="2" charset="-122"/>
              </a:rPr>
              <a:t>Veilhan</a:t>
            </a:r>
            <a:r>
              <a:rPr lang="zh-CN" altLang="en-US" dirty="0">
                <a:latin typeface="SimSun" panose="02010600030101010101" pitchFamily="2" charset="-122"/>
                <a:ea typeface="SimSun" panose="02010600030101010101" pitchFamily="2" charset="-122"/>
              </a:rPr>
              <a:t>认为：</a:t>
            </a:r>
            <a:endParaRPr lang="fr-FR" dirty="0">
              <a:latin typeface="SimSun" panose="02010600030101010101" pitchFamily="2" charset="-122"/>
              <a:ea typeface="SimSun" panose="02010600030101010101" pitchFamily="2" charset="-122"/>
            </a:endParaRPr>
          </a:p>
          <a:p>
            <a:r>
              <a:rPr lang="fr-FR" i="1" dirty="0">
                <a:latin typeface="SimSun" panose="02010600030101010101" pitchFamily="2" charset="-122"/>
                <a:ea typeface="SimSun" panose="02010600030101010101" pitchFamily="2" charset="-122"/>
              </a:rPr>
              <a:t>«… </a:t>
            </a:r>
            <a:r>
              <a:rPr lang="zh-CN" altLang="en-US" i="1" dirty="0">
                <a:latin typeface="SimSun" panose="02010600030101010101" pitchFamily="2" charset="-122"/>
                <a:ea typeface="SimSun" panose="02010600030101010101" pitchFamily="2" charset="-122"/>
              </a:rPr>
              <a:t>这个建筑就是它过去的影子，我想让它的外墙能反射处周围公园的美景</a:t>
            </a:r>
            <a:r>
              <a:rPr lang="fr-FR" i="1" dirty="0">
                <a:latin typeface="SimSun" panose="02010600030101010101" pitchFamily="2" charset="-122"/>
                <a:ea typeface="SimSun" panose="02010600030101010101" pitchFamily="2" charset="-122"/>
              </a:rPr>
              <a:t>»</a:t>
            </a:r>
          </a:p>
        </p:txBody>
      </p:sp>
    </p:spTree>
    <p:extLst>
      <p:ext uri="{BB962C8B-B14F-4D97-AF65-F5344CB8AC3E}">
        <p14:creationId xmlns:p14="http://schemas.microsoft.com/office/powerpoint/2010/main" val="2323238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481" y="5297760"/>
            <a:ext cx="6132097" cy="566738"/>
          </a:xfrm>
        </p:spPr>
        <p:txBody>
          <a:bodyPr>
            <a:normAutofit fontScale="90000"/>
          </a:bodyPr>
          <a:lstStyle/>
          <a:p>
            <a:r>
              <a:rPr lang="zh-CN" altLang="en-US" dirty="0">
                <a:latin typeface="SimSun" panose="02010600030101010101" pitchFamily="2" charset="-122"/>
                <a:ea typeface="SimSun" panose="02010600030101010101" pitchFamily="2" charset="-122"/>
              </a:rPr>
              <a:t>圣盖伊医院，伦敦</a:t>
            </a:r>
            <a:r>
              <a:rPr lang="fr-FR" baseline="50000" dirty="0">
                <a:latin typeface="SimSun" panose="02010600030101010101" pitchFamily="2" charset="-122"/>
                <a:ea typeface="SimSun" panose="02010600030101010101" pitchFamily="2" charset="-122"/>
              </a:rPr>
              <a:t>24</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err="1">
                <a:latin typeface="SimSun" panose="02010600030101010101" pitchFamily="2" charset="-122"/>
                <a:ea typeface="SimSun" panose="02010600030101010101" pitchFamily="2" charset="-122"/>
              </a:rPr>
              <a:t>T</a:t>
            </a:r>
            <a:r>
              <a:rPr lang="fr-FR" dirty="0">
                <a:latin typeface="SimSun" panose="02010600030101010101" pitchFamily="2" charset="-122"/>
                <a:ea typeface="SimSun" panose="02010600030101010101" pitchFamily="2" charset="-122"/>
              </a:rPr>
              <a:t>. </a:t>
            </a:r>
            <a:r>
              <a:rPr lang="fr-FR" dirty="0" err="1">
                <a:latin typeface="SimSun" panose="02010600030101010101" pitchFamily="2" charset="-122"/>
                <a:ea typeface="SimSun" panose="02010600030101010101" pitchFamily="2" charset="-122"/>
              </a:rPr>
              <a:t>Heartherwick</a:t>
            </a:r>
            <a:endParaRPr lang="fr-FR" dirty="0">
              <a:latin typeface="SimSun" panose="02010600030101010101" pitchFamily="2" charset="-122"/>
              <a:ea typeface="SimSun" panose="02010600030101010101" pitchFamily="2" charset="-122"/>
            </a:endParaRPr>
          </a:p>
        </p:txBody>
      </p:sp>
      <p:sp>
        <p:nvSpPr>
          <p:cNvPr id="7" name="Text Placeholder 6"/>
          <p:cNvSpPr>
            <a:spLocks noGrp="1"/>
          </p:cNvSpPr>
          <p:nvPr>
            <p:ph type="body" sz="half" idx="2"/>
          </p:nvPr>
        </p:nvSpPr>
        <p:spPr>
          <a:xfrm>
            <a:off x="1561481" y="5864498"/>
            <a:ext cx="6132097" cy="804862"/>
          </a:xfrm>
        </p:spPr>
        <p:txBody>
          <a:bodyPr>
            <a:normAutofit/>
          </a:bodyPr>
          <a:lstStyle/>
          <a:p>
            <a:pPr algn="just"/>
            <a:r>
              <a:rPr lang="zh-CN" altLang="en-US" dirty="0">
                <a:latin typeface="SimSun" panose="02010600030101010101" pitchFamily="2" charset="-122"/>
                <a:ea typeface="SimSun" panose="02010600030101010101" pitchFamily="2" charset="-122"/>
              </a:rPr>
              <a:t>锅炉间独特的外立面下面是为整个医院提供动力的锅炉房。它由</a:t>
            </a:r>
            <a:r>
              <a:rPr lang="en-US" altLang="zh-CN" dirty="0">
                <a:latin typeface="SimSun" panose="02010600030101010101" pitchFamily="2" charset="-122"/>
                <a:ea typeface="SimSun" panose="02010600030101010101" pitchFamily="2" charset="-122"/>
              </a:rPr>
              <a:t>108</a:t>
            </a:r>
            <a:r>
              <a:rPr lang="zh-CN" altLang="en-US" dirty="0">
                <a:latin typeface="SimSun" panose="02010600030101010101" pitchFamily="2" charset="-122"/>
                <a:ea typeface="SimSun" panose="02010600030101010101" pitchFamily="2" charset="-122"/>
              </a:rPr>
              <a:t>个波浪状不锈钢织物构成的大片钢瓦组成，在夜里提供照明，欢迎那些黑夜里来医院的员工和访客。</a:t>
            </a:r>
            <a:endParaRPr lang="fr-FR" dirty="0">
              <a:latin typeface="SimSun" panose="02010600030101010101" pitchFamily="2" charset="-122"/>
              <a:ea typeface="SimSun" panose="02010600030101010101" pitchFamily="2" charset="-122"/>
            </a:endParaRPr>
          </a:p>
        </p:txBody>
      </p:sp>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20</a:t>
            </a:fld>
            <a:endParaRPr lang="fr-BE" dirty="0">
              <a:latin typeface="SimSun" panose="02010600030101010101" pitchFamily="2" charset="-122"/>
              <a:ea typeface="SimSun" panose="02010600030101010101" pitchFamily="2" charset="-122"/>
            </a:endParaRPr>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61481" y="517322"/>
            <a:ext cx="6146835" cy="46192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88455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990BC-17EE-4183-934D-BA1115750B35}"/>
              </a:ext>
            </a:extLst>
          </p:cNvPr>
          <p:cNvSpPr>
            <a:spLocks noGrp="1"/>
          </p:cNvSpPr>
          <p:nvPr>
            <p:ph type="title"/>
          </p:nvPr>
        </p:nvSpPr>
        <p:spPr/>
        <p:txBody>
          <a:bodyPr>
            <a:normAutofit/>
          </a:bodyPr>
          <a:lstStyle/>
          <a:p>
            <a:r>
              <a:rPr lang="zh-CN" altLang="en-US" dirty="0">
                <a:latin typeface="SimSun" panose="02010600030101010101" pitchFamily="2" charset="-122"/>
                <a:ea typeface="SimSun" panose="02010600030101010101" pitchFamily="2" charset="-122"/>
              </a:rPr>
              <a:t>美国迈阿密美国航空球馆</a:t>
            </a:r>
            <a:endParaRPr lang="en-GB" dirty="0">
              <a:latin typeface="SimSun" panose="02010600030101010101" pitchFamily="2" charset="-122"/>
              <a:ea typeface="SimSun" panose="02010600030101010101" pitchFamily="2" charset="-122"/>
            </a:endParaRPr>
          </a:p>
        </p:txBody>
      </p:sp>
      <p:pic>
        <p:nvPicPr>
          <p:cNvPr id="11" name="Image 5">
            <a:extLst>
              <a:ext uri="{FF2B5EF4-FFF2-40B4-BE49-F238E27FC236}">
                <a16:creationId xmlns:a16="http://schemas.microsoft.com/office/drawing/2014/main" id="{080D701D-6E6C-4FCD-AF98-42C554078EFC}"/>
              </a:ext>
            </a:extLst>
          </p:cNvPr>
          <p:cNvPicPr>
            <a:picLocks noGrp="1" noChangeAspect="1"/>
          </p:cNvPicPr>
          <p:nvPr>
            <p:ph type="pic" idx="1"/>
          </p:nvPr>
        </p:nvPicPr>
        <p:blipFill rotWithShape="1">
          <a:blip r:embed="rId2" cstate="email">
            <a:extLst>
              <a:ext uri="{28A0092B-C50C-407E-A947-70E740481C1C}">
                <a14:useLocalDpi xmlns:a14="http://schemas.microsoft.com/office/drawing/2010/main" val="0"/>
              </a:ext>
            </a:extLst>
          </a:blip>
          <a:srcRect/>
          <a:stretch/>
        </p:blipFill>
        <p:spPr>
          <a:xfrm>
            <a:off x="1664436" y="260648"/>
            <a:ext cx="5787884" cy="4394919"/>
          </a:xfrm>
          <a:ln>
            <a:solidFill>
              <a:schemeClr val="tx1"/>
            </a:solidFill>
          </a:ln>
        </p:spPr>
      </p:pic>
      <p:sp>
        <p:nvSpPr>
          <p:cNvPr id="4" name="Text Placeholder 3">
            <a:extLst>
              <a:ext uri="{FF2B5EF4-FFF2-40B4-BE49-F238E27FC236}">
                <a16:creationId xmlns:a16="http://schemas.microsoft.com/office/drawing/2014/main" id="{BB1EC49A-7136-4C64-908C-30FD704E6D0B}"/>
              </a:ext>
            </a:extLst>
          </p:cNvPr>
          <p:cNvSpPr>
            <a:spLocks noGrp="1"/>
          </p:cNvSpPr>
          <p:nvPr>
            <p:ph type="body" sz="half" idx="2"/>
          </p:nvPr>
        </p:nvSpPr>
        <p:spPr>
          <a:xfrm>
            <a:off x="1792288" y="5367337"/>
            <a:ext cx="5486400" cy="1334334"/>
          </a:xfrm>
        </p:spPr>
        <p:txBody>
          <a:bodyPr>
            <a:normAutofit lnSpcReduction="10000"/>
          </a:bodyPr>
          <a:lstStyle/>
          <a:p>
            <a:r>
              <a:rPr lang="zh-CN" altLang="en-US" dirty="0">
                <a:latin typeface="SimSun" panose="02010600030101010101" pitchFamily="2" charset="-122"/>
                <a:ea typeface="SimSun" panose="02010600030101010101" pitchFamily="2" charset="-122"/>
              </a:rPr>
              <a:t>位于迈阿密的</a:t>
            </a:r>
            <a:r>
              <a:rPr lang="en-US" dirty="0" err="1">
                <a:latin typeface="SimSun" panose="02010600030101010101" pitchFamily="2" charset="-122"/>
                <a:ea typeface="SimSun" panose="02010600030101010101" pitchFamily="2" charset="-122"/>
              </a:rPr>
              <a:t>Mediamesh</a:t>
            </a:r>
            <a:r>
              <a:rPr lang="en-US" dirty="0">
                <a:latin typeface="SimSun" panose="02010600030101010101" pitchFamily="2" charset="-122"/>
                <a:ea typeface="SimSun" panose="02010600030101010101" pitchFamily="2" charset="-122"/>
              </a:rPr>
              <a:t>® </a:t>
            </a:r>
            <a:r>
              <a:rPr lang="zh-CN" altLang="en-US" dirty="0">
                <a:latin typeface="SimSun" panose="02010600030101010101" pitchFamily="2" charset="-122"/>
                <a:ea typeface="SimSun" panose="02010600030101010101" pitchFamily="2" charset="-122"/>
              </a:rPr>
              <a:t>幕墙是由</a:t>
            </a:r>
            <a:r>
              <a:rPr lang="en-US" dirty="0">
                <a:latin typeface="SimSun" panose="02010600030101010101" pitchFamily="2" charset="-122"/>
                <a:ea typeface="SimSun" panose="02010600030101010101" pitchFamily="2" charset="-122"/>
              </a:rPr>
              <a:t>3400</a:t>
            </a:r>
            <a:r>
              <a:rPr lang="zh-CN" altLang="en-US" dirty="0">
                <a:latin typeface="SimSun" panose="02010600030101010101" pitchFamily="2" charset="-122"/>
                <a:ea typeface="SimSun" panose="02010600030101010101" pitchFamily="2" charset="-122"/>
              </a:rPr>
              <a:t>平方英尺的高端建筑用不锈钢网织物制成，上面纵横交错着</a:t>
            </a:r>
            <a:r>
              <a:rPr lang="en-US" dirty="0">
                <a:latin typeface="SimSun" panose="02010600030101010101" pitchFamily="2" charset="-122"/>
                <a:ea typeface="SimSun" panose="02010600030101010101" pitchFamily="2" charset="-122"/>
              </a:rPr>
              <a:t>LED</a:t>
            </a:r>
            <a:r>
              <a:rPr lang="zh-CN" altLang="en-US" dirty="0">
                <a:latin typeface="SimSun" panose="02010600030101010101" pitchFamily="2" charset="-122"/>
                <a:ea typeface="SimSun" panose="02010600030101010101" pitchFamily="2" charset="-122"/>
              </a:rPr>
              <a:t>轮廓线，游客可以从里面毫无阻碍地看到赛场，而幕墙外面也能展示数字媒体内容。迈阿密</a:t>
            </a:r>
            <a:r>
              <a:rPr lang="en-US" dirty="0" err="1">
                <a:latin typeface="SimSun" panose="02010600030101010101" pitchFamily="2" charset="-122"/>
                <a:ea typeface="SimSun" panose="02010600030101010101" pitchFamily="2" charset="-122"/>
              </a:rPr>
              <a:t>Mediamesh</a:t>
            </a:r>
            <a:r>
              <a:rPr lang="zh-CN" altLang="en-US" dirty="0">
                <a:latin typeface="SimSun" panose="02010600030101010101" pitchFamily="2" charset="-122"/>
                <a:ea typeface="SimSun" panose="02010600030101010101" pitchFamily="2" charset="-122"/>
              </a:rPr>
              <a:t>球馆的外立面高三层（高</a:t>
            </a:r>
            <a:r>
              <a:rPr lang="en-US" dirty="0">
                <a:latin typeface="SimSun" panose="02010600030101010101" pitchFamily="2" charset="-122"/>
                <a:ea typeface="SimSun" panose="02010600030101010101" pitchFamily="2" charset="-122"/>
              </a:rPr>
              <a:t>42</a:t>
            </a:r>
            <a:r>
              <a:rPr lang="zh-CN" altLang="en-US" dirty="0">
                <a:latin typeface="SimSun" panose="02010600030101010101" pitchFamily="2" charset="-122"/>
                <a:ea typeface="SimSun" panose="02010600030101010101" pitchFamily="2" charset="-122"/>
              </a:rPr>
              <a:t>英尺，宽</a:t>
            </a:r>
            <a:r>
              <a:rPr lang="en-US" dirty="0">
                <a:latin typeface="SimSun" panose="02010600030101010101" pitchFamily="2" charset="-122"/>
                <a:ea typeface="SimSun" panose="02010600030101010101" pitchFamily="2" charset="-122"/>
              </a:rPr>
              <a:t>80</a:t>
            </a:r>
            <a:r>
              <a:rPr lang="zh-CN" altLang="en-US" dirty="0">
                <a:latin typeface="SimSun" panose="02010600030101010101" pitchFamily="2" charset="-122"/>
                <a:ea typeface="SimSun" panose="02010600030101010101" pitchFamily="2" charset="-122"/>
              </a:rPr>
              <a:t>英尺），是普通广告牌的四倍。球馆每年会举办各种音乐会、家庭活动和体育赛事，年接待人次达</a:t>
            </a:r>
            <a:r>
              <a:rPr lang="en-US" dirty="0">
                <a:latin typeface="SimSun" panose="02010600030101010101" pitchFamily="2" charset="-122"/>
                <a:ea typeface="SimSun" panose="02010600030101010101" pitchFamily="2" charset="-122"/>
              </a:rPr>
              <a:t>130</a:t>
            </a:r>
            <a:r>
              <a:rPr lang="zh-CN" altLang="en-US" dirty="0">
                <a:latin typeface="SimSun" panose="02010600030101010101" pitchFamily="2" charset="-122"/>
                <a:ea typeface="SimSun" panose="02010600030101010101" pitchFamily="2" charset="-122"/>
              </a:rPr>
              <a:t>多万。</a:t>
            </a:r>
            <a:endParaRPr lang="fr-FR" sz="1200" dirty="0">
              <a:latin typeface="SimSun" panose="02010600030101010101" pitchFamily="2" charset="-122"/>
              <a:ea typeface="SimSun" panose="02010600030101010101" pitchFamily="2" charset="-122"/>
            </a:endParaRPr>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21</a:t>
            </a:fld>
            <a:endParaRPr lang="fr-BE" dirty="0">
              <a:latin typeface="SimSun" panose="02010600030101010101" pitchFamily="2" charset="-122"/>
              <a:ea typeface="SimSun" panose="02010600030101010101" pitchFamily="2" charset="-122"/>
            </a:endParaRPr>
          </a:p>
        </p:txBody>
      </p:sp>
      <p:sp>
        <p:nvSpPr>
          <p:cNvPr id="9" name="TextBox 4"/>
          <p:cNvSpPr txBox="1"/>
          <p:nvPr/>
        </p:nvSpPr>
        <p:spPr>
          <a:xfrm rot="1720359">
            <a:off x="7271506" y="366346"/>
            <a:ext cx="1547129" cy="646331"/>
          </a:xfrm>
          <a:prstGeom prst="rect">
            <a:avLst/>
          </a:prstGeom>
          <a:noFill/>
          <a:ln>
            <a:solidFill>
              <a:srgbClr val="FF0000"/>
            </a:solidFill>
          </a:ln>
        </p:spPr>
        <p:txBody>
          <a:bodyPr wrap="square" rtlCol="0">
            <a:spAutoFit/>
          </a:bodyPr>
          <a:lstStyle/>
          <a:p>
            <a:pPr algn="ctr"/>
            <a:r>
              <a:rPr lang="en-GB" dirty="0">
                <a:solidFill>
                  <a:srgbClr val="FF0000"/>
                </a:solidFill>
                <a:latin typeface="SimSun" panose="02010600030101010101" pitchFamily="2" charset="-122"/>
                <a:ea typeface="SimSun" panose="02010600030101010101" pitchFamily="2" charset="-122"/>
              </a:rPr>
              <a:t>2018</a:t>
            </a:r>
          </a:p>
          <a:p>
            <a:pPr algn="ctr"/>
            <a:r>
              <a:rPr lang="en-US" dirty="0" err="1">
                <a:solidFill>
                  <a:srgbClr val="FF0000"/>
                </a:solidFill>
                <a:latin typeface="SimSun" panose="02010600030101010101" pitchFamily="2" charset="-122"/>
                <a:ea typeface="SimSun" panose="02010600030101010101" pitchFamily="2" charset="-122"/>
              </a:rPr>
              <a:t>年新内容</a:t>
            </a:r>
            <a:endParaRPr lang="fr-FR" b="1" dirty="0">
              <a:solidFill>
                <a:srgbClr val="FF0000"/>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172120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zh-CN" altLang="en-US" dirty="0">
                <a:latin typeface="SimSun" panose="02010600030101010101" pitchFamily="2" charset="-122"/>
                <a:ea typeface="SimSun" panose="02010600030101010101" pitchFamily="2" charset="-122"/>
              </a:rPr>
              <a:t>外墙参考资料</a:t>
            </a:r>
            <a:r>
              <a:rPr lang="fr-FR" dirty="0">
                <a:latin typeface="SimSun" panose="02010600030101010101" pitchFamily="2" charset="-122"/>
                <a:ea typeface="SimSun" panose="02010600030101010101" pitchFamily="2" charset="-122"/>
              </a:rPr>
              <a:t>(1/2)</a:t>
            </a:r>
            <a:r>
              <a:rPr lang="zh-CN" altLang="en-US" dirty="0">
                <a:latin typeface="SimSun" panose="02010600030101010101" pitchFamily="2" charset="-122"/>
                <a:ea typeface="SimSun" panose="02010600030101010101" pitchFamily="2" charset="-122"/>
              </a:rPr>
              <a:t>：</a:t>
            </a:r>
            <a:endParaRPr lang="fr-FR" dirty="0">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fr-FR" sz="1600" dirty="0">
                <a:hlinkClick r:id="rId2"/>
              </a:rPr>
              <a:t>https://www.worldstainless.org/Files/issf/non-image-files/PDF/Euro_Inox/Facades_EN.pdf</a:t>
            </a:r>
            <a:endParaRPr lang="fr-FR" sz="1600" dirty="0"/>
          </a:p>
          <a:p>
            <a:pPr marL="514350" indent="-514350">
              <a:buFont typeface="+mj-lt"/>
              <a:buAutoNum type="arabicPeriod"/>
            </a:pPr>
            <a:r>
              <a:rPr lang="fr-FR" sz="1600" dirty="0">
                <a:hlinkClick r:id="rId3"/>
              </a:rPr>
              <a:t>https://www.worldstainless.org/Files/issf/non-image-files/PDF/Euro_Inox/Innovative_facades_EN.pdf</a:t>
            </a:r>
            <a:endParaRPr lang="fr-FR" sz="1600" dirty="0"/>
          </a:p>
          <a:p>
            <a:pPr marL="514350" indent="-514350">
              <a:buFont typeface="+mj-lt"/>
              <a:buAutoNum type="arabicPeriod"/>
            </a:pPr>
            <a:r>
              <a:rPr lang="fr-FR" sz="1600" dirty="0">
                <a:hlinkClick r:id="rId4"/>
              </a:rPr>
              <a:t>http://www.archiexpo.com/architecture-design-manufacturer/stainless-steel-facade-cladding-2964.html</a:t>
            </a:r>
            <a:r>
              <a:rPr lang="fr-FR" sz="1600" dirty="0"/>
              <a:t>	</a:t>
            </a:r>
            <a:r>
              <a:rPr lang="zh-CN" altLang="en-US" sz="1600" dirty="0"/>
              <a:t>点击这里查看更多案例</a:t>
            </a:r>
            <a:endParaRPr lang="fr-FR" sz="1600" dirty="0"/>
          </a:p>
          <a:p>
            <a:pPr marL="514350" indent="-514350">
              <a:buFont typeface="+mj-lt"/>
              <a:buAutoNum type="arabicPeriod"/>
            </a:pPr>
            <a:r>
              <a:rPr lang="fr-FR" sz="1600" dirty="0">
                <a:hlinkClick r:id="rId5"/>
              </a:rPr>
              <a:t>http://www.steelcolor.com.au/westfield-doncaster/</a:t>
            </a:r>
            <a:r>
              <a:rPr lang="fr-FR" sz="1600" dirty="0"/>
              <a:t> </a:t>
            </a:r>
          </a:p>
          <a:p>
            <a:pPr marL="514350" indent="-514350">
              <a:buFont typeface="+mj-lt"/>
              <a:buAutoNum type="arabicPeriod"/>
            </a:pPr>
            <a:r>
              <a:rPr lang="fr-FR" sz="1600" dirty="0">
                <a:hlinkClick r:id="rId6"/>
              </a:rPr>
              <a:t>http://wikimapia.org/7695594/Cleveland-Clinic-Lou-Ruvo-Center-for-Brain-Health#/photo/3116187</a:t>
            </a:r>
            <a:r>
              <a:rPr lang="fr-FR" sz="1600" dirty="0">
                <a:solidFill>
                  <a:srgbClr val="FF0000"/>
                </a:solidFill>
              </a:rPr>
              <a:t> </a:t>
            </a:r>
          </a:p>
          <a:p>
            <a:pPr marL="514350" indent="-514350">
              <a:buFont typeface="+mj-lt"/>
              <a:buAutoNum type="arabicPeriod"/>
            </a:pPr>
            <a:r>
              <a:rPr lang="fr-FR" altLang="fr-FR" sz="1600" dirty="0">
                <a:hlinkClick r:id="rId7"/>
              </a:rPr>
              <a:t>http://cambridgearchitectural.com/</a:t>
            </a:r>
            <a:endParaRPr lang="fr-FR" sz="1600" dirty="0">
              <a:hlinkClick r:id="rId8"/>
            </a:endParaRPr>
          </a:p>
          <a:p>
            <a:pPr marL="514350" indent="-514350">
              <a:buFont typeface="+mj-lt"/>
              <a:buAutoNum type="arabicPeriod"/>
            </a:pPr>
            <a:r>
              <a:rPr lang="fr-FR" sz="1600" dirty="0">
                <a:hlinkClick r:id="rId9"/>
              </a:rPr>
              <a:t>https://newyorkbygehry.com/</a:t>
            </a:r>
            <a:r>
              <a:rPr lang="fr-FR" sz="1600" dirty="0"/>
              <a:t> </a:t>
            </a:r>
          </a:p>
          <a:p>
            <a:pPr marL="514350" indent="-514350">
              <a:buFont typeface="+mj-lt"/>
              <a:buAutoNum type="arabicPeriod"/>
            </a:pPr>
            <a:r>
              <a:rPr lang="fr-FR" sz="1600" dirty="0">
                <a:hlinkClick r:id="rId10"/>
              </a:rPr>
              <a:t>http://archinect.com/firms/project/39353/edf-archives-center/9174600</a:t>
            </a:r>
            <a:endParaRPr lang="fr-FR" sz="1600" dirty="0"/>
          </a:p>
          <a:p>
            <a:pPr marL="514350" indent="-514350">
              <a:buFont typeface="+mj-lt"/>
              <a:buAutoNum type="arabicPeriod"/>
            </a:pPr>
            <a:r>
              <a:rPr lang="fr-FR" sz="1600" dirty="0">
                <a:hlinkClick r:id="rId11"/>
              </a:rPr>
              <a:t>http://greatbuildings.com/buildings/Weisman_Art_Museum.html</a:t>
            </a:r>
            <a:r>
              <a:rPr lang="fr-FR" sz="1600" dirty="0"/>
              <a:t> </a:t>
            </a:r>
            <a:endParaRPr lang="fr-FR" sz="1600" dirty="0">
              <a:hlinkClick r:id="rId12"/>
            </a:endParaRPr>
          </a:p>
          <a:p>
            <a:pPr marL="514350" indent="-514350">
              <a:buFont typeface="+mj-lt"/>
              <a:buAutoNum type="arabicPeriod"/>
            </a:pPr>
            <a:r>
              <a:rPr lang="en-US" sz="1600" dirty="0">
                <a:hlinkClick r:id="rId13"/>
              </a:rPr>
              <a:t>http://www.arcspace.com/features/moshe-safdie-/kauffman-center-for-the-performing-arts/</a:t>
            </a:r>
            <a:r>
              <a:rPr lang="en-US" sz="1600" dirty="0"/>
              <a:t>   </a:t>
            </a:r>
            <a:endParaRPr lang="fr-FR" sz="1600" dirty="0">
              <a:hlinkClick r:id="rId12"/>
            </a:endParaRPr>
          </a:p>
          <a:p>
            <a:pPr marL="514350" indent="-514350">
              <a:buFont typeface="+mj-lt"/>
              <a:buAutoNum type="arabicPeriod"/>
            </a:pPr>
            <a:r>
              <a:rPr lang="fr-FR" sz="1600" dirty="0">
                <a:hlinkClick r:id="rId14"/>
              </a:rPr>
              <a:t>http://pattersons.com/civic/len-lye-contemporary-art-museum/</a:t>
            </a:r>
            <a:r>
              <a:rPr lang="fr-FR" sz="1600" dirty="0"/>
              <a:t> </a:t>
            </a:r>
          </a:p>
          <a:p>
            <a:pPr marL="514350" indent="-514350">
              <a:buFont typeface="+mj-lt"/>
              <a:buAutoNum type="arabicPeriod"/>
            </a:pPr>
            <a:r>
              <a:rPr lang="fr-FR" sz="1600" dirty="0">
                <a:hlinkClick r:id="rId12"/>
              </a:rPr>
              <a:t>http://www.stainlessindia.org/UploadPdf/SI_Mar08.pdf</a:t>
            </a:r>
            <a:r>
              <a:rPr lang="fr-FR" sz="1600" dirty="0"/>
              <a:t> </a:t>
            </a:r>
          </a:p>
          <a:p>
            <a:pPr marL="514350" indent="-514350">
              <a:buFont typeface="+mj-lt"/>
              <a:buAutoNum type="arabicPeriod"/>
            </a:pPr>
            <a:r>
              <a:rPr lang="fr-FR" sz="1600" dirty="0">
                <a:hlinkClick r:id="rId15"/>
              </a:rPr>
              <a:t>http://www.archilovers.com/projects/30432/centrale-termica-teleriscaldamento-iride-energia.html</a:t>
            </a:r>
            <a:endParaRPr lang="fr-FR" sz="1600" dirty="0"/>
          </a:p>
          <a:p>
            <a:pPr marL="514350" indent="-514350">
              <a:buFont typeface="+mj-lt"/>
              <a:buAutoNum type="arabicPeriod"/>
            </a:pPr>
            <a:r>
              <a:rPr lang="fr-FR" sz="1600" dirty="0">
                <a:hlinkClick r:id="rId16"/>
              </a:rPr>
              <a:t>http://www.skyscrapercenter.com/building/capital-gate-tower/3172</a:t>
            </a:r>
            <a:endParaRPr lang="fr-FR" sz="1600" dirty="0"/>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22</a:t>
            </a:fld>
            <a:endParaRPr lang="fr-BE" dirty="0">
              <a:latin typeface="SimSun" panose="02010600030101010101" pitchFamily="2" charset="-122"/>
              <a:ea typeface="SimSun" panose="02010600030101010101" pitchFamily="2" charset="-122"/>
            </a:endParaRPr>
          </a:p>
        </p:txBody>
      </p:sp>
      <p:sp>
        <p:nvSpPr>
          <p:cNvPr id="6" name="TextBox 5"/>
          <p:cNvSpPr txBox="1"/>
          <p:nvPr/>
        </p:nvSpPr>
        <p:spPr>
          <a:xfrm rot="1948694">
            <a:off x="7695976" y="423202"/>
            <a:ext cx="1237343" cy="369332"/>
          </a:xfrm>
          <a:prstGeom prst="rect">
            <a:avLst/>
          </a:prstGeom>
          <a:noFill/>
          <a:ln>
            <a:solidFill>
              <a:srgbClr val="FF0000"/>
            </a:solidFill>
          </a:ln>
        </p:spPr>
        <p:txBody>
          <a:bodyPr wrap="square" rtlCol="0">
            <a:spAutoFit/>
          </a:bodyPr>
          <a:lstStyle/>
          <a:p>
            <a:pPr algn="ctr"/>
            <a:r>
              <a:rPr lang="zh-CN" altLang="en-US" b="1" dirty="0">
                <a:solidFill>
                  <a:srgbClr val="FF0000"/>
                </a:solidFill>
                <a:latin typeface="SimSun" panose="02010600030101010101" pitchFamily="2" charset="-122"/>
                <a:ea typeface="SimSun" panose="02010600030101010101" pitchFamily="2" charset="-122"/>
              </a:rPr>
              <a:t>更新</a:t>
            </a:r>
            <a:r>
              <a:rPr lang="fr-FR" b="1" dirty="0">
                <a:solidFill>
                  <a:srgbClr val="FF0000"/>
                </a:solidFill>
                <a:latin typeface="SimSun" panose="02010600030101010101" pitchFamily="2" charset="-122"/>
                <a:ea typeface="SimSun" panose="02010600030101010101" pitchFamily="2" charset="-122"/>
              </a:rPr>
              <a:t>! </a:t>
            </a:r>
          </a:p>
        </p:txBody>
      </p:sp>
    </p:spTree>
    <p:extLst>
      <p:ext uri="{BB962C8B-B14F-4D97-AF65-F5344CB8AC3E}">
        <p14:creationId xmlns:p14="http://schemas.microsoft.com/office/powerpoint/2010/main" val="2502151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zh-CN" altLang="en-US" dirty="0">
                <a:latin typeface="SimSun" panose="02010600030101010101" pitchFamily="2" charset="-122"/>
                <a:ea typeface="SimSun" panose="02010600030101010101" pitchFamily="2" charset="-122"/>
              </a:rPr>
              <a:t>外墙参考资料</a:t>
            </a:r>
            <a:r>
              <a:rPr lang="fr-FR" dirty="0">
                <a:latin typeface="SimSun" panose="02010600030101010101" pitchFamily="2" charset="-122"/>
                <a:ea typeface="SimSun" panose="02010600030101010101" pitchFamily="2" charset="-122"/>
              </a:rPr>
              <a:t> (2/2):</a:t>
            </a:r>
            <a:endParaRPr lang="nl-BE" dirty="0">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startAt="15"/>
            </a:pPr>
            <a:r>
              <a:rPr lang="fr-FR" dirty="0">
                <a:hlinkClick r:id="rId2"/>
              </a:rPr>
              <a:t>http://www.dailymail.co.uk/travel/article-1284591/Abu-Dhabi-Capital-Gate-skyscraper-leans-times-Tower-Pisa.html</a:t>
            </a:r>
            <a:endParaRPr lang="fr-FR" dirty="0">
              <a:hlinkClick r:id="rId3"/>
            </a:endParaRPr>
          </a:p>
          <a:p>
            <a:pPr marL="514350" indent="-514350">
              <a:buFont typeface="+mj-lt"/>
              <a:buAutoNum type="arabicPeriod" startAt="15"/>
            </a:pPr>
            <a:r>
              <a:rPr lang="fr-FR" dirty="0">
                <a:hlinkClick r:id="rId3"/>
              </a:rPr>
              <a:t>http://www.e-architect.co.uk/dubai/capital-gate-abu-dhabi</a:t>
            </a:r>
            <a:endParaRPr lang="fr-FR" dirty="0"/>
          </a:p>
          <a:p>
            <a:pPr marL="514350" indent="-514350">
              <a:buFont typeface="+mj-lt"/>
              <a:buAutoNum type="arabicPeriod" startAt="15"/>
            </a:pPr>
            <a:r>
              <a:rPr lang="fr-FR" dirty="0">
                <a:hlinkClick r:id="rId4"/>
              </a:rPr>
              <a:t>http://hda-paris.com/</a:t>
            </a:r>
            <a:r>
              <a:rPr lang="fr-FR" dirty="0"/>
              <a:t> </a:t>
            </a:r>
          </a:p>
          <a:p>
            <a:pPr marL="514350" indent="-514350">
              <a:buFont typeface="+mj-lt"/>
              <a:buAutoNum type="arabicPeriod" startAt="15"/>
            </a:pPr>
            <a:r>
              <a:rPr lang="fr-FR" dirty="0">
                <a:hlinkClick r:id="rId5"/>
              </a:rPr>
              <a:t>https://www.parisinfo.com/musee-monument-paris/71198/La-Geode</a:t>
            </a:r>
            <a:endParaRPr lang="fr-FR" dirty="0"/>
          </a:p>
          <a:p>
            <a:pPr marL="514350" indent="-514350">
              <a:buFont typeface="+mj-lt"/>
              <a:buAutoNum type="arabicPeriod" startAt="15"/>
            </a:pPr>
            <a:r>
              <a:rPr lang="fr-FR" dirty="0">
                <a:hlinkClick r:id="rId6"/>
              </a:rPr>
              <a:t>http://issuu.com/hda_paris/docs/hda_2011_references_web_issu</a:t>
            </a:r>
            <a:endParaRPr lang="fr-FR" dirty="0">
              <a:hlinkClick r:id="rId7"/>
            </a:endParaRPr>
          </a:p>
          <a:p>
            <a:pPr marL="514350" indent="-514350">
              <a:buFont typeface="+mj-lt"/>
              <a:buAutoNum type="arabicPeriod" startAt="15"/>
            </a:pPr>
            <a:r>
              <a:rPr lang="fr-FR" dirty="0">
                <a:hlinkClick r:id="rId7"/>
              </a:rPr>
              <a:t>http://5osa.tistory.com/entry/Cepezed-and-Ned-Kahn-Studios-Vertical-Canal-fa%C3%A7ade-Utrecht-Netherlands</a:t>
            </a:r>
            <a:r>
              <a:rPr lang="fr-FR" dirty="0"/>
              <a:t> </a:t>
            </a:r>
          </a:p>
          <a:p>
            <a:pPr marL="514350" indent="-514350">
              <a:buFont typeface="+mj-lt"/>
              <a:buAutoNum type="arabicPeriod" startAt="15"/>
            </a:pPr>
            <a:r>
              <a:rPr lang="fr-FR" dirty="0">
                <a:hlinkClick r:id="rId8"/>
              </a:rPr>
              <a:t>http://www.reseaux-artistes.fr/dossiers/beatrice-dacher/architecture-sully-2006-2010</a:t>
            </a:r>
            <a:r>
              <a:rPr lang="fr-FR" dirty="0"/>
              <a:t> </a:t>
            </a:r>
          </a:p>
          <a:p>
            <a:pPr marL="514350" indent="-514350">
              <a:buFont typeface="+mj-lt"/>
              <a:buAutoNum type="arabicPeriod" startAt="15"/>
            </a:pPr>
            <a:r>
              <a:rPr lang="fr-FR" dirty="0">
                <a:hlinkClick r:id="rId9"/>
              </a:rPr>
              <a:t>http://www.marneetgondoire.fr/les-albums-photos/album-photos-490/le-chateau-de-rentilly-renaissance-en-2013-230.html?cHash=d2d475c49fe75ee015495efb35c04460</a:t>
            </a:r>
            <a:endParaRPr lang="fr-FR" dirty="0"/>
          </a:p>
          <a:p>
            <a:pPr marL="514350" indent="-514350">
              <a:buFont typeface="+mj-lt"/>
              <a:buAutoNum type="arabicPeriod" startAt="15"/>
            </a:pPr>
            <a:r>
              <a:rPr lang="fr-FR" dirty="0">
                <a:hlinkClick r:id="rId10"/>
              </a:rPr>
              <a:t>http://www.marneetgondoire.fr/le-parc/les-espaces-1705.html</a:t>
            </a:r>
            <a:endParaRPr lang="fr-FR" dirty="0"/>
          </a:p>
          <a:p>
            <a:pPr marL="514350" indent="-514350">
              <a:buFont typeface="+mj-lt"/>
              <a:buAutoNum type="arabicPeriod" startAt="15"/>
            </a:pPr>
            <a:r>
              <a:rPr lang="fr-FR" dirty="0">
                <a:hlinkClick r:id="rId11"/>
              </a:rPr>
              <a:t>http://www.dezeen.com/2007/08/20/boiler-suit-by-thomas-heatherwick</a:t>
            </a:r>
            <a:endParaRPr lang="fr-FR" dirty="0"/>
          </a:p>
          <a:p>
            <a:pPr marL="514350" indent="-514350">
              <a:buFont typeface="+mj-lt"/>
              <a:buAutoNum type="arabicPeriod" startAt="15"/>
            </a:pPr>
            <a:r>
              <a:rPr lang="fr-FR" dirty="0">
                <a:hlinkClick r:id="rId12"/>
              </a:rPr>
              <a:t>http://www.gkdmediamesh.com/blog/the_role_of_metallic_mesh_in_transforming_stadium_architecture.html</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23</a:t>
            </a:fld>
            <a:endParaRPr lang="fr-BE" dirty="0">
              <a:latin typeface="SimSun" panose="02010600030101010101" pitchFamily="2" charset="-122"/>
              <a:ea typeface="SimSun" panose="02010600030101010101" pitchFamily="2" charset="-122"/>
            </a:endParaRPr>
          </a:p>
        </p:txBody>
      </p:sp>
      <p:sp>
        <p:nvSpPr>
          <p:cNvPr id="6" name="TextBox 5"/>
          <p:cNvSpPr txBox="1"/>
          <p:nvPr/>
        </p:nvSpPr>
        <p:spPr>
          <a:xfrm rot="1948694">
            <a:off x="7695976" y="423202"/>
            <a:ext cx="1237343" cy="369332"/>
          </a:xfrm>
          <a:prstGeom prst="rect">
            <a:avLst/>
          </a:prstGeom>
          <a:noFill/>
          <a:ln>
            <a:solidFill>
              <a:srgbClr val="FF0000"/>
            </a:solidFill>
          </a:ln>
        </p:spPr>
        <p:txBody>
          <a:bodyPr wrap="square" rtlCol="0">
            <a:spAutoFit/>
          </a:bodyPr>
          <a:lstStyle/>
          <a:p>
            <a:pPr algn="ctr"/>
            <a:r>
              <a:rPr lang="zh-CN" altLang="en-US" b="1" dirty="0">
                <a:solidFill>
                  <a:srgbClr val="FF0000"/>
                </a:solidFill>
                <a:latin typeface="SimSun" panose="02010600030101010101" pitchFamily="2" charset="-122"/>
                <a:ea typeface="SimSun" panose="02010600030101010101" pitchFamily="2" charset="-122"/>
              </a:rPr>
              <a:t>更新</a:t>
            </a:r>
            <a:r>
              <a:rPr lang="fr-FR" b="1" dirty="0">
                <a:solidFill>
                  <a:srgbClr val="FF0000"/>
                </a:solidFill>
                <a:latin typeface="SimSun" panose="02010600030101010101" pitchFamily="2" charset="-122"/>
                <a:ea typeface="SimSun" panose="02010600030101010101" pitchFamily="2" charset="-122"/>
              </a:rPr>
              <a:t>! </a:t>
            </a:r>
          </a:p>
        </p:txBody>
      </p:sp>
    </p:spTree>
    <p:extLst>
      <p:ext uri="{BB962C8B-B14F-4D97-AF65-F5344CB8AC3E}">
        <p14:creationId xmlns:p14="http://schemas.microsoft.com/office/powerpoint/2010/main" val="1256594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latin typeface="SimSun" panose="02010600030101010101" pitchFamily="2" charset="-122"/>
                <a:ea typeface="SimSun" panose="02010600030101010101" pitchFamily="2" charset="-122"/>
              </a:rPr>
              <a:t>2. </a:t>
            </a:r>
            <a:r>
              <a:rPr lang="zh-CN" altLang="en-US" dirty="0">
                <a:latin typeface="SimSun" panose="02010600030101010101" pitchFamily="2" charset="-122"/>
                <a:ea typeface="SimSun" panose="02010600030101010101" pitchFamily="2" charset="-122"/>
              </a:rPr>
              <a:t>绿墙</a:t>
            </a:r>
            <a:endParaRPr lang="nl-BE" dirty="0">
              <a:latin typeface="SimSun" panose="02010600030101010101" pitchFamily="2" charset="-122"/>
              <a:ea typeface="SimSun" panose="02010600030101010101" pitchFamily="2" charset="-122"/>
            </a:endParaRPr>
          </a:p>
        </p:txBody>
      </p:sp>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24</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962349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a:latin typeface="SimSun" panose="02010600030101010101" pitchFamily="2" charset="-122"/>
                <a:ea typeface="SimSun" panose="02010600030101010101" pitchFamily="2" charset="-122"/>
              </a:rPr>
              <a:t>关于绿墙</a:t>
            </a:r>
            <a:endParaRPr lang="en-GB" dirty="0">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p:txBody>
          <a:bodyPr>
            <a:noAutofit/>
          </a:bodyPr>
          <a:lstStyle/>
          <a:p>
            <a:pPr marL="0" indent="0" algn="just">
              <a:buNone/>
            </a:pPr>
            <a:r>
              <a:rPr lang="zh-CN" altLang="en-US" sz="2800" dirty="0">
                <a:latin typeface="SimSun" panose="02010600030101010101" pitchFamily="2" charset="-122"/>
                <a:ea typeface="SimSun" panose="02010600030101010101" pitchFamily="2" charset="-122"/>
              </a:rPr>
              <a:t>绿色外墙是一个新生的建筑元素，它为建筑带来巨大好处：舒适度、温度控制以及改善空气质量。</a:t>
            </a:r>
            <a:endParaRPr lang="en-US" altLang="zh-CN" sz="2800" dirty="0">
              <a:latin typeface="SimSun" panose="02010600030101010101" pitchFamily="2" charset="-122"/>
              <a:ea typeface="SimSun" panose="02010600030101010101" pitchFamily="2" charset="-122"/>
            </a:endParaRPr>
          </a:p>
          <a:p>
            <a:pPr marL="0" indent="0" algn="just">
              <a:buNone/>
            </a:pPr>
            <a:endParaRPr lang="en-US" sz="2800" dirty="0">
              <a:latin typeface="SimSun" panose="02010600030101010101" pitchFamily="2" charset="-122"/>
              <a:ea typeface="SimSun" panose="02010600030101010101" pitchFamily="2" charset="-122"/>
            </a:endParaRPr>
          </a:p>
          <a:p>
            <a:pPr marL="0" indent="0" algn="just">
              <a:buNone/>
            </a:pPr>
            <a:r>
              <a:rPr lang="zh-CN" altLang="en-US" sz="2800" dirty="0">
                <a:latin typeface="SimSun" panose="02010600030101010101" pitchFamily="2" charset="-122"/>
                <a:ea typeface="SimSun" panose="02010600030101010101" pitchFamily="2" charset="-122"/>
              </a:rPr>
              <a:t>植物可以沿着不锈钢丝绳、钢棒和钢丝网慢慢爬上去建筑外墙，这也是不同于传统在墙面种植绿色植物的方法。</a:t>
            </a:r>
            <a:endParaRPr lang="en-US" altLang="zh-CN" sz="2800" dirty="0">
              <a:latin typeface="SimSun" panose="02010600030101010101" pitchFamily="2" charset="-122"/>
              <a:ea typeface="SimSun" panose="02010600030101010101" pitchFamily="2" charset="-122"/>
            </a:endParaRPr>
          </a:p>
          <a:p>
            <a:pPr marL="0" indent="0" algn="just">
              <a:buNone/>
            </a:pPr>
            <a:endParaRPr lang="en-US" sz="2800" dirty="0">
              <a:latin typeface="SimSun" panose="02010600030101010101" pitchFamily="2" charset="-122"/>
              <a:ea typeface="SimSun" panose="02010600030101010101" pitchFamily="2" charset="-122"/>
            </a:endParaRPr>
          </a:p>
          <a:p>
            <a:pPr marL="0" indent="0" algn="just">
              <a:buNone/>
            </a:pPr>
            <a:r>
              <a:rPr lang="zh-CN" altLang="en-US" sz="2800" dirty="0">
                <a:latin typeface="SimSun" panose="02010600030101010101" pitchFamily="2" charset="-122"/>
                <a:ea typeface="SimSun" panose="02010600030101010101" pitchFamily="2" charset="-122"/>
              </a:rPr>
              <a:t>对现有建筑改造为绿墙建筑非常简单。</a:t>
            </a:r>
            <a:endParaRPr lang="fr-FR" sz="2800" dirty="0">
              <a:latin typeface="SimSun" panose="02010600030101010101" pitchFamily="2" charset="-122"/>
              <a:ea typeface="SimSun" panose="02010600030101010101" pitchFamily="2" charset="-122"/>
            </a:endParaRPr>
          </a:p>
        </p:txBody>
      </p:sp>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25</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673746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latin typeface="SimSun" panose="02010600030101010101" pitchFamily="2" charset="-122"/>
                <a:ea typeface="SimSun" panose="02010600030101010101" pitchFamily="2" charset="-122"/>
              </a:rPr>
              <a:t>绿色外墙</a:t>
            </a:r>
            <a:r>
              <a:rPr lang="fr-FR" baseline="50000" dirty="0">
                <a:latin typeface="SimSun" panose="02010600030101010101" pitchFamily="2" charset="-122"/>
                <a:ea typeface="SimSun" panose="02010600030101010101" pitchFamily="2" charset="-122"/>
              </a:rPr>
              <a:t>1</a:t>
            </a:r>
          </a:p>
        </p:txBody>
      </p:sp>
      <p:sp>
        <p:nvSpPr>
          <p:cNvPr id="6" name="Picture Placeholder 5"/>
          <p:cNvSpPr>
            <a:spLocks noGrp="1"/>
          </p:cNvSpPr>
          <p:nvPr>
            <p:ph type="pic" idx="1"/>
          </p:nvPr>
        </p:nvSpPr>
        <p:spPr/>
      </p:sp>
      <p:sp>
        <p:nvSpPr>
          <p:cNvPr id="8" name="Text Placeholder 7"/>
          <p:cNvSpPr>
            <a:spLocks noGrp="1"/>
          </p:cNvSpPr>
          <p:nvPr>
            <p:ph type="body" sz="half" idx="2"/>
          </p:nvPr>
        </p:nvSpPr>
        <p:spPr/>
        <p:txBody>
          <a:bodyPr/>
          <a:lstStyle/>
          <a:p>
            <a:r>
              <a:rPr lang="zh-CN" altLang="en-US" dirty="0">
                <a:latin typeface="SimSun" panose="02010600030101010101" pitchFamily="2" charset="-122"/>
                <a:ea typeface="SimSun" panose="02010600030101010101" pitchFamily="2" charset="-122"/>
              </a:rPr>
              <a:t>电力变压器建筑，巴塞罗那。用不锈钢紧固件和钢丝绳来支撑植物。</a:t>
            </a:r>
            <a:endParaRPr lang="fr-FR" dirty="0">
              <a:latin typeface="SimSun" panose="02010600030101010101" pitchFamily="2" charset="-122"/>
              <a:ea typeface="SimSun" panose="02010600030101010101" pitchFamily="2" charset="-122"/>
            </a:endParaRPr>
          </a:p>
        </p:txBody>
      </p:sp>
      <p:sp>
        <p:nvSpPr>
          <p:cNvPr id="5" name="Slide Number Placeholder 4"/>
          <p:cNvSpPr>
            <a:spLocks noGrp="1"/>
          </p:cNvSpPr>
          <p:nvPr>
            <p:ph type="sldNum" sz="quarter" idx="4"/>
          </p:nvPr>
        </p:nvSpPr>
        <p:spPr/>
        <p:txBody>
          <a:bodyPr/>
          <a:lstStyle/>
          <a:p>
            <a:fld id="{3C79E971-B6D8-4449-BD44-0CAE9D9A68DB}" type="slidenum">
              <a:rPr lang="fr-FR" smtClean="0">
                <a:latin typeface="SimSun" panose="02010600030101010101" pitchFamily="2" charset="-122"/>
                <a:ea typeface="SimSun" panose="02010600030101010101" pitchFamily="2" charset="-122"/>
              </a:rPr>
              <a:pPr/>
              <a:t>26</a:t>
            </a:fld>
            <a:endParaRPr lang="fr-FR">
              <a:latin typeface="SimSun" panose="02010600030101010101" pitchFamily="2" charset="-122"/>
              <a:ea typeface="SimSun" panose="02010600030101010101" pitchFamily="2" charset="-122"/>
            </a:endParaRP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0" y="0"/>
            <a:ext cx="8842342" cy="49396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091612" y="0"/>
            <a:ext cx="1750730" cy="199918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45073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Green </a:t>
            </a:r>
            <a:r>
              <a:rPr lang="fr-FR" dirty="0" err="1"/>
              <a:t>facade</a:t>
            </a:r>
            <a:r>
              <a:rPr lang="fr-FR" dirty="0"/>
              <a:t> </a:t>
            </a:r>
            <a:r>
              <a:rPr lang="fr-FR" baseline="50000" dirty="0"/>
              <a:t>2</a:t>
            </a:r>
          </a:p>
        </p:txBody>
      </p:sp>
      <p:sp>
        <p:nvSpPr>
          <p:cNvPr id="3" name="Picture Placeholder 2"/>
          <p:cNvSpPr>
            <a:spLocks noGrp="1"/>
          </p:cNvSpPr>
          <p:nvPr>
            <p:ph type="pic" idx="1"/>
          </p:nvPr>
        </p:nvSpPr>
        <p:spPr/>
      </p:sp>
      <p:sp>
        <p:nvSpPr>
          <p:cNvPr id="7" name="Text Placeholder 6"/>
          <p:cNvSpPr>
            <a:spLocks noGrp="1"/>
          </p:cNvSpPr>
          <p:nvPr>
            <p:ph type="body" sz="half" idx="2"/>
          </p:nvPr>
        </p:nvSpPr>
        <p:spPr/>
        <p:txBody>
          <a:bodyPr/>
          <a:lstStyle/>
          <a:p>
            <a:r>
              <a:rPr lang="fr-FR" dirty="0"/>
              <a:t>A few </a:t>
            </a:r>
            <a:r>
              <a:rPr lang="fr-FR" dirty="0" err="1"/>
              <a:t>years</a:t>
            </a:r>
            <a:r>
              <a:rPr lang="fr-FR" dirty="0"/>
              <a:t> </a:t>
            </a:r>
            <a:r>
              <a:rPr lang="fr-FR" dirty="0" err="1"/>
              <a:t>later</a:t>
            </a:r>
            <a:r>
              <a:rPr lang="fr-FR" dirty="0"/>
              <a:t>. </a:t>
            </a:r>
            <a:r>
              <a:rPr lang="fr-FR" dirty="0" err="1"/>
              <a:t>Improved</a:t>
            </a:r>
            <a:r>
              <a:rPr lang="fr-FR" dirty="0"/>
              <a:t> </a:t>
            </a:r>
            <a:r>
              <a:rPr lang="fr-FR" dirty="0" err="1"/>
              <a:t>aesthetics</a:t>
            </a:r>
            <a:r>
              <a:rPr lang="fr-FR" dirty="0"/>
              <a:t>.</a:t>
            </a:r>
          </a:p>
        </p:txBody>
      </p:sp>
      <p:sp>
        <p:nvSpPr>
          <p:cNvPr id="4" name="Slide Number Placeholder 3"/>
          <p:cNvSpPr>
            <a:spLocks noGrp="1"/>
          </p:cNvSpPr>
          <p:nvPr>
            <p:ph type="sldNum" sz="quarter" idx="4"/>
          </p:nvPr>
        </p:nvSpPr>
        <p:spPr/>
        <p:txBody>
          <a:bodyPr/>
          <a:lstStyle/>
          <a:p>
            <a:fld id="{3C79E971-B6D8-4449-BD44-0CAE9D9A68DB}" type="slidenum">
              <a:rPr lang="fr-FR" smtClean="0"/>
              <a:pPr/>
              <a:t>27</a:t>
            </a:fld>
            <a:endParaRPr lang="fr-F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12465" y="44624"/>
            <a:ext cx="6915919" cy="6001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65329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696"/>
            <a:ext cx="5486400" cy="566738"/>
          </a:xfrm>
        </p:spPr>
        <p:txBody>
          <a:bodyPr>
            <a:noAutofit/>
          </a:bodyPr>
          <a:lstStyle/>
          <a:p>
            <a:r>
              <a:rPr lang="zh-CN" altLang="en-US" dirty="0">
                <a:latin typeface="SimSun" panose="02010600030101010101" pitchFamily="2" charset="-122"/>
                <a:ea typeface="SimSun" panose="02010600030101010101" pitchFamily="2" charset="-122"/>
              </a:rPr>
              <a:t>住宅楼绿色外墙</a:t>
            </a:r>
            <a:r>
              <a:rPr lang="fr-FR" baseline="50000" dirty="0">
                <a:latin typeface="SimSun" panose="02010600030101010101" pitchFamily="2" charset="-122"/>
                <a:ea typeface="SimSun" panose="02010600030101010101" pitchFamily="2" charset="-122"/>
              </a:rPr>
              <a:t>2</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（经济实惠，可广泛使用！）</a:t>
            </a:r>
            <a:endParaRPr lang="fr-FR" dirty="0">
              <a:latin typeface="SimSun" panose="02010600030101010101" pitchFamily="2" charset="-122"/>
              <a:ea typeface="SimSun" panose="02010600030101010101" pitchFamily="2" charset="-122"/>
            </a:endParaRPr>
          </a:p>
        </p:txBody>
      </p:sp>
      <p:sp>
        <p:nvSpPr>
          <p:cNvPr id="8" name="Text Placeholder 7"/>
          <p:cNvSpPr>
            <a:spLocks noGrp="1"/>
          </p:cNvSpPr>
          <p:nvPr>
            <p:ph type="body" sz="half" idx="2"/>
          </p:nvPr>
        </p:nvSpPr>
        <p:spPr>
          <a:xfrm>
            <a:off x="6398365" y="1445550"/>
            <a:ext cx="2422107" cy="5223810"/>
          </a:xfrm>
        </p:spPr>
        <p:txBody>
          <a:bodyPr>
            <a:normAutofit/>
          </a:bodyPr>
          <a:lstStyle/>
          <a:p>
            <a:pPr algn="just"/>
            <a:r>
              <a:rPr lang="zh-CN" altLang="en-US" dirty="0">
                <a:latin typeface="SimSun" panose="02010600030101010101" pitchFamily="2" charset="-122"/>
                <a:ea typeface="SimSun" panose="02010600030101010101" pitchFamily="2" charset="-122"/>
              </a:rPr>
              <a:t>优势：</a:t>
            </a:r>
            <a:r>
              <a:rPr lang="fr-FR" dirty="0">
                <a:latin typeface="SimSun" panose="02010600030101010101" pitchFamily="2" charset="-122"/>
                <a:ea typeface="SimSun" panose="02010600030101010101" pitchFamily="2" charset="-122"/>
              </a:rPr>
              <a:t>: </a:t>
            </a:r>
          </a:p>
          <a:p>
            <a:pPr marL="285750" indent="-285750" algn="just">
              <a:buFont typeface="Arial" panose="020B0604020202020204" pitchFamily="34" charset="0"/>
              <a:buChar char="•"/>
            </a:pPr>
            <a:r>
              <a:rPr lang="zh-CN" altLang="en-US" dirty="0">
                <a:latin typeface="SimSun" panose="02010600030101010101" pitchFamily="2" charset="-122"/>
                <a:ea typeface="SimSun" panose="02010600030101010101" pitchFamily="2" charset="-122"/>
              </a:rPr>
              <a:t>改进隔热性能</a:t>
            </a:r>
            <a:endParaRPr lang="fr-FR" dirty="0">
              <a:latin typeface="SimSun" panose="02010600030101010101" pitchFamily="2" charset="-122"/>
              <a:ea typeface="SimSun" panose="02010600030101010101" pitchFamily="2" charset="-122"/>
            </a:endParaRPr>
          </a:p>
          <a:p>
            <a:pPr marL="285750" indent="-285750" algn="just">
              <a:buFont typeface="Arial" panose="020B0604020202020204" pitchFamily="34" charset="0"/>
              <a:buChar char="•"/>
            </a:pPr>
            <a:r>
              <a:rPr lang="zh-CN" altLang="en-US" dirty="0">
                <a:latin typeface="SimSun" panose="02010600030101010101" pitchFamily="2" charset="-122"/>
                <a:ea typeface="SimSun" panose="02010600030101010101" pitchFamily="2" charset="-122"/>
              </a:rPr>
              <a:t>缓冲噪音</a:t>
            </a:r>
            <a:endParaRPr lang="fr-FR" dirty="0">
              <a:latin typeface="SimSun" panose="02010600030101010101" pitchFamily="2" charset="-122"/>
              <a:ea typeface="SimSun" panose="02010600030101010101" pitchFamily="2" charset="-122"/>
            </a:endParaRPr>
          </a:p>
          <a:p>
            <a:pPr marL="285750" indent="-285750" algn="just">
              <a:buFont typeface="Arial" panose="020B0604020202020204" pitchFamily="34" charset="0"/>
              <a:buChar char="•"/>
            </a:pPr>
            <a:r>
              <a:rPr lang="zh-CN" altLang="en-US" dirty="0">
                <a:latin typeface="SimSun" panose="02010600030101010101" pitchFamily="2" charset="-122"/>
                <a:ea typeface="SimSun" panose="02010600030101010101" pitchFamily="2" charset="-122"/>
              </a:rPr>
              <a:t>清凉小气候</a:t>
            </a:r>
            <a:endParaRPr lang="fr-FR" dirty="0">
              <a:latin typeface="SimSun" panose="02010600030101010101" pitchFamily="2" charset="-122"/>
              <a:ea typeface="SimSun" panose="02010600030101010101" pitchFamily="2" charset="-122"/>
            </a:endParaRPr>
          </a:p>
          <a:p>
            <a:pPr marL="285750" indent="-285750" algn="just">
              <a:buFont typeface="Arial" panose="020B0604020202020204" pitchFamily="34" charset="0"/>
              <a:buChar char="•"/>
            </a:pPr>
            <a:r>
              <a:rPr lang="zh-CN" altLang="en-US" dirty="0">
                <a:latin typeface="SimSun" panose="02010600030101010101" pitchFamily="2" charset="-122"/>
                <a:ea typeface="SimSun" panose="02010600030101010101" pitchFamily="2" charset="-122"/>
              </a:rPr>
              <a:t>改进生物多样性</a:t>
            </a:r>
            <a:endParaRPr lang="fr-FR" dirty="0">
              <a:latin typeface="SimSun" panose="02010600030101010101" pitchFamily="2" charset="-122"/>
              <a:ea typeface="SimSun" panose="02010600030101010101" pitchFamily="2" charset="-122"/>
            </a:endParaRPr>
          </a:p>
          <a:p>
            <a:pPr marL="285750" indent="-285750" algn="just">
              <a:buFont typeface="Arial" panose="020B0604020202020204" pitchFamily="34" charset="0"/>
              <a:buChar char="•"/>
            </a:pPr>
            <a:r>
              <a:rPr lang="zh-CN" altLang="en-US" dirty="0">
                <a:latin typeface="SimSun" panose="02010600030101010101" pitchFamily="2" charset="-122"/>
                <a:ea typeface="SimSun" panose="02010600030101010101" pitchFamily="2" charset="-122"/>
              </a:rPr>
              <a:t>改进空气质量，过滤污染物</a:t>
            </a:r>
            <a:endParaRPr lang="fr-FR" dirty="0">
              <a:latin typeface="SimSun" panose="02010600030101010101" pitchFamily="2" charset="-122"/>
              <a:ea typeface="SimSun" panose="02010600030101010101" pitchFamily="2" charset="-122"/>
            </a:endParaRPr>
          </a:p>
          <a:p>
            <a:pPr marL="285750" indent="-285750" algn="just">
              <a:buFont typeface="Arial" panose="020B0604020202020204" pitchFamily="34" charset="0"/>
              <a:buChar char="•"/>
            </a:pPr>
            <a:r>
              <a:rPr lang="zh-CN" altLang="en-US" dirty="0">
                <a:latin typeface="SimSun" panose="02010600030101010101" pitchFamily="2" charset="-122"/>
                <a:ea typeface="SimSun" panose="02010600030101010101" pitchFamily="2" charset="-122"/>
              </a:rPr>
              <a:t>美观</a:t>
            </a:r>
            <a:endParaRPr lang="fr-FR" dirty="0">
              <a:latin typeface="SimSun" panose="02010600030101010101" pitchFamily="2" charset="-122"/>
              <a:ea typeface="SimSun" panose="02010600030101010101" pitchFamily="2" charset="-122"/>
            </a:endParaRPr>
          </a:p>
          <a:p>
            <a:pPr marL="285750" indent="-285750" algn="just">
              <a:buFont typeface="Arial" panose="020B0604020202020204" pitchFamily="34" charset="0"/>
              <a:buChar char="•"/>
            </a:pPr>
            <a:r>
              <a:rPr lang="zh-CN" altLang="en-US" dirty="0">
                <a:latin typeface="SimSun" panose="02010600030101010101" pitchFamily="2" charset="-122"/>
                <a:ea typeface="SimSun" panose="02010600030101010101" pitchFamily="2" charset="-122"/>
              </a:rPr>
              <a:t>心里幸福感</a:t>
            </a:r>
            <a:endParaRPr lang="fr-FR" dirty="0">
              <a:latin typeface="SimSun" panose="02010600030101010101" pitchFamily="2" charset="-122"/>
              <a:ea typeface="SimSun" panose="02010600030101010101" pitchFamily="2" charset="-122"/>
            </a:endParaRPr>
          </a:p>
          <a:p>
            <a:pPr marL="285750" indent="-285750">
              <a:buFont typeface="Arial" panose="020B0604020202020204" pitchFamily="34" charset="0"/>
              <a:buChar char="•"/>
            </a:pPr>
            <a:r>
              <a:rPr lang="zh-CN" altLang="en-US" dirty="0">
                <a:latin typeface="SimSun" panose="02010600030101010101" pitchFamily="2" charset="-122"/>
                <a:ea typeface="SimSun" panose="02010600030101010101" pitchFamily="2" charset="-122"/>
              </a:rPr>
              <a:t>积极的社会经济效果</a:t>
            </a:r>
            <a:endParaRPr lang="fr-FR" dirty="0">
              <a:latin typeface="SimSun" panose="02010600030101010101" pitchFamily="2" charset="-122"/>
              <a:ea typeface="SimSun" panose="02010600030101010101" pitchFamily="2" charset="-122"/>
            </a:endParaRPr>
          </a:p>
          <a:p>
            <a:pPr algn="just"/>
            <a:r>
              <a:rPr lang="zh-CN" altLang="en-US" dirty="0">
                <a:latin typeface="SimSun" panose="02010600030101010101" pitchFamily="2" charset="-122"/>
                <a:ea typeface="SimSun" panose="02010600030101010101" pitchFamily="2" charset="-122"/>
              </a:rPr>
              <a:t>不锈钢丝绳和钢锚</a:t>
            </a:r>
            <a:endParaRPr lang="fr-FR" dirty="0">
              <a:latin typeface="SimSun" panose="02010600030101010101" pitchFamily="2" charset="-122"/>
              <a:ea typeface="SimSun" panose="02010600030101010101" pitchFamily="2" charset="-122"/>
            </a:endParaRPr>
          </a:p>
        </p:txBody>
      </p:sp>
      <p:sp>
        <p:nvSpPr>
          <p:cNvPr id="3" name="Slide Number Placeholder 2"/>
          <p:cNvSpPr>
            <a:spLocks noGrp="1"/>
          </p:cNvSpPr>
          <p:nvPr>
            <p:ph type="sldNum" sz="quarter" idx="4"/>
          </p:nvPr>
        </p:nvSpPr>
        <p:spPr/>
        <p:txBody>
          <a:bodyPr/>
          <a:lstStyle/>
          <a:p>
            <a:fld id="{3C79E971-B6D8-4449-BD44-0CAE9D9A68DB}" type="slidenum">
              <a:rPr lang="fr-FR" smtClean="0">
                <a:latin typeface="SimSun" panose="02010600030101010101" pitchFamily="2" charset="-122"/>
                <a:ea typeface="SimSun" panose="02010600030101010101" pitchFamily="2" charset="-122"/>
              </a:rPr>
              <a:pPr/>
              <a:t>28</a:t>
            </a:fld>
            <a:endParaRPr lang="fr-FR">
              <a:latin typeface="SimSun" panose="02010600030101010101" pitchFamily="2" charset="-122"/>
              <a:ea typeface="SimSun" panose="02010600030101010101" pitchFamily="2" charset="-122"/>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2710"/>
            <a:ext cx="6294525" cy="541529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17161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zh-CN" altLang="en-US" dirty="0">
                <a:latin typeface="SimSun" panose="02010600030101010101" pitchFamily="2" charset="-122"/>
                <a:ea typeface="SimSun" panose="02010600030101010101" pitchFamily="2" charset="-122"/>
              </a:rPr>
              <a:t>住宅楼绿墙</a:t>
            </a:r>
            <a:r>
              <a:rPr lang="fr-FR" baseline="50000" dirty="0">
                <a:latin typeface="SimSun" panose="02010600030101010101" pitchFamily="2" charset="-122"/>
                <a:ea typeface="SimSun" panose="02010600030101010101" pitchFamily="2" charset="-122"/>
              </a:rPr>
              <a:t>2</a:t>
            </a:r>
            <a:endParaRPr lang="nl-BE" baseline="50000" dirty="0">
              <a:latin typeface="SimSun" panose="02010600030101010101" pitchFamily="2" charset="-122"/>
              <a:ea typeface="SimSun" panose="02010600030101010101" pitchFamily="2" charset="-122"/>
            </a:endParaRPr>
          </a:p>
        </p:txBody>
      </p:sp>
      <p:pic>
        <p:nvPicPr>
          <p:cNvPr id="9" name="Picture Placeholder 8"/>
          <p:cNvPicPr>
            <a:picLocks noGrp="1" noChangeAspect="1" noChangeArrowheads="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Text Placeholder 2"/>
          <p:cNvSpPr>
            <a:spLocks noGrp="1"/>
          </p:cNvSpPr>
          <p:nvPr>
            <p:ph type="body" sz="half" idx="2"/>
          </p:nvPr>
        </p:nvSpPr>
        <p:spPr/>
        <p:txBody>
          <a:bodyPr>
            <a:noAutofit/>
          </a:bodyPr>
          <a:lstStyle/>
          <a:p>
            <a:r>
              <a:rPr lang="zh-CN" altLang="en-US" dirty="0">
                <a:latin typeface="SimSun" panose="02010600030101010101" pitchFamily="2" charset="-122"/>
                <a:ea typeface="SimSun" panose="02010600030101010101" pitchFamily="2" charset="-122"/>
              </a:rPr>
              <a:t>在日益非自然的环境中引入自然因素可带来重大好处，澳大利亚政府成立了澳大利亚绿色建筑委员会（</a:t>
            </a:r>
            <a:r>
              <a:rPr lang="en-US" altLang="zh-CN" dirty="0">
                <a:latin typeface="SimSun" panose="02010600030101010101" pitchFamily="2" charset="-122"/>
                <a:ea typeface="SimSun" panose="02010600030101010101" pitchFamily="2" charset="-122"/>
              </a:rPr>
              <a:t>GBA</a:t>
            </a:r>
            <a:r>
              <a:rPr lang="zh-CN" altLang="en-US" dirty="0">
                <a:latin typeface="SimSun" panose="02010600030101010101" pitchFamily="2" charset="-122"/>
                <a:ea typeface="SimSun" panose="02010600030101010101" pitchFamily="2" charset="-122"/>
              </a:rPr>
              <a:t>）来倡导可持续发展。</a:t>
            </a:r>
            <a:endParaRPr lang="fr-FR" altLang="fr-FR" dirty="0">
              <a:latin typeface="SimSun" panose="02010600030101010101" pitchFamily="2" charset="-122"/>
              <a:ea typeface="SimSun" panose="02010600030101010101" pitchFamily="2" charset="-122"/>
            </a:endParaRPr>
          </a:p>
        </p:txBody>
      </p:sp>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29</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388668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186000" y="534134"/>
            <a:ext cx="4701648" cy="566738"/>
          </a:xfrm>
        </p:spPr>
        <p:txBody>
          <a:bodyPr/>
          <a:lstStyle/>
          <a:p>
            <a:r>
              <a:rPr lang="zh-CN" altLang="en-US" dirty="0">
                <a:latin typeface="SimSun" panose="02010600030101010101" pitchFamily="2" charset="-122"/>
                <a:ea typeface="SimSun" panose="02010600030101010101" pitchFamily="2" charset="-122"/>
              </a:rPr>
              <a:t>垂直绿化</a:t>
            </a:r>
            <a:endParaRPr lang="fr-FR" altLang="fr-FR" dirty="0">
              <a:latin typeface="SimSun" panose="02010600030101010101" pitchFamily="2" charset="-122"/>
              <a:ea typeface="SimSun" panose="02010600030101010101" pitchFamily="2" charset="-122"/>
            </a:endParaRPr>
          </a:p>
        </p:txBody>
      </p:sp>
      <p:sp>
        <p:nvSpPr>
          <p:cNvPr id="5" name="Text Placeholder 4"/>
          <p:cNvSpPr>
            <a:spLocks noGrp="1"/>
          </p:cNvSpPr>
          <p:nvPr>
            <p:ph type="body" sz="half" idx="2"/>
          </p:nvPr>
        </p:nvSpPr>
        <p:spPr>
          <a:xfrm>
            <a:off x="4186000" y="1100872"/>
            <a:ext cx="4701648" cy="804862"/>
          </a:xfrm>
        </p:spPr>
        <p:txBody>
          <a:bodyPr>
            <a:normAutofit/>
          </a:bodyPr>
          <a:lstStyle/>
          <a:p>
            <a:pPr algn="just"/>
            <a:r>
              <a:rPr lang="zh-CN" altLang="en-US" dirty="0">
                <a:latin typeface="SimSun" panose="02010600030101010101" pitchFamily="2" charset="-122"/>
                <a:ea typeface="SimSun" panose="02010600030101010101" pitchFamily="2" charset="-122"/>
              </a:rPr>
              <a:t>默尔恩市政会议室：不锈钢架和不锈钢部件为植物提供了必需的攀爬架构，因此将硬质保温表层转换成垂直花园。</a:t>
            </a:r>
            <a:endParaRPr lang="nl-BE" dirty="0">
              <a:latin typeface="SimSun" panose="02010600030101010101" pitchFamily="2" charset="-122"/>
              <a:ea typeface="SimSun" panose="02010600030101010101" pitchFamily="2" charset="-122"/>
            </a:endParaRPr>
          </a:p>
        </p:txBody>
      </p:sp>
      <p:sp>
        <p:nvSpPr>
          <p:cNvPr id="2" name="Slide Number Placeholder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30</a:t>
            </a:fld>
            <a:endParaRPr lang="fr-BE" dirty="0">
              <a:latin typeface="SimSun" panose="02010600030101010101" pitchFamily="2" charset="-122"/>
              <a:ea typeface="SimSun" panose="02010600030101010101" pitchFamily="2" charset="-122"/>
            </a:endParaRPr>
          </a:p>
        </p:txBody>
      </p:sp>
      <p:grpSp>
        <p:nvGrpSpPr>
          <p:cNvPr id="6" name="Group 5"/>
          <p:cNvGrpSpPr/>
          <p:nvPr/>
        </p:nvGrpSpPr>
        <p:grpSpPr>
          <a:xfrm>
            <a:off x="0" y="534134"/>
            <a:ext cx="8887648" cy="6351250"/>
            <a:chOff x="89074" y="530172"/>
            <a:chExt cx="8887648" cy="6351250"/>
          </a:xfrm>
        </p:grpSpPr>
        <p:pic>
          <p:nvPicPr>
            <p:cNvPr id="48137" name="Picture 9" descr="Council Hous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87162" y="4688724"/>
              <a:ext cx="5689560" cy="21926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8134" name="Picture 6"/>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89074" y="530172"/>
              <a:ext cx="4162876" cy="6347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57405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8812" y="5891935"/>
            <a:ext cx="5486400" cy="566738"/>
          </a:xfrm>
        </p:spPr>
        <p:txBody>
          <a:bodyPr/>
          <a:lstStyle/>
          <a:p>
            <a:r>
              <a:rPr lang="zh-CN" altLang="en-US" dirty="0">
                <a:latin typeface="SimSun" panose="02010600030101010101" pitchFamily="2" charset="-122"/>
                <a:ea typeface="SimSun" panose="02010600030101010101" pitchFamily="2" charset="-122"/>
              </a:rPr>
              <a:t>绿植外墙</a:t>
            </a:r>
            <a:r>
              <a:rPr lang="fr-FR" baseline="50000" dirty="0">
                <a:latin typeface="SimSun" panose="02010600030101010101" pitchFamily="2" charset="-122"/>
                <a:ea typeface="SimSun" panose="02010600030101010101" pitchFamily="2" charset="-122"/>
              </a:rPr>
              <a:t>4</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31</a:t>
            </a:fld>
            <a:endParaRPr lang="fr-BE" dirty="0">
              <a:latin typeface="SimSun" panose="02010600030101010101" pitchFamily="2" charset="-122"/>
              <a:ea typeface="SimSun" panose="02010600030101010101" pitchFamily="2" charset="-122"/>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12" y="23935"/>
            <a:ext cx="8825843" cy="5868000"/>
          </a:xfrm>
          <a:prstGeom prst="rect">
            <a:avLst/>
          </a:prstGeom>
          <a:ln>
            <a:solidFill>
              <a:schemeClr val="tx1"/>
            </a:solidFill>
          </a:ln>
        </p:spPr>
      </p:pic>
    </p:spTree>
    <p:extLst>
      <p:ext uri="{BB962C8B-B14F-4D97-AF65-F5344CB8AC3E}">
        <p14:creationId xmlns:p14="http://schemas.microsoft.com/office/powerpoint/2010/main" val="672577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575050" y="290674"/>
            <a:ext cx="5111750" cy="5853113"/>
          </a:xfrm>
        </p:spPr>
        <p:txBody>
          <a:bodyPr/>
          <a:lstStyle/>
          <a:p>
            <a:endParaRPr lang="nl-BE">
              <a:latin typeface="SimSun" panose="02010600030101010101" pitchFamily="2" charset="-122"/>
              <a:ea typeface="SimSun" panose="02010600030101010101" pitchFamily="2" charset="-122"/>
            </a:endParaRPr>
          </a:p>
        </p:txBody>
      </p:sp>
      <p:sp>
        <p:nvSpPr>
          <p:cNvPr id="4" name="Text Placeholder 3"/>
          <p:cNvSpPr>
            <a:spLocks noGrp="1"/>
          </p:cNvSpPr>
          <p:nvPr>
            <p:ph type="body" sz="half" idx="2"/>
          </p:nvPr>
        </p:nvSpPr>
        <p:spPr>
          <a:xfrm>
            <a:off x="529208" y="44624"/>
            <a:ext cx="2530624" cy="4691063"/>
          </a:xfrm>
        </p:spPr>
        <p:txBody>
          <a:bodyPr/>
          <a:lstStyle/>
          <a:p>
            <a:pPr algn="r"/>
            <a:r>
              <a:rPr lang="zh-CN" altLang="en-US" dirty="0">
                <a:latin typeface="SimSun" panose="02010600030101010101" pitchFamily="2" charset="-122"/>
                <a:ea typeface="SimSun" panose="02010600030101010101" pitchFamily="2" charset="-122"/>
              </a:rPr>
              <a:t>红外图显示了建筑物的表面温度，亚利桑那州坦帕。</a:t>
            </a:r>
            <a:r>
              <a:rPr lang="fr-BE" dirty="0">
                <a:latin typeface="SimSun" panose="02010600030101010101" pitchFamily="2" charset="-122"/>
                <a:ea typeface="SimSun" panose="02010600030101010101" pitchFamily="2" charset="-122"/>
              </a:rPr>
              <a:t>    °F, </a:t>
            </a:r>
            <a:r>
              <a:rPr lang="zh-CN" altLang="en-US" dirty="0">
                <a:latin typeface="SimSun" panose="02010600030101010101" pitchFamily="2" charset="-122"/>
                <a:ea typeface="SimSun" panose="02010600030101010101" pitchFamily="2" charset="-122"/>
              </a:rPr>
              <a:t>参看文献</a:t>
            </a:r>
            <a:r>
              <a:rPr lang="fr-BE" dirty="0">
                <a:latin typeface="SimSun" panose="02010600030101010101" pitchFamily="2" charset="-122"/>
                <a:ea typeface="SimSun" panose="02010600030101010101" pitchFamily="2" charset="-122"/>
              </a:rPr>
              <a:t>4.</a:t>
            </a:r>
            <a:endParaRPr lang="en-GB" dirty="0">
              <a:latin typeface="SimSun" panose="02010600030101010101" pitchFamily="2" charset="-122"/>
              <a:ea typeface="SimSun" panose="02010600030101010101" pitchFamily="2" charset="-122"/>
            </a:endParaRPr>
          </a:p>
        </p:txBody>
      </p:sp>
      <p:sp>
        <p:nvSpPr>
          <p:cNvPr id="3" name="Slide Number Placeholder 2"/>
          <p:cNvSpPr>
            <a:spLocks noGrp="1"/>
          </p:cNvSpPr>
          <p:nvPr>
            <p:ph type="sldNum" sz="quarter" idx="4"/>
          </p:nvPr>
        </p:nvSpPr>
        <p:spPr>
          <a:xfrm>
            <a:off x="8856520" y="6681899"/>
            <a:ext cx="396000" cy="365125"/>
          </a:xfrm>
        </p:spPr>
        <p:txBody>
          <a:bodyPr/>
          <a:lstStyle/>
          <a:p>
            <a:fld id="{5AF66AA0-E37C-4065-8BE7-D4086C065B53}" type="slidenum">
              <a:rPr lang="fr-BE" smtClean="0">
                <a:latin typeface="SimSun" panose="02010600030101010101" pitchFamily="2" charset="-122"/>
                <a:ea typeface="SimSun" panose="02010600030101010101" pitchFamily="2" charset="-122"/>
              </a:rPr>
              <a:pPr/>
              <a:t>32</a:t>
            </a:fld>
            <a:endParaRPr lang="fr-BE" dirty="0">
              <a:latin typeface="SimSun" panose="02010600030101010101" pitchFamily="2" charset="-122"/>
              <a:ea typeface="SimSun" panose="02010600030101010101" pitchFamily="2" charset="-122"/>
            </a:endParaRPr>
          </a:p>
        </p:txBody>
      </p:sp>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3059832" y="44624"/>
            <a:ext cx="5804594" cy="680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4522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zh-CN" altLang="en-US" dirty="0">
                <a:latin typeface="SimSun" panose="02010600030101010101" pitchFamily="2" charset="-122"/>
                <a:ea typeface="SimSun" panose="02010600030101010101" pitchFamily="2" charset="-122"/>
              </a:rPr>
              <a:t>锚和锚链</a:t>
            </a:r>
            <a:endParaRPr lang="fr-FR" dirty="0">
              <a:latin typeface="SimSun" panose="02010600030101010101" pitchFamily="2" charset="-122"/>
              <a:ea typeface="SimSun" panose="02010600030101010101" pitchFamily="2" charset="-122"/>
            </a:endParaRPr>
          </a:p>
        </p:txBody>
      </p:sp>
      <p:pic>
        <p:nvPicPr>
          <p:cNvPr id="9" name="Image 6"/>
          <p:cNvPicPr>
            <a:picLocks noGrp="1" noChangeAspect="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a:ln>
            <a:solidFill>
              <a:schemeClr val="tx1"/>
            </a:solidFill>
          </a:ln>
        </p:spPr>
      </p:pic>
      <p:sp>
        <p:nvSpPr>
          <p:cNvPr id="4" name="Text Placeholder 3"/>
          <p:cNvSpPr>
            <a:spLocks noGrp="1"/>
          </p:cNvSpPr>
          <p:nvPr>
            <p:ph type="body" sz="half" idx="2"/>
          </p:nvPr>
        </p:nvSpPr>
        <p:spPr/>
        <p:txBody>
          <a:bodyPr/>
          <a:lstStyle/>
          <a:p>
            <a:r>
              <a:rPr lang="zh-CN" altLang="en-US" dirty="0">
                <a:latin typeface="SimSun" panose="02010600030101010101" pitchFamily="2" charset="-122"/>
                <a:ea typeface="SimSun" panose="02010600030101010101" pitchFamily="2" charset="-122"/>
              </a:rPr>
              <a:t>不锈钢部件非常容易安装</a:t>
            </a:r>
            <a:endParaRPr lang="fr-FR" dirty="0">
              <a:latin typeface="SimSun" panose="02010600030101010101" pitchFamily="2" charset="-122"/>
              <a:ea typeface="SimSun" panose="02010600030101010101" pitchFamily="2" charset="-122"/>
            </a:endParaRPr>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33</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444544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latin typeface="SimSun" panose="02010600030101010101" pitchFamily="2" charset="-122"/>
                <a:ea typeface="SimSun" panose="02010600030101010101" pitchFamily="2" charset="-122"/>
              </a:rPr>
              <a:t>绿墙参考资料</a:t>
            </a:r>
            <a:endParaRPr lang="fr-FR" dirty="0">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hlinkClick r:id="rId3"/>
              </a:rPr>
              <a:t>https://www.worldstainless.org/Files/issf/non-image-files/PDF/Euro_Inox/VertGardens_EN.pdf</a:t>
            </a:r>
            <a:endParaRPr lang="fr-FR" sz="2400" dirty="0"/>
          </a:p>
          <a:p>
            <a:pPr marL="514350" indent="-514350">
              <a:buFont typeface="+mj-lt"/>
              <a:buAutoNum type="arabicPeriod"/>
            </a:pPr>
            <a:r>
              <a:rPr lang="fr-FR" altLang="fr-FR" sz="2400" dirty="0">
                <a:hlinkClick r:id="rId4"/>
              </a:rPr>
              <a:t>http://www.ronstantensilearch.com/melbourne-city-council-chambers-northern-green-facade/</a:t>
            </a:r>
            <a:endParaRPr lang="fr-FR" altLang="fr-FR" sz="2400" b="1" dirty="0">
              <a:solidFill>
                <a:srgbClr val="FF0000"/>
              </a:solidFill>
            </a:endParaRPr>
          </a:p>
          <a:p>
            <a:pPr marL="514350" indent="-514350">
              <a:buFont typeface="+mj-lt"/>
              <a:buAutoNum type="arabicPeriod"/>
            </a:pPr>
            <a:r>
              <a:rPr lang="fr-FR" sz="2400" dirty="0">
                <a:hlinkClick r:id="rId5"/>
              </a:rPr>
              <a:t>http://www.jakob.co.uk/information/image-galleries/greenwall-systems-gallery/large-scale-greenwall-systems.html</a:t>
            </a:r>
            <a:r>
              <a:rPr lang="fr-FR" sz="2400" dirty="0"/>
              <a:t> </a:t>
            </a:r>
            <a:endParaRPr lang="fr-FR" altLang="fr-FR" sz="2400" dirty="0"/>
          </a:p>
          <a:p>
            <a:pPr marL="514350" indent="-514350">
              <a:buFont typeface="+mj-lt"/>
              <a:buAutoNum type="arabicPeriod"/>
            </a:pPr>
            <a:r>
              <a:rPr lang="fr-FR" sz="2400" dirty="0">
                <a:hlinkClick r:id="rId6"/>
              </a:rPr>
              <a:t>http://drum.lib.umd.edu/bitstream/1903/11291/1/Price_umd_0117N_11876.pdf</a:t>
            </a:r>
            <a:endParaRPr lang="fr-FR" sz="2400" dirty="0"/>
          </a:p>
          <a:p>
            <a:pPr marL="514350" indent="-514350">
              <a:buFont typeface="+mj-lt"/>
              <a:buAutoNum type="arabicPeriod"/>
            </a:pPr>
            <a:r>
              <a:rPr lang="fr-FR" sz="2400" dirty="0">
                <a:hlinkClick r:id="rId7"/>
              </a:rPr>
              <a:t>http://www.architectureartdesigns.com/30-incredible-green-walls/</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34</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328390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latin typeface="SimSun" panose="02010600030101010101" pitchFamily="2" charset="-122"/>
                <a:ea typeface="SimSun" panose="02010600030101010101" pitchFamily="2" charset="-122"/>
              </a:rPr>
              <a:t>3. </a:t>
            </a:r>
            <a:r>
              <a:rPr lang="zh-CN" altLang="en-US" dirty="0">
                <a:latin typeface="SimSun" panose="02010600030101010101" pitchFamily="2" charset="-122"/>
                <a:ea typeface="SimSun" panose="02010600030101010101" pitchFamily="2" charset="-122"/>
              </a:rPr>
              <a:t>屋顶</a:t>
            </a:r>
            <a:endParaRPr lang="nl-BE" dirty="0">
              <a:latin typeface="SimSun" panose="02010600030101010101" pitchFamily="2" charset="-122"/>
              <a:ea typeface="SimSun" panose="02010600030101010101" pitchFamily="2" charset="-122"/>
            </a:endParaRPr>
          </a:p>
        </p:txBody>
      </p:sp>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35</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2790555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848" y="-27384"/>
            <a:ext cx="8229600" cy="796950"/>
          </a:xfrm>
        </p:spPr>
        <p:txBody>
          <a:bodyPr>
            <a:normAutofit/>
          </a:bodyPr>
          <a:lstStyle/>
          <a:p>
            <a:r>
              <a:rPr lang="zh-CN" altLang="en-US" sz="2800" dirty="0">
                <a:latin typeface="SimSun" panose="02010600030101010101" pitchFamily="2" charset="-122"/>
                <a:ea typeface="SimSun" panose="02010600030101010101" pitchFamily="2" charset="-122"/>
              </a:rPr>
              <a:t>不锈钢屋顶的特点</a:t>
            </a:r>
            <a:r>
              <a:rPr lang="fr-FR" sz="2000" baseline="50000" dirty="0">
                <a:latin typeface="SimSun" panose="02010600030101010101" pitchFamily="2" charset="-122"/>
                <a:ea typeface="SimSun" panose="02010600030101010101" pitchFamily="2" charset="-122"/>
              </a:rPr>
              <a:t>1-4</a:t>
            </a:r>
            <a:endParaRPr lang="en-GB" sz="2000" baseline="50000" dirty="0">
              <a:latin typeface="SimSun" panose="02010600030101010101" pitchFamily="2" charset="-122"/>
              <a:ea typeface="SimSun" panose="02010600030101010101" pitchFamily="2" charset="-122"/>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75397336"/>
              </p:ext>
            </p:extLst>
          </p:nvPr>
        </p:nvGraphicFramePr>
        <p:xfrm>
          <a:off x="323528" y="836712"/>
          <a:ext cx="8229600" cy="5979391"/>
        </p:xfrm>
        <a:graphic>
          <a:graphicData uri="http://schemas.openxmlformats.org/drawingml/2006/table">
            <a:tbl>
              <a:tblPr firstRow="1" firstCol="1" bandRow="1">
                <a:tableStyleId>{B301B821-A1FF-4177-AEE7-76D212191A09}</a:tableStyleId>
              </a:tblPr>
              <a:tblGrid>
                <a:gridCol w="1594520">
                  <a:extLst>
                    <a:ext uri="{9D8B030D-6E8A-4147-A177-3AD203B41FA5}">
                      <a16:colId xmlns:a16="http://schemas.microsoft.com/office/drawing/2014/main" val="20000"/>
                    </a:ext>
                  </a:extLst>
                </a:gridCol>
                <a:gridCol w="3317540">
                  <a:extLst>
                    <a:ext uri="{9D8B030D-6E8A-4147-A177-3AD203B41FA5}">
                      <a16:colId xmlns:a16="http://schemas.microsoft.com/office/drawing/2014/main" val="20001"/>
                    </a:ext>
                  </a:extLst>
                </a:gridCol>
                <a:gridCol w="3317540">
                  <a:extLst>
                    <a:ext uri="{9D8B030D-6E8A-4147-A177-3AD203B41FA5}">
                      <a16:colId xmlns:a16="http://schemas.microsoft.com/office/drawing/2014/main" val="20002"/>
                    </a:ext>
                  </a:extLst>
                </a:gridCol>
              </a:tblGrid>
              <a:tr h="457798">
                <a:tc>
                  <a:txBody>
                    <a:bodyPr/>
                    <a:lstStyle/>
                    <a:p>
                      <a:endParaRPr lang="fr-FR" sz="1600" dirty="0">
                        <a:solidFill>
                          <a:schemeClr val="tx1"/>
                        </a:solidFill>
                        <a:latin typeface="SimSun" panose="02010600030101010101" pitchFamily="2" charset="-122"/>
                        <a:ea typeface="SimSun" panose="02010600030101010101" pitchFamily="2" charset="-122"/>
                      </a:endParaRPr>
                    </a:p>
                  </a:txBody>
                  <a:tcPr/>
                </a:tc>
                <a:tc>
                  <a:txBody>
                    <a:bodyPr/>
                    <a:lstStyle/>
                    <a:p>
                      <a:r>
                        <a:rPr lang="zh-CN" altLang="en-US" sz="1600" dirty="0">
                          <a:solidFill>
                            <a:schemeClr val="tx1"/>
                          </a:solidFill>
                          <a:latin typeface="SimSun" panose="02010600030101010101" pitchFamily="2" charset="-122"/>
                          <a:ea typeface="SimSun" panose="02010600030101010101" pitchFamily="2" charset="-122"/>
                        </a:rPr>
                        <a:t>倾斜</a:t>
                      </a:r>
                      <a:r>
                        <a:rPr lang="fr-FR" sz="1600" dirty="0">
                          <a:solidFill>
                            <a:schemeClr val="tx1"/>
                          </a:solidFill>
                          <a:latin typeface="SimSun" panose="02010600030101010101" pitchFamily="2" charset="-122"/>
                          <a:ea typeface="SimSun" panose="02010600030101010101" pitchFamily="2" charset="-122"/>
                        </a:rPr>
                        <a:t>(&gt;3%)</a:t>
                      </a:r>
                    </a:p>
                  </a:txBody>
                  <a:tcPr/>
                </a:tc>
                <a:tc>
                  <a:txBody>
                    <a:bodyPr/>
                    <a:lstStyle/>
                    <a:p>
                      <a:r>
                        <a:rPr lang="zh-CN" altLang="en-US" sz="1600" dirty="0">
                          <a:solidFill>
                            <a:schemeClr val="tx1"/>
                          </a:solidFill>
                          <a:latin typeface="SimSun" panose="02010600030101010101" pitchFamily="2" charset="-122"/>
                          <a:ea typeface="SimSun" panose="02010600030101010101" pitchFamily="2" charset="-122"/>
                        </a:rPr>
                        <a:t>平</a:t>
                      </a:r>
                      <a:endParaRPr lang="fr-FR" sz="1600" dirty="0">
                        <a:solidFill>
                          <a:schemeClr val="tx1"/>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0"/>
                  </a:ext>
                </a:extLst>
              </a:tr>
              <a:tr h="714915">
                <a:tc>
                  <a:txBody>
                    <a:bodyPr/>
                    <a:lstStyle/>
                    <a:p>
                      <a:r>
                        <a:rPr lang="zh-CN" altLang="en-US" sz="1600" dirty="0">
                          <a:solidFill>
                            <a:schemeClr val="tx1"/>
                          </a:solidFill>
                          <a:latin typeface="SimSun" panose="02010600030101010101" pitchFamily="2" charset="-122"/>
                          <a:ea typeface="SimSun" panose="02010600030101010101" pitchFamily="2" charset="-122"/>
                        </a:rPr>
                        <a:t>材料</a:t>
                      </a:r>
                      <a:endParaRPr lang="fr-FR" sz="1600" dirty="0">
                        <a:solidFill>
                          <a:schemeClr val="tx1"/>
                        </a:solidFill>
                        <a:latin typeface="SimSun" panose="02010600030101010101" pitchFamily="2" charset="-122"/>
                        <a:ea typeface="SimSun" panose="02010600030101010101" pitchFamily="2" charset="-122"/>
                      </a:endParaRPr>
                    </a:p>
                  </a:txBody>
                  <a:tcPr/>
                </a:tc>
                <a:tc>
                  <a:txBody>
                    <a:bodyPr/>
                    <a:lstStyle/>
                    <a:p>
                      <a:r>
                        <a:rPr lang="zh-CN" altLang="en-US" sz="1600" dirty="0">
                          <a:solidFill>
                            <a:schemeClr val="tx1"/>
                          </a:solidFill>
                          <a:latin typeface="SimSun" panose="02010600030101010101" pitchFamily="2" charset="-122"/>
                          <a:ea typeface="SimSun" panose="02010600030101010101" pitchFamily="2" charset="-122"/>
                        </a:rPr>
                        <a:t>铁素体</a:t>
                      </a:r>
                      <a:endParaRPr lang="fr-FR" sz="1600" dirty="0">
                        <a:solidFill>
                          <a:schemeClr val="tx1"/>
                        </a:solidFill>
                        <a:latin typeface="SimSun" panose="02010600030101010101" pitchFamily="2" charset="-122"/>
                        <a:ea typeface="SimSun" panose="02010600030101010101" pitchFamily="2" charset="-122"/>
                      </a:endParaRPr>
                    </a:p>
                    <a:p>
                      <a:r>
                        <a:rPr lang="fr-FR" sz="1600" dirty="0">
                          <a:solidFill>
                            <a:schemeClr val="tx1"/>
                          </a:solidFill>
                          <a:latin typeface="SimSun" panose="02010600030101010101" pitchFamily="2" charset="-122"/>
                          <a:ea typeface="SimSun" panose="02010600030101010101" pitchFamily="2" charset="-122"/>
                        </a:rPr>
                        <a:t> 1.4509 1.4510 </a:t>
                      </a:r>
                    </a:p>
                  </a:txBody>
                  <a:tcPr/>
                </a:tc>
                <a:tc>
                  <a:txBody>
                    <a:bodyPr/>
                    <a:lstStyle/>
                    <a:p>
                      <a:r>
                        <a:rPr lang="zh-CN" altLang="en-US" sz="1600" dirty="0">
                          <a:solidFill>
                            <a:schemeClr val="tx1"/>
                          </a:solidFill>
                          <a:latin typeface="SimSun" panose="02010600030101010101" pitchFamily="2" charset="-122"/>
                          <a:ea typeface="SimSun" panose="02010600030101010101" pitchFamily="2" charset="-122"/>
                        </a:rPr>
                        <a:t>奥氏体</a:t>
                      </a:r>
                      <a:endParaRPr lang="fr-FR" sz="1600" dirty="0">
                        <a:solidFill>
                          <a:schemeClr val="tx1"/>
                        </a:solidFill>
                        <a:latin typeface="SimSun" panose="02010600030101010101" pitchFamily="2" charset="-122"/>
                        <a:ea typeface="SimSun" panose="02010600030101010101" pitchFamily="2" charset="-122"/>
                      </a:endParaRPr>
                    </a:p>
                    <a:p>
                      <a:r>
                        <a:rPr lang="fr-FR" sz="1600" dirty="0">
                          <a:solidFill>
                            <a:schemeClr val="tx1"/>
                          </a:solidFill>
                          <a:latin typeface="SimSun" panose="02010600030101010101" pitchFamily="2" charset="-122"/>
                          <a:ea typeface="SimSun" panose="02010600030101010101" pitchFamily="2" charset="-122"/>
                        </a:rPr>
                        <a:t>1.4301 1.4401</a:t>
                      </a:r>
                    </a:p>
                  </a:txBody>
                  <a:tcPr/>
                </a:tc>
                <a:extLst>
                  <a:ext uri="{0D108BD9-81ED-4DB2-BD59-A6C34878D82A}">
                    <a16:rowId xmlns:a16="http://schemas.microsoft.com/office/drawing/2014/main" val="10001"/>
                  </a:ext>
                </a:extLst>
              </a:tr>
              <a:tr h="457798">
                <a:tc>
                  <a:txBody>
                    <a:bodyPr/>
                    <a:lstStyle/>
                    <a:p>
                      <a:r>
                        <a:rPr lang="zh-CN" altLang="en-US" sz="1600" dirty="0">
                          <a:solidFill>
                            <a:schemeClr val="tx1"/>
                          </a:solidFill>
                          <a:latin typeface="SimSun" panose="02010600030101010101" pitchFamily="2" charset="-122"/>
                          <a:ea typeface="SimSun" panose="02010600030101010101" pitchFamily="2" charset="-122"/>
                        </a:rPr>
                        <a:t>链接</a:t>
                      </a:r>
                      <a:endParaRPr lang="fr-FR" sz="1600" dirty="0">
                        <a:solidFill>
                          <a:schemeClr val="tx1"/>
                        </a:solidFill>
                        <a:latin typeface="SimSun" panose="02010600030101010101" pitchFamily="2" charset="-122"/>
                        <a:ea typeface="SimSun" panose="02010600030101010101" pitchFamily="2" charset="-122"/>
                      </a:endParaRPr>
                    </a:p>
                  </a:txBody>
                  <a:tcPr/>
                </a:tc>
                <a:tc>
                  <a:txBody>
                    <a:bodyPr/>
                    <a:lstStyle/>
                    <a:p>
                      <a:r>
                        <a:rPr lang="zh-CN" altLang="en-US" sz="1600" dirty="0">
                          <a:solidFill>
                            <a:schemeClr val="tx1"/>
                          </a:solidFill>
                          <a:latin typeface="SimSun" panose="02010600030101010101" pitchFamily="2" charset="-122"/>
                          <a:ea typeface="SimSun" panose="02010600030101010101" pitchFamily="2" charset="-122"/>
                        </a:rPr>
                        <a:t>机械</a:t>
                      </a:r>
                      <a:endParaRPr lang="fr-FR" sz="1600" dirty="0">
                        <a:solidFill>
                          <a:schemeClr val="tx1"/>
                        </a:solidFill>
                        <a:latin typeface="SimSun" panose="02010600030101010101" pitchFamily="2" charset="-122"/>
                        <a:ea typeface="SimSun" panose="02010600030101010101" pitchFamily="2" charset="-122"/>
                      </a:endParaRPr>
                    </a:p>
                  </a:txBody>
                  <a:tcPr/>
                </a:tc>
                <a:tc>
                  <a:txBody>
                    <a:bodyPr/>
                    <a:lstStyle/>
                    <a:p>
                      <a:r>
                        <a:rPr lang="zh-CN" altLang="en-US" sz="1600" dirty="0">
                          <a:solidFill>
                            <a:schemeClr val="tx1"/>
                          </a:solidFill>
                          <a:latin typeface="SimSun" panose="02010600030101010101" pitchFamily="2" charset="-122"/>
                          <a:ea typeface="SimSun" panose="02010600030101010101" pitchFamily="2" charset="-122"/>
                        </a:rPr>
                        <a:t>焊接（水密性）</a:t>
                      </a:r>
                      <a:endParaRPr lang="fr-FR" sz="1600" dirty="0">
                        <a:solidFill>
                          <a:schemeClr val="tx1"/>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2"/>
                  </a:ext>
                </a:extLst>
              </a:tr>
              <a:tr h="1249809">
                <a:tc>
                  <a:txBody>
                    <a:bodyPr/>
                    <a:lstStyle/>
                    <a:p>
                      <a:endParaRPr lang="en-GB" dirty="0">
                        <a:solidFill>
                          <a:schemeClr val="tx1"/>
                        </a:solidFill>
                        <a:latin typeface="SimSun" panose="02010600030101010101" pitchFamily="2" charset="-122"/>
                        <a:ea typeface="SimSun" panose="02010600030101010101" pitchFamily="2" charset="-122"/>
                      </a:endParaRPr>
                    </a:p>
                  </a:txBody>
                  <a:tcPr/>
                </a:tc>
                <a:tc>
                  <a:txBody>
                    <a:bodyPr/>
                    <a:lstStyle/>
                    <a:p>
                      <a:endParaRPr lang="fr-BE" dirty="0">
                        <a:solidFill>
                          <a:schemeClr val="tx1"/>
                        </a:solidFill>
                        <a:latin typeface="SimSun" panose="02010600030101010101" pitchFamily="2" charset="-122"/>
                        <a:ea typeface="SimSun" panose="02010600030101010101" pitchFamily="2" charset="-122"/>
                      </a:endParaRPr>
                    </a:p>
                    <a:p>
                      <a:endParaRPr lang="fr-BE" dirty="0">
                        <a:solidFill>
                          <a:schemeClr val="tx1"/>
                        </a:solidFill>
                        <a:latin typeface="SimSun" panose="02010600030101010101" pitchFamily="2" charset="-122"/>
                        <a:ea typeface="SimSun" panose="02010600030101010101" pitchFamily="2" charset="-122"/>
                      </a:endParaRPr>
                    </a:p>
                    <a:p>
                      <a:endParaRPr lang="en-GB" dirty="0">
                        <a:solidFill>
                          <a:schemeClr val="tx1"/>
                        </a:solidFill>
                        <a:latin typeface="SimSun" panose="02010600030101010101" pitchFamily="2" charset="-122"/>
                        <a:ea typeface="SimSun" panose="02010600030101010101" pitchFamily="2" charset="-122"/>
                      </a:endParaRPr>
                    </a:p>
                  </a:txBody>
                  <a:tcPr/>
                </a:tc>
                <a:tc>
                  <a:txBody>
                    <a:bodyPr/>
                    <a:lstStyle/>
                    <a:p>
                      <a:endParaRPr lang="en-GB" dirty="0">
                        <a:solidFill>
                          <a:schemeClr val="tx1"/>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3"/>
                  </a:ext>
                </a:extLst>
              </a:tr>
              <a:tr h="714915">
                <a:tc>
                  <a:txBody>
                    <a:bodyPr/>
                    <a:lstStyle/>
                    <a:p>
                      <a:r>
                        <a:rPr lang="zh-CN" altLang="en-US" sz="1600" dirty="0">
                          <a:solidFill>
                            <a:schemeClr val="tx1"/>
                          </a:solidFill>
                          <a:latin typeface="SimSun" panose="02010600030101010101" pitchFamily="2" charset="-122"/>
                          <a:ea typeface="SimSun" panose="02010600030101010101" pitchFamily="2" charset="-122"/>
                        </a:rPr>
                        <a:t>表面处理</a:t>
                      </a:r>
                      <a:endParaRPr lang="fr-FR" sz="1600" dirty="0">
                        <a:solidFill>
                          <a:schemeClr val="tx1"/>
                        </a:solidFill>
                        <a:latin typeface="SimSun" panose="02010600030101010101" pitchFamily="2" charset="-122"/>
                        <a:ea typeface="SimSun" panose="02010600030101010101" pitchFamily="2" charset="-122"/>
                      </a:endParaRPr>
                    </a:p>
                  </a:txBody>
                  <a:tcPr/>
                </a:tc>
                <a:tc>
                  <a:txBody>
                    <a:bodyPr/>
                    <a:lstStyle/>
                    <a:p>
                      <a:r>
                        <a:rPr lang="zh-CN" altLang="en-US" sz="1600" dirty="0">
                          <a:solidFill>
                            <a:schemeClr val="tx1"/>
                          </a:solidFill>
                          <a:latin typeface="SimSun" panose="02010600030101010101" pitchFamily="2" charset="-122"/>
                          <a:ea typeface="SimSun" panose="02010600030101010101" pitchFamily="2" charset="-122"/>
                        </a:rPr>
                        <a:t>哑光或镀铅锡合金</a:t>
                      </a:r>
                      <a:r>
                        <a:rPr lang="fr-FR" sz="1600" baseline="0" dirty="0">
                          <a:solidFill>
                            <a:schemeClr val="tx1"/>
                          </a:solidFill>
                          <a:latin typeface="SimSun" panose="02010600030101010101" pitchFamily="2" charset="-122"/>
                          <a:ea typeface="SimSun" panose="02010600030101010101" pitchFamily="2" charset="-122"/>
                        </a:rPr>
                        <a:t> (Sn)*</a:t>
                      </a:r>
                      <a:endParaRPr lang="fr-FR" sz="1600" dirty="0">
                        <a:solidFill>
                          <a:schemeClr val="tx1"/>
                        </a:solidFill>
                        <a:latin typeface="SimSun" panose="02010600030101010101" pitchFamily="2" charset="-122"/>
                        <a:ea typeface="SimSun" panose="02010600030101010101" pitchFamily="2" charset="-122"/>
                      </a:endParaRPr>
                    </a:p>
                  </a:txBody>
                  <a:tcPr/>
                </a:tc>
                <a:tc>
                  <a:txBody>
                    <a:bodyPr/>
                    <a:lstStyle/>
                    <a:p>
                      <a:r>
                        <a:rPr lang="zh-CN" altLang="en-US" sz="1600" dirty="0">
                          <a:solidFill>
                            <a:schemeClr val="tx1"/>
                          </a:solidFill>
                          <a:latin typeface="SimSun" panose="02010600030101010101" pitchFamily="2" charset="-122"/>
                          <a:ea typeface="SimSun" panose="02010600030101010101" pitchFamily="2" charset="-122"/>
                        </a:rPr>
                        <a:t>哑光或</a:t>
                      </a:r>
                      <a:r>
                        <a:rPr lang="fr-FR" sz="1600" dirty="0">
                          <a:solidFill>
                            <a:schemeClr val="tx1"/>
                          </a:solidFill>
                          <a:latin typeface="SimSun" panose="02010600030101010101" pitchFamily="2" charset="-122"/>
                          <a:ea typeface="SimSun" panose="02010600030101010101" pitchFamily="2" charset="-122"/>
                        </a:rPr>
                        <a:t> 2B </a:t>
                      </a:r>
                      <a:r>
                        <a:rPr lang="zh-CN" altLang="en-US" sz="1600" dirty="0">
                          <a:solidFill>
                            <a:schemeClr val="tx1"/>
                          </a:solidFill>
                          <a:latin typeface="SimSun" panose="02010600030101010101" pitchFamily="2" charset="-122"/>
                          <a:ea typeface="SimSun" panose="02010600030101010101" pitchFamily="2" charset="-122"/>
                        </a:rPr>
                        <a:t>（有顶层的时候）</a:t>
                      </a:r>
                      <a:endParaRPr lang="fr-FR" sz="1600" dirty="0">
                        <a:solidFill>
                          <a:schemeClr val="tx1"/>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4"/>
                  </a:ext>
                </a:extLst>
              </a:tr>
              <a:tr h="714915">
                <a:tc>
                  <a:txBody>
                    <a:bodyPr/>
                    <a:lstStyle/>
                    <a:p>
                      <a:r>
                        <a:rPr lang="zh-CN" altLang="en-US" sz="1600" dirty="0">
                          <a:solidFill>
                            <a:schemeClr val="tx1"/>
                          </a:solidFill>
                          <a:latin typeface="SimSun" panose="02010600030101010101" pitchFamily="2" charset="-122"/>
                          <a:ea typeface="SimSun" panose="02010600030101010101" pitchFamily="2" charset="-122"/>
                        </a:rPr>
                        <a:t>厚度</a:t>
                      </a:r>
                      <a:endParaRPr lang="fr-FR" sz="1600" dirty="0">
                        <a:solidFill>
                          <a:schemeClr val="tx1"/>
                        </a:solidFill>
                        <a:latin typeface="SimSun" panose="02010600030101010101" pitchFamily="2" charset="-122"/>
                        <a:ea typeface="SimSun" panose="02010600030101010101" pitchFamily="2" charset="-122"/>
                      </a:endParaRPr>
                    </a:p>
                  </a:txBody>
                  <a:tcPr/>
                </a:tc>
                <a:tc gridSpan="2">
                  <a:txBody>
                    <a:bodyPr/>
                    <a:lstStyle/>
                    <a:p>
                      <a:r>
                        <a:rPr lang="fr-FR" sz="1600" dirty="0">
                          <a:solidFill>
                            <a:schemeClr val="tx1"/>
                          </a:solidFill>
                          <a:latin typeface="SimSun" panose="02010600030101010101" pitchFamily="2" charset="-122"/>
                          <a:ea typeface="SimSun" panose="02010600030101010101" pitchFamily="2" charset="-122"/>
                        </a:rPr>
                        <a:t>0.5mm; 0.4</a:t>
                      </a:r>
                      <a:r>
                        <a:rPr lang="fr-FR" sz="1600" baseline="0" dirty="0">
                          <a:solidFill>
                            <a:schemeClr val="tx1"/>
                          </a:solidFill>
                          <a:latin typeface="SimSun" panose="02010600030101010101" pitchFamily="2" charset="-122"/>
                          <a:ea typeface="SimSun" panose="02010600030101010101" pitchFamily="2" charset="-122"/>
                        </a:rPr>
                        <a:t> mm </a:t>
                      </a:r>
                      <a:r>
                        <a:rPr lang="zh-CN" altLang="en-US" sz="1600" baseline="0" dirty="0">
                          <a:solidFill>
                            <a:schemeClr val="tx1"/>
                          </a:solidFill>
                          <a:latin typeface="SimSun" panose="02010600030101010101" pitchFamily="2" charset="-122"/>
                          <a:ea typeface="SimSun" panose="02010600030101010101" pitchFamily="2" charset="-122"/>
                        </a:rPr>
                        <a:t>用于雨水管件</a:t>
                      </a:r>
                      <a:endParaRPr lang="fr-FR" sz="1600" baseline="0" dirty="0">
                        <a:solidFill>
                          <a:schemeClr val="tx1"/>
                        </a:solidFill>
                        <a:latin typeface="SimSun" panose="02010600030101010101" pitchFamily="2" charset="-122"/>
                        <a:ea typeface="SimSun" panose="02010600030101010101" pitchFamily="2" charset="-122"/>
                      </a:endParaRPr>
                    </a:p>
                    <a:p>
                      <a:r>
                        <a:rPr lang="zh-CN" altLang="en-US" sz="1600" baseline="0" dirty="0">
                          <a:solidFill>
                            <a:schemeClr val="tx1"/>
                          </a:solidFill>
                          <a:latin typeface="SimSun" panose="02010600030101010101" pitchFamily="2" charset="-122"/>
                          <a:ea typeface="SimSun" panose="02010600030101010101" pitchFamily="2" charset="-122"/>
                        </a:rPr>
                        <a:t>允许轻量化的结构</a:t>
                      </a:r>
                      <a:endParaRPr lang="fr-FR" sz="1600" baseline="0" dirty="0">
                        <a:solidFill>
                          <a:schemeClr val="tx1"/>
                        </a:solidFill>
                        <a:latin typeface="SimSun" panose="02010600030101010101" pitchFamily="2" charset="-122"/>
                        <a:ea typeface="SimSun" panose="02010600030101010101" pitchFamily="2" charset="-122"/>
                      </a:endParaRPr>
                    </a:p>
                  </a:txBody>
                  <a:tcPr/>
                </a:tc>
                <a:tc hMerge="1">
                  <a:txBody>
                    <a:bodyPr/>
                    <a:lstStyle/>
                    <a:p>
                      <a:endParaRPr lang="fr-FR"/>
                    </a:p>
                  </a:txBody>
                  <a:tcPr/>
                </a:tc>
                <a:extLst>
                  <a:ext uri="{0D108BD9-81ED-4DB2-BD59-A6C34878D82A}">
                    <a16:rowId xmlns:a16="http://schemas.microsoft.com/office/drawing/2014/main" val="10005"/>
                  </a:ext>
                </a:extLst>
              </a:tr>
              <a:tr h="457798">
                <a:tc>
                  <a:txBody>
                    <a:bodyPr/>
                    <a:lstStyle/>
                    <a:p>
                      <a:r>
                        <a:rPr lang="zh-CN" altLang="en-US" sz="1600" dirty="0">
                          <a:solidFill>
                            <a:schemeClr val="tx1"/>
                          </a:solidFill>
                          <a:latin typeface="SimSun" panose="02010600030101010101" pitchFamily="2" charset="-122"/>
                          <a:ea typeface="SimSun" panose="02010600030101010101" pitchFamily="2" charset="-122"/>
                        </a:rPr>
                        <a:t>使用寿命</a:t>
                      </a:r>
                      <a:endParaRPr lang="fr-FR" sz="1600" dirty="0">
                        <a:solidFill>
                          <a:schemeClr val="tx1"/>
                        </a:solidFill>
                        <a:latin typeface="SimSun" panose="02010600030101010101" pitchFamily="2" charset="-122"/>
                        <a:ea typeface="SimSun" panose="02010600030101010101" pitchFamily="2" charset="-122"/>
                      </a:endParaRPr>
                    </a:p>
                  </a:txBody>
                  <a:tcPr/>
                </a:tc>
                <a:tc gridSpan="2">
                  <a:txBody>
                    <a:bodyPr/>
                    <a:lstStyle/>
                    <a:p>
                      <a:endParaRPr lang="fr-FR" sz="1600" dirty="0">
                        <a:solidFill>
                          <a:schemeClr val="tx1"/>
                        </a:solidFill>
                        <a:latin typeface="SimSun" panose="02010600030101010101" pitchFamily="2" charset="-122"/>
                        <a:ea typeface="SimSun" panose="02010600030101010101" pitchFamily="2" charset="-122"/>
                      </a:endParaRPr>
                    </a:p>
                  </a:txBody>
                  <a:tcPr/>
                </a:tc>
                <a:tc hMerge="1">
                  <a:txBody>
                    <a:bodyPr/>
                    <a:lstStyle/>
                    <a:p>
                      <a:endParaRPr lang="fr-FR"/>
                    </a:p>
                  </a:txBody>
                  <a:tcPr/>
                </a:tc>
                <a:extLst>
                  <a:ext uri="{0D108BD9-81ED-4DB2-BD59-A6C34878D82A}">
                    <a16:rowId xmlns:a16="http://schemas.microsoft.com/office/drawing/2014/main" val="10006"/>
                  </a:ext>
                </a:extLst>
              </a:tr>
              <a:tr h="897664">
                <a:tc>
                  <a:txBody>
                    <a:bodyPr/>
                    <a:lstStyle/>
                    <a:p>
                      <a:r>
                        <a:rPr lang="zh-CN" altLang="en-US" sz="1600" dirty="0">
                          <a:solidFill>
                            <a:schemeClr val="tx1"/>
                          </a:solidFill>
                          <a:latin typeface="SimSun" panose="02010600030101010101" pitchFamily="2" charset="-122"/>
                          <a:ea typeface="SimSun" panose="02010600030101010101" pitchFamily="2" charset="-122"/>
                        </a:rPr>
                        <a:t>其他</a:t>
                      </a:r>
                      <a:endParaRPr lang="fr-FR" sz="1600" dirty="0">
                        <a:solidFill>
                          <a:schemeClr val="tx1"/>
                        </a:solidFill>
                        <a:latin typeface="SimSun" panose="02010600030101010101" pitchFamily="2" charset="-122"/>
                        <a:ea typeface="SimSun" panose="02010600030101010101" pitchFamily="2" charset="-122"/>
                      </a:endParaRPr>
                    </a:p>
                  </a:txBody>
                  <a:tcPr/>
                </a:tc>
                <a:tc>
                  <a:txBody>
                    <a:bodyPr/>
                    <a:lstStyle/>
                    <a:p>
                      <a:endParaRPr lang="fr-FR" sz="1600" dirty="0">
                        <a:solidFill>
                          <a:schemeClr val="tx1"/>
                        </a:solidFill>
                        <a:latin typeface="SimSun" panose="02010600030101010101" pitchFamily="2" charset="-122"/>
                        <a:ea typeface="SimSun" panose="02010600030101010101" pitchFamily="2" charset="-122"/>
                      </a:endParaRPr>
                    </a:p>
                  </a:txBody>
                  <a:tcPr/>
                </a:tc>
                <a:tc>
                  <a:txBody>
                    <a:bodyPr/>
                    <a:lstStyle/>
                    <a:p>
                      <a:r>
                        <a:rPr lang="zh-CN" altLang="en-US" sz="1600" dirty="0">
                          <a:solidFill>
                            <a:schemeClr val="tx1"/>
                          </a:solidFill>
                          <a:latin typeface="SimSun" panose="02010600030101010101" pitchFamily="2" charset="-122"/>
                          <a:ea typeface="SimSun" panose="02010600030101010101" pitchFamily="2" charset="-122"/>
                        </a:rPr>
                        <a:t>适合绿色屋顶</a:t>
                      </a:r>
                      <a:endParaRPr lang="fr-FR" sz="1600" baseline="0" dirty="0">
                        <a:solidFill>
                          <a:schemeClr val="tx1"/>
                        </a:solidFill>
                        <a:latin typeface="SimSun" panose="02010600030101010101" pitchFamily="2" charset="-122"/>
                        <a:ea typeface="SimSun" panose="02010600030101010101" pitchFamily="2" charset="-122"/>
                      </a:endParaRPr>
                    </a:p>
                    <a:p>
                      <a:r>
                        <a:rPr lang="zh-CN" altLang="en-US" sz="1600" baseline="0" dirty="0">
                          <a:solidFill>
                            <a:schemeClr val="tx1"/>
                          </a:solidFill>
                          <a:latin typeface="SimSun" panose="02010600030101010101" pitchFamily="2" charset="-122"/>
                          <a:ea typeface="SimSun" panose="02010600030101010101" pitchFamily="2" charset="-122"/>
                        </a:rPr>
                        <a:t>在建筑翻新时，可以直接加在沥青层上。</a:t>
                      </a:r>
                      <a:endParaRPr lang="fr-FR" sz="1600" dirty="0">
                        <a:solidFill>
                          <a:schemeClr val="tx1"/>
                        </a:solidFill>
                        <a:latin typeface="SimSun" panose="02010600030101010101" pitchFamily="2" charset="-122"/>
                        <a:ea typeface="SimSun" panose="02010600030101010101" pitchFamily="2" charset="-122"/>
                      </a:endParaRPr>
                    </a:p>
                  </a:txBody>
                  <a:tcPr/>
                </a:tc>
                <a:extLst>
                  <a:ext uri="{0D108BD9-81ED-4DB2-BD59-A6C34878D82A}">
                    <a16:rowId xmlns:a16="http://schemas.microsoft.com/office/drawing/2014/main" val="10007"/>
                  </a:ext>
                </a:extLst>
              </a:tr>
              <a:tr h="313779">
                <a:tc gridSpan="3">
                  <a:txBody>
                    <a:bodyPr/>
                    <a:lstStyle/>
                    <a:p>
                      <a:pPr marL="285750" marR="0" indent="-285750" algn="l" defTabSz="914400" rtl="0" eaLnBrk="1" fontAlgn="auto" latinLnBrk="0" hangingPunct="1">
                        <a:lnSpc>
                          <a:spcPct val="100000"/>
                        </a:lnSpc>
                        <a:spcBef>
                          <a:spcPts val="0"/>
                        </a:spcBef>
                        <a:spcAft>
                          <a:spcPts val="0"/>
                        </a:spcAft>
                        <a:buClrTx/>
                        <a:buSzTx/>
                        <a:buFontTx/>
                        <a:buChar char="•"/>
                        <a:tabLst/>
                        <a:defRPr/>
                      </a:pPr>
                      <a:r>
                        <a:rPr lang="zh-CN" altLang="en-US" sz="1400" b="0" dirty="0">
                          <a:solidFill>
                            <a:schemeClr val="tx1"/>
                          </a:solidFill>
                          <a:latin typeface="SimSun" panose="02010600030101010101" pitchFamily="2" charset="-122"/>
                          <a:ea typeface="SimSun" panose="02010600030101010101" pitchFamily="2" charset="-122"/>
                        </a:rPr>
                        <a:t>某些地方限制使用铜或锌，因为它们向环境释放毒素，而且会被浸入雨水中</a:t>
                      </a:r>
                      <a:endParaRPr lang="fr-FR" sz="1400" b="0" dirty="0">
                        <a:solidFill>
                          <a:schemeClr val="tx1"/>
                        </a:solidFill>
                        <a:latin typeface="SimSun" panose="02010600030101010101" pitchFamily="2" charset="-122"/>
                        <a:ea typeface="SimSun" panose="02010600030101010101" pitchFamily="2"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0008"/>
                  </a:ext>
                </a:extLst>
              </a:tr>
            </a:tbl>
          </a:graphicData>
        </a:graphic>
      </p:graphicFrame>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36</a:t>
            </a:fld>
            <a:endParaRPr lang="fr-BE" dirty="0">
              <a:latin typeface="SimSun" panose="02010600030101010101" pitchFamily="2" charset="-122"/>
              <a:ea typeface="SimSun" panose="02010600030101010101" pitchFamily="2" charset="-122"/>
            </a:endParaRPr>
          </a:p>
        </p:txBody>
      </p:sp>
      <p:pic>
        <p:nvPicPr>
          <p:cNvPr id="9"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68704" y="2507198"/>
            <a:ext cx="1660228" cy="67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368136" y="2507198"/>
            <a:ext cx="1390230" cy="816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164288" y="2372104"/>
            <a:ext cx="1109395" cy="1344928"/>
          </a:xfrm>
          <a:prstGeom prst="rect">
            <a:avLst/>
          </a:prstGeom>
        </p:spPr>
      </p:pic>
    </p:spTree>
    <p:extLst>
      <p:ext uri="{BB962C8B-B14F-4D97-AF65-F5344CB8AC3E}">
        <p14:creationId xmlns:p14="http://schemas.microsoft.com/office/powerpoint/2010/main" val="1397671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zh-CN" altLang="en-US" sz="3200" dirty="0">
                <a:latin typeface="SimSun" panose="02010600030101010101" pitchFamily="2" charset="-122"/>
                <a:ea typeface="SimSun" panose="02010600030101010101" pitchFamily="2" charset="-122"/>
              </a:rPr>
              <a:t>新的关注点：雨水中的金属径流</a:t>
            </a:r>
            <a:r>
              <a:rPr lang="nl-BE" sz="3200" baseline="50000" dirty="0">
                <a:latin typeface="SimSun" panose="02010600030101010101" pitchFamily="2" charset="-122"/>
                <a:ea typeface="SimSun" panose="02010600030101010101" pitchFamily="2" charset="-122"/>
              </a:rPr>
              <a:t>5</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59688704"/>
              </p:ext>
            </p:extLst>
          </p:nvPr>
        </p:nvGraphicFramePr>
        <p:xfrm>
          <a:off x="421196" y="2420888"/>
          <a:ext cx="8229600" cy="4012973"/>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37</a:t>
            </a:fld>
            <a:endParaRPr lang="fr-BE" dirty="0">
              <a:latin typeface="SimSun" panose="02010600030101010101" pitchFamily="2" charset="-122"/>
              <a:ea typeface="SimSun" panose="02010600030101010101" pitchFamily="2" charset="-122"/>
            </a:endParaRPr>
          </a:p>
        </p:txBody>
      </p:sp>
      <p:sp>
        <p:nvSpPr>
          <p:cNvPr id="7" name="Oval 6"/>
          <p:cNvSpPr/>
          <p:nvPr/>
        </p:nvSpPr>
        <p:spPr>
          <a:xfrm>
            <a:off x="5724128" y="2780928"/>
            <a:ext cx="2088232" cy="122413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zh-CN" altLang="en-US" dirty="0">
                <a:solidFill>
                  <a:schemeClr val="accent2"/>
                </a:solidFill>
                <a:latin typeface="SimSun" panose="02010600030101010101" pitchFamily="2" charset="-122"/>
                <a:ea typeface="SimSun" panose="02010600030101010101" pitchFamily="2" charset="-122"/>
              </a:rPr>
              <a:t>没有重大的不锈钢径流</a:t>
            </a:r>
            <a:endParaRPr lang="nl-BE" dirty="0">
              <a:solidFill>
                <a:schemeClr val="accent2"/>
              </a:solidFill>
              <a:latin typeface="SimSun" panose="02010600030101010101" pitchFamily="2" charset="-122"/>
              <a:ea typeface="SimSun" panose="02010600030101010101" pitchFamily="2" charset="-122"/>
            </a:endParaRPr>
          </a:p>
        </p:txBody>
      </p:sp>
      <p:sp>
        <p:nvSpPr>
          <p:cNvPr id="8" name="TextBox 7"/>
          <p:cNvSpPr txBox="1"/>
          <p:nvPr/>
        </p:nvSpPr>
        <p:spPr>
          <a:xfrm>
            <a:off x="611560" y="1484783"/>
            <a:ext cx="7848872" cy="461665"/>
          </a:xfrm>
          <a:prstGeom prst="rect">
            <a:avLst/>
          </a:prstGeom>
          <a:noFill/>
        </p:spPr>
        <p:txBody>
          <a:bodyPr wrap="square" rtlCol="0">
            <a:spAutoFit/>
          </a:bodyPr>
          <a:lstStyle/>
          <a:p>
            <a:r>
              <a:rPr lang="zh-CN" altLang="en-US" sz="2400" dirty="0">
                <a:latin typeface="SimSun" panose="02010600030101010101" pitchFamily="2" charset="-122"/>
                <a:ea typeface="SimSun" panose="02010600030101010101" pitchFamily="2" charset="-122"/>
              </a:rPr>
              <a:t>大多在北欧</a:t>
            </a:r>
            <a:r>
              <a:rPr lang="en-US" altLang="zh-CN" sz="2400" dirty="0">
                <a:latin typeface="SimSun" panose="02010600030101010101" pitchFamily="2" charset="-122"/>
                <a:ea typeface="SimSun" panose="02010600030101010101" pitchFamily="2" charset="-122"/>
              </a:rPr>
              <a:t>……</a:t>
            </a:r>
            <a:r>
              <a:rPr lang="zh-CN" altLang="en-US" sz="2400" dirty="0">
                <a:latin typeface="SimSun" panose="02010600030101010101" pitchFamily="2" charset="-122"/>
                <a:ea typeface="SimSun" panose="02010600030101010101" pitchFamily="2" charset="-122"/>
              </a:rPr>
              <a:t>源于对水质、可用性和循环的需求</a:t>
            </a:r>
            <a:endParaRPr lang="nl-BE" sz="2400"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01223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53950"/>
            <a:ext cx="5486400" cy="566738"/>
          </a:xfrm>
        </p:spPr>
        <p:txBody>
          <a:bodyPr>
            <a:normAutofit fontScale="90000"/>
          </a:bodyPr>
          <a:lstStyle/>
          <a:p>
            <a:r>
              <a:rPr lang="zh-CN" altLang="en-US" dirty="0">
                <a:latin typeface="SimSun" panose="02010600030101010101" pitchFamily="2" charset="-122"/>
                <a:ea typeface="SimSun" panose="02010600030101010101" pitchFamily="2" charset="-122"/>
              </a:rPr>
              <a:t>德里议会图书馆</a:t>
            </a:r>
            <a:r>
              <a:rPr lang="fr-FR" baseline="50000" dirty="0">
                <a:latin typeface="SimSun" panose="02010600030101010101" pitchFamily="2" charset="-122"/>
                <a:ea typeface="SimSun" panose="02010600030101010101" pitchFamily="2" charset="-122"/>
              </a:rPr>
              <a:t>6-7</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a:latin typeface="SimSun" panose="02010600030101010101" pitchFamily="2" charset="-122"/>
                <a:ea typeface="SimSun" panose="02010600030101010101" pitchFamily="2" charset="-122"/>
              </a:rPr>
              <a:t>Raj </a:t>
            </a:r>
            <a:r>
              <a:rPr lang="fr-FR" dirty="0" err="1">
                <a:latin typeface="SimSun" panose="02010600030101010101" pitchFamily="2" charset="-122"/>
                <a:ea typeface="SimSun" panose="02010600030101010101" pitchFamily="2" charset="-122"/>
              </a:rPr>
              <a:t>Rewal</a:t>
            </a:r>
            <a:r>
              <a:rPr lang="fr-FR" dirty="0">
                <a:latin typeface="SimSun" panose="02010600030101010101" pitchFamily="2" charset="-122"/>
                <a:ea typeface="SimSun" panose="02010600030101010101" pitchFamily="2" charset="-122"/>
              </a:rPr>
              <a:t> Associates</a:t>
            </a:r>
          </a:p>
        </p:txBody>
      </p:sp>
      <p:sp>
        <p:nvSpPr>
          <p:cNvPr id="4" name="Text Placeholder 3"/>
          <p:cNvSpPr>
            <a:spLocks noGrp="1"/>
          </p:cNvSpPr>
          <p:nvPr>
            <p:ph type="body" sz="half" idx="2"/>
          </p:nvPr>
        </p:nvSpPr>
        <p:spPr>
          <a:xfrm>
            <a:off x="29862" y="5445224"/>
            <a:ext cx="8862618" cy="804862"/>
          </a:xfrm>
        </p:spPr>
        <p:txBody>
          <a:bodyPr>
            <a:normAutofit/>
          </a:bodyPr>
          <a:lstStyle/>
          <a:p>
            <a:pPr algn="just"/>
            <a:r>
              <a:rPr lang="zh-CN" altLang="en-US" dirty="0">
                <a:latin typeface="SimSun" panose="02010600030101010101" pitchFamily="2" charset="-122"/>
                <a:ea typeface="SimSun" panose="02010600030101010101" pitchFamily="2" charset="-122"/>
              </a:rPr>
              <a:t>图书馆面积约</a:t>
            </a:r>
            <a:r>
              <a:rPr lang="en-US" dirty="0">
                <a:latin typeface="SimSun" panose="02010600030101010101" pitchFamily="2" charset="-122"/>
                <a:ea typeface="SimSun" panose="02010600030101010101" pitchFamily="2" charset="-122"/>
              </a:rPr>
              <a:t> 55,000 m</a:t>
            </a:r>
            <a:r>
              <a:rPr lang="en-US" baseline="30000" dirty="0">
                <a:latin typeface="SimSun" panose="02010600030101010101" pitchFamily="2" charset="-122"/>
                <a:ea typeface="SimSun" panose="02010600030101010101" pitchFamily="2" charset="-122"/>
              </a:rPr>
              <a:t>2</a:t>
            </a:r>
            <a:r>
              <a:rPr lang="zh-CN" altLang="en-US" dirty="0">
                <a:latin typeface="SimSun" panose="02010600030101010101" pitchFamily="2" charset="-122"/>
                <a:ea typeface="SimSun" panose="02010600030101010101" pitchFamily="2" charset="-122"/>
              </a:rPr>
              <a:t>，建筑高度受到限制，来避免阻挡议会大厦的视野。中央焦点顶由不锈钢管横梁和钢丝绳交织成网，在关键拉节点处交汇。第二个圆顶也叫贵宾圆顶，也由不锈钢管构成，直径为</a:t>
            </a:r>
            <a:r>
              <a:rPr lang="en-US" altLang="zh-CN" dirty="0">
                <a:latin typeface="SimSun" panose="02010600030101010101" pitchFamily="2" charset="-122"/>
                <a:ea typeface="SimSun" panose="02010600030101010101" pitchFamily="2" charset="-122"/>
              </a:rPr>
              <a:t>16</a:t>
            </a:r>
            <a:r>
              <a:rPr lang="zh-CN" altLang="en-US" dirty="0">
                <a:latin typeface="SimSun" panose="02010600030101010101" pitchFamily="2" charset="-122"/>
                <a:ea typeface="SimSun" panose="02010600030101010101" pitchFamily="2" charset="-122"/>
              </a:rPr>
              <a:t>米，高</a:t>
            </a:r>
            <a:r>
              <a:rPr lang="en-US" altLang="zh-CN" dirty="0">
                <a:latin typeface="SimSun" panose="02010600030101010101" pitchFamily="2" charset="-122"/>
                <a:ea typeface="SimSun" panose="02010600030101010101" pitchFamily="2" charset="-122"/>
              </a:rPr>
              <a:t>2.5</a:t>
            </a:r>
            <a:r>
              <a:rPr lang="zh-CN" altLang="en-US" dirty="0">
                <a:latin typeface="SimSun" panose="02010600030101010101" pitchFamily="2" charset="-122"/>
                <a:ea typeface="SimSun" panose="02010600030101010101" pitchFamily="2" charset="-122"/>
              </a:rPr>
              <a:t>米。</a:t>
            </a:r>
            <a:r>
              <a:rPr lang="en-US" dirty="0">
                <a:latin typeface="SimSun" panose="02010600030101010101" pitchFamily="2" charset="-122"/>
                <a:ea typeface="SimSun" panose="02010600030101010101" pitchFamily="2" charset="-122"/>
              </a:rPr>
              <a:t> </a:t>
            </a:r>
            <a:endParaRPr lang="fr-FR" dirty="0">
              <a:latin typeface="SimSun" panose="02010600030101010101" pitchFamily="2" charset="-122"/>
              <a:ea typeface="SimSun" panose="02010600030101010101" pitchFamily="2" charset="-122"/>
            </a:endParaRPr>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38</a:t>
            </a:fld>
            <a:endParaRPr lang="fr-BE" dirty="0">
              <a:latin typeface="SimSun" panose="02010600030101010101" pitchFamily="2" charset="-122"/>
              <a:ea typeface="SimSun" panose="02010600030101010101" pitchFamily="2" charset="-122"/>
            </a:endParaRPr>
          </a:p>
        </p:txBody>
      </p:sp>
      <p:grpSp>
        <p:nvGrpSpPr>
          <p:cNvPr id="13" name="Group 12"/>
          <p:cNvGrpSpPr/>
          <p:nvPr/>
        </p:nvGrpSpPr>
        <p:grpSpPr>
          <a:xfrm>
            <a:off x="9579" y="692696"/>
            <a:ext cx="8882901" cy="4334421"/>
            <a:chOff x="1654" y="117751"/>
            <a:chExt cx="8882901" cy="4334421"/>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296292" y="117751"/>
              <a:ext cx="3588263"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54" y="117751"/>
              <a:ext cx="5684486"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aphicFrame>
        <p:nvGraphicFramePr>
          <p:cNvPr id="14" name="Table 13"/>
          <p:cNvGraphicFramePr>
            <a:graphicFrameLocks noGrp="1"/>
          </p:cNvGraphicFramePr>
          <p:nvPr>
            <p:extLst>
              <p:ext uri="{D42A27DB-BD31-4B8C-83A1-F6EECF244321}">
                <p14:modId xmlns:p14="http://schemas.microsoft.com/office/powerpoint/2010/main" val="1844019319"/>
              </p:ext>
            </p:extLst>
          </p:nvPr>
        </p:nvGraphicFramePr>
        <p:xfrm>
          <a:off x="13229" y="5038882"/>
          <a:ext cx="8882902" cy="370840"/>
        </p:xfrm>
        <a:graphic>
          <a:graphicData uri="http://schemas.openxmlformats.org/drawingml/2006/table">
            <a:tbl>
              <a:tblPr firstRow="1" bandRow="1">
                <a:tableStyleId>{2D5ABB26-0587-4C30-8999-92F81FD0307C}</a:tableStyleId>
              </a:tblPr>
              <a:tblGrid>
                <a:gridCol w="5714550">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1. </a:t>
                      </a:r>
                      <a:r>
                        <a:rPr lang="zh-CN" altLang="en-US" sz="1400" dirty="0"/>
                        <a:t>左图：全貌，议会位于后侧。</a:t>
                      </a:r>
                      <a:r>
                        <a:rPr lang="fr-FR" sz="1400" dirty="0"/>
                        <a:t> </a:t>
                      </a:r>
                      <a:endParaRPr lang="nl-B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2. </a:t>
                      </a:r>
                      <a:r>
                        <a:rPr lang="zh-CN" altLang="en-US" sz="1400" dirty="0"/>
                        <a:t>右图：中央焦点圆顶</a:t>
                      </a:r>
                      <a:endParaRPr lang="en-US" sz="1400"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04880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metalroof.ltd.uk/our_work/stainless_steel_standing_seam_roof_leicester/leic_2_lge.jpg"/>
          <p:cNvSpPr>
            <a:spLocks noChangeAspect="1" noChangeArrowheads="1"/>
          </p:cNvSpPr>
          <p:nvPr/>
        </p:nvSpPr>
        <p:spPr bwMode="auto">
          <a:xfrm>
            <a:off x="155575" y="-1714500"/>
            <a:ext cx="4762500" cy="3571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sp>
        <p:nvSpPr>
          <p:cNvPr id="7" name="Content Placeholder 2"/>
          <p:cNvSpPr txBox="1">
            <a:spLocks/>
          </p:cNvSpPr>
          <p:nvPr/>
        </p:nvSpPr>
        <p:spPr>
          <a:xfrm rot="16200000">
            <a:off x="-2602066" y="2790706"/>
            <a:ext cx="6546604" cy="13424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dirty="0">
                <a:latin typeface="SimSun" panose="02010600030101010101" pitchFamily="2" charset="-122"/>
                <a:ea typeface="SimSun" panose="02010600030101010101" pitchFamily="2" charset="-122"/>
              </a:rPr>
              <a:t>从左上角开始顺时针旋转</a:t>
            </a:r>
            <a:r>
              <a:rPr lang="fr-FR" sz="1800" baseline="50000" dirty="0">
                <a:latin typeface="SimSun" panose="02010600030101010101" pitchFamily="2" charset="-122"/>
                <a:ea typeface="SimSun" panose="02010600030101010101" pitchFamily="2" charset="-122"/>
              </a:rPr>
              <a:t>1</a:t>
            </a:r>
          </a:p>
          <a:p>
            <a:pPr marL="0" indent="0">
              <a:buNone/>
            </a:pPr>
            <a:r>
              <a:rPr lang="fr-FR" sz="1800" dirty="0">
                <a:latin typeface="SimSun" panose="02010600030101010101" pitchFamily="2" charset="-122"/>
                <a:ea typeface="SimSun" panose="02010600030101010101" pitchFamily="2" charset="-122"/>
              </a:rPr>
              <a:t>1. </a:t>
            </a:r>
            <a:r>
              <a:rPr lang="zh-CN" altLang="en-US" sz="1800" dirty="0">
                <a:latin typeface="SimSun" panose="02010600030101010101" pitchFamily="2" charset="-122"/>
                <a:ea typeface="SimSun" panose="02010600030101010101" pitchFamily="2" charset="-122"/>
              </a:rPr>
              <a:t>不锈钢教堂顶，英国莱斯特</a:t>
            </a:r>
            <a:endParaRPr lang="fr-FR" sz="1800" dirty="0">
              <a:latin typeface="SimSun" panose="02010600030101010101" pitchFamily="2" charset="-122"/>
              <a:ea typeface="SimSun" panose="02010600030101010101" pitchFamily="2" charset="-122"/>
            </a:endParaRPr>
          </a:p>
          <a:p>
            <a:pPr marL="0" indent="0">
              <a:buNone/>
            </a:pPr>
            <a:r>
              <a:rPr lang="fr-FR" sz="1800" dirty="0">
                <a:latin typeface="SimSun" panose="02010600030101010101" pitchFamily="2" charset="-122"/>
                <a:ea typeface="SimSun" panose="02010600030101010101" pitchFamily="2" charset="-122"/>
              </a:rPr>
              <a:t>2. </a:t>
            </a:r>
            <a:r>
              <a:rPr lang="zh-CN" altLang="en-US" sz="1800" dirty="0">
                <a:latin typeface="SimSun" panose="02010600030101010101" pitchFamily="2" charset="-122"/>
                <a:ea typeface="SimSun" panose="02010600030101010101" pitchFamily="2" charset="-122"/>
              </a:rPr>
              <a:t>学校餐厅，法国那克斯</a:t>
            </a:r>
            <a:endParaRPr lang="fr-FR" sz="1800" dirty="0">
              <a:latin typeface="SimSun" panose="02010600030101010101" pitchFamily="2" charset="-122"/>
              <a:ea typeface="SimSun" panose="02010600030101010101" pitchFamily="2" charset="-122"/>
            </a:endParaRPr>
          </a:p>
          <a:p>
            <a:pPr marL="0" indent="0">
              <a:buFont typeface="Arial" pitchFamily="34" charset="0"/>
              <a:buNone/>
            </a:pPr>
            <a:r>
              <a:rPr lang="fr-FR" sz="1800" dirty="0">
                <a:latin typeface="SimSun" panose="02010600030101010101" pitchFamily="2" charset="-122"/>
                <a:ea typeface="SimSun" panose="02010600030101010101" pitchFamily="2" charset="-122"/>
              </a:rPr>
              <a:t>3. </a:t>
            </a:r>
            <a:r>
              <a:rPr lang="zh-CN" altLang="en-US" sz="1800" dirty="0">
                <a:latin typeface="SimSun" panose="02010600030101010101" pitchFamily="2" charset="-122"/>
                <a:ea typeface="SimSun" panose="02010600030101010101" pitchFamily="2" charset="-122"/>
              </a:rPr>
              <a:t>宇宙科学中心，德国不来梅</a:t>
            </a:r>
            <a:endParaRPr lang="fr-FR" sz="1800" dirty="0">
              <a:latin typeface="SimSun" panose="02010600030101010101" pitchFamily="2" charset="-122"/>
              <a:ea typeface="SimSun" panose="02010600030101010101" pitchFamily="2" charset="-122"/>
            </a:endParaRPr>
          </a:p>
        </p:txBody>
      </p:sp>
      <p:grpSp>
        <p:nvGrpSpPr>
          <p:cNvPr id="6" name="Group 5"/>
          <p:cNvGrpSpPr/>
          <p:nvPr/>
        </p:nvGrpSpPr>
        <p:grpSpPr>
          <a:xfrm>
            <a:off x="1404479" y="156596"/>
            <a:ext cx="7488001" cy="6584772"/>
            <a:chOff x="1404479" y="8904"/>
            <a:chExt cx="7488001" cy="6584772"/>
          </a:xfrm>
        </p:grpSpPr>
        <p:grpSp>
          <p:nvGrpSpPr>
            <p:cNvPr id="5" name="Group 4"/>
            <p:cNvGrpSpPr/>
            <p:nvPr/>
          </p:nvGrpSpPr>
          <p:grpSpPr>
            <a:xfrm>
              <a:off x="1404479" y="8904"/>
              <a:ext cx="7488000" cy="2556000"/>
              <a:chOff x="0" y="8904"/>
              <a:chExt cx="7483383" cy="2556000"/>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8904"/>
                <a:ext cx="3407999"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46"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414813" y="8904"/>
                <a:ext cx="4068570"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6147" name="Picture 3"/>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1404480" y="2564882"/>
              <a:ext cx="7488000" cy="40287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 name="Slide Number Placeholder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39</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288034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http://www.fosterandpartners.com/data/projects/1716/img0.jpg"/>
          <p:cNvSpPr>
            <a:spLocks noChangeAspect="1" noChangeArrowheads="1"/>
          </p:cNvSpPr>
          <p:nvPr/>
        </p:nvSpPr>
        <p:spPr bwMode="auto">
          <a:xfrm>
            <a:off x="155575" y="-3657600"/>
            <a:ext cx="12192000" cy="7620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grpSp>
        <p:nvGrpSpPr>
          <p:cNvPr id="13" name="Group 12"/>
          <p:cNvGrpSpPr/>
          <p:nvPr/>
        </p:nvGrpSpPr>
        <p:grpSpPr>
          <a:xfrm>
            <a:off x="1763688" y="152400"/>
            <a:ext cx="5616624" cy="4571552"/>
            <a:chOff x="1763688" y="152400"/>
            <a:chExt cx="5616624" cy="4571552"/>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63688" y="152400"/>
              <a:ext cx="5616624" cy="4571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948055" y="3442504"/>
              <a:ext cx="1432257" cy="12814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6" name="Titre 5"/>
          <p:cNvSpPr>
            <a:spLocks noGrp="1"/>
          </p:cNvSpPr>
          <p:nvPr>
            <p:ph type="title"/>
          </p:nvPr>
        </p:nvSpPr>
        <p:spPr/>
        <p:txBody>
          <a:bodyPr>
            <a:normAutofit fontScale="90000"/>
          </a:bodyPr>
          <a:lstStyle/>
          <a:p>
            <a:r>
              <a:rPr lang="zh-CN" altLang="en-US" dirty="0">
                <a:latin typeface="SimSun" panose="02010600030101010101" pitchFamily="2" charset="-122"/>
                <a:ea typeface="SimSun" panose="02010600030101010101" pitchFamily="2" charset="-122"/>
              </a:rPr>
              <a:t>上海世博会阿联酋展厅</a:t>
            </a:r>
            <a:r>
              <a:rPr lang="en-US" baseline="50000" dirty="0">
                <a:latin typeface="SimSun" panose="02010600030101010101" pitchFamily="2" charset="-122"/>
                <a:ea typeface="SimSun" panose="02010600030101010101" pitchFamily="2" charset="-122"/>
              </a:rPr>
              <a:t>8</a:t>
            </a:r>
            <a:br>
              <a:rPr lang="en-US"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en-US" dirty="0">
                <a:latin typeface="SimSun" panose="02010600030101010101" pitchFamily="2" charset="-122"/>
                <a:ea typeface="SimSun" panose="02010600030101010101" pitchFamily="2" charset="-122"/>
              </a:rPr>
              <a:t>Foster &amp; Partners</a:t>
            </a:r>
            <a:endParaRPr lang="fr-FR" dirty="0">
              <a:latin typeface="SimSun" panose="02010600030101010101" pitchFamily="2" charset="-122"/>
              <a:ea typeface="SimSun" panose="02010600030101010101" pitchFamily="2" charset="-122"/>
            </a:endParaRPr>
          </a:p>
        </p:txBody>
      </p:sp>
      <p:sp>
        <p:nvSpPr>
          <p:cNvPr id="8" name="Text Placeholder 7"/>
          <p:cNvSpPr>
            <a:spLocks noGrp="1"/>
          </p:cNvSpPr>
          <p:nvPr>
            <p:ph type="body" sz="half" idx="2"/>
          </p:nvPr>
        </p:nvSpPr>
        <p:spPr/>
        <p:txBody>
          <a:bodyPr/>
          <a:lstStyle/>
          <a:p>
            <a:pPr algn="just"/>
            <a:r>
              <a:rPr lang="zh-CN" altLang="en-US" dirty="0">
                <a:latin typeface="SimSun" panose="02010600030101010101" pitchFamily="2" charset="-122"/>
                <a:ea typeface="SimSun" panose="02010600030101010101" pitchFamily="2" charset="-122"/>
              </a:rPr>
              <a:t>沙丘型的结构是有覆盖着不锈钢板的三角网格构成，在设计上时可以随时拆除的。</a:t>
            </a:r>
            <a:endParaRPr lang="en-US" dirty="0">
              <a:latin typeface="SimSun" panose="02010600030101010101" pitchFamily="2" charset="-122"/>
              <a:ea typeface="SimSun" panose="02010600030101010101" pitchFamily="2" charset="-122"/>
            </a:endParaRPr>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40</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5060524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1758"/>
            <a:ext cx="5486400" cy="566738"/>
          </a:xfrm>
        </p:spPr>
        <p:txBody>
          <a:bodyPr>
            <a:noAutofit/>
          </a:bodyPr>
          <a:lstStyle/>
          <a:p>
            <a:r>
              <a:rPr lang="zh-CN" altLang="en-US" dirty="0">
                <a:latin typeface="SimSun" panose="02010600030101010101" pitchFamily="2" charset="-122"/>
                <a:ea typeface="SimSun" panose="02010600030101010101" pitchFamily="2" charset="-122"/>
              </a:rPr>
              <a:t>新多哈机场，卡塔尔</a:t>
            </a:r>
            <a:r>
              <a:rPr lang="fr-FR" baseline="50000" dirty="0">
                <a:latin typeface="SimSun" panose="02010600030101010101" pitchFamily="2" charset="-122"/>
                <a:ea typeface="SimSun" panose="02010600030101010101" pitchFamily="2" charset="-122"/>
              </a:rPr>
              <a:t>9-10</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a:latin typeface="SimSun" panose="02010600030101010101" pitchFamily="2" charset="-122"/>
                <a:ea typeface="SimSun" panose="02010600030101010101" pitchFamily="2" charset="-122"/>
              </a:rPr>
              <a:t>HOK</a:t>
            </a:r>
          </a:p>
        </p:txBody>
      </p:sp>
      <p:sp>
        <p:nvSpPr>
          <p:cNvPr id="10" name="Text Placeholder 9"/>
          <p:cNvSpPr>
            <a:spLocks noGrp="1"/>
          </p:cNvSpPr>
          <p:nvPr>
            <p:ph type="body" sz="half" idx="2"/>
          </p:nvPr>
        </p:nvSpPr>
        <p:spPr>
          <a:xfrm>
            <a:off x="3838905" y="4365104"/>
            <a:ext cx="3723693" cy="2329188"/>
          </a:xfrm>
        </p:spPr>
        <p:txBody>
          <a:bodyPr>
            <a:normAutofit/>
          </a:bodyPr>
          <a:lstStyle/>
          <a:p>
            <a:pPr algn="just"/>
            <a:r>
              <a:rPr lang="zh-CN" altLang="en-US" sz="1600" dirty="0">
                <a:latin typeface="SimSun" panose="02010600030101010101" pitchFamily="2" charset="-122"/>
                <a:ea typeface="SimSun" panose="02010600030101010101" pitchFamily="2" charset="-122"/>
              </a:rPr>
              <a:t>这个起起伏伏的屋顶被认为是全球最大的不锈钢屋顶（</a:t>
            </a:r>
            <a:r>
              <a:rPr lang="fr-FR" sz="1600" dirty="0">
                <a:latin typeface="SimSun" panose="02010600030101010101" pitchFamily="2" charset="-122"/>
                <a:ea typeface="SimSun" panose="02010600030101010101" pitchFamily="2" charset="-122"/>
              </a:rPr>
              <a:t>195000m²</a:t>
            </a:r>
            <a:r>
              <a:rPr lang="zh-CN" altLang="en-US" sz="1600" dirty="0">
                <a:latin typeface="SimSun" panose="02010600030101010101" pitchFamily="2" charset="-122"/>
                <a:ea typeface="SimSun" panose="02010600030101010101" pitchFamily="2" charset="-122"/>
              </a:rPr>
              <a:t>）。</a:t>
            </a:r>
            <a:endParaRPr lang="fr-FR" sz="1600" dirty="0">
              <a:latin typeface="SimSun" panose="02010600030101010101" pitchFamily="2" charset="-122"/>
              <a:ea typeface="SimSun" panose="02010600030101010101" pitchFamily="2" charset="-122"/>
            </a:endParaRPr>
          </a:p>
          <a:p>
            <a:pPr algn="just"/>
            <a:r>
              <a:rPr lang="zh-CN" altLang="en-US" sz="1600" dirty="0">
                <a:latin typeface="SimSun" panose="02010600030101010101" pitchFamily="2" charset="-122"/>
                <a:ea typeface="SimSun" panose="02010600030101010101" pitchFamily="2" charset="-122"/>
              </a:rPr>
              <a:t>它刚表面处理的特点是非定向、低光泽、纹理均匀。</a:t>
            </a:r>
            <a:endParaRPr lang="en-US" sz="1600" dirty="0">
              <a:latin typeface="SimSun" panose="02010600030101010101" pitchFamily="2" charset="-122"/>
              <a:ea typeface="SimSun" panose="02010600030101010101" pitchFamily="2" charset="-122"/>
            </a:endParaRPr>
          </a:p>
          <a:p>
            <a:pPr algn="just"/>
            <a:r>
              <a:rPr lang="zh-CN" altLang="en-US" sz="1600" dirty="0">
                <a:latin typeface="SimSun" panose="02010600030101010101" pitchFamily="2" charset="-122"/>
                <a:ea typeface="SimSun" panose="02010600030101010101" pitchFamily="2" charset="-122"/>
              </a:rPr>
              <a:t>选择使用了精益双极不锈钢。</a:t>
            </a:r>
            <a:endParaRPr lang="en-US" sz="1600" dirty="0">
              <a:latin typeface="SimSun" panose="02010600030101010101" pitchFamily="2" charset="-122"/>
              <a:ea typeface="SimSun" panose="02010600030101010101" pitchFamily="2" charset="-122"/>
            </a:endParaRPr>
          </a:p>
          <a:p>
            <a:pPr algn="just"/>
            <a:r>
              <a:rPr lang="zh-CN" altLang="en-US" sz="1600" dirty="0">
                <a:latin typeface="SimSun" panose="02010600030101010101" pitchFamily="2" charset="-122"/>
                <a:ea typeface="SimSun" panose="02010600030101010101" pitchFamily="2" charset="-122"/>
              </a:rPr>
              <a:t>无需维护。</a:t>
            </a:r>
            <a:endParaRPr lang="fr-FR" sz="1600" dirty="0">
              <a:latin typeface="SimSun" panose="02010600030101010101" pitchFamily="2" charset="-122"/>
              <a:ea typeface="SimSun" panose="02010600030101010101" pitchFamily="2" charset="-122"/>
            </a:endParaRP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41</a:t>
            </a:fld>
            <a:endParaRPr lang="fr-BE" dirty="0">
              <a:latin typeface="SimSun" panose="02010600030101010101" pitchFamily="2" charset="-122"/>
              <a:ea typeface="SimSun" panose="02010600030101010101" pitchFamily="2" charset="-122"/>
            </a:endParaRPr>
          </a:p>
        </p:txBody>
      </p:sp>
      <p:pic>
        <p:nvPicPr>
          <p:cNvPr id="1026" name="Picture 2" descr="http://www.bemo.com/fileadmin/user_upload/references/BEMO_Katar_New_Doha_International_Airport_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807148"/>
            <a:ext cx="7455094" cy="34859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107504" y="4293096"/>
            <a:ext cx="3601793" cy="2401196"/>
          </a:xfrm>
          <a:prstGeom prst="rect">
            <a:avLst/>
          </a:prstGeom>
          <a:ln>
            <a:solidFill>
              <a:schemeClr val="tx1"/>
            </a:solidFill>
          </a:ln>
        </p:spPr>
      </p:pic>
    </p:spTree>
    <p:extLst>
      <p:ext uri="{BB962C8B-B14F-4D97-AF65-F5344CB8AC3E}">
        <p14:creationId xmlns:p14="http://schemas.microsoft.com/office/powerpoint/2010/main" val="578647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zh-CN" altLang="en-US" dirty="0">
                <a:latin typeface="SimSun" panose="02010600030101010101" pitchFamily="2" charset="-122"/>
                <a:ea typeface="SimSun" panose="02010600030101010101" pitchFamily="2" charset="-122"/>
              </a:rPr>
              <a:t>绿色屋顶</a:t>
            </a:r>
            <a:r>
              <a:rPr lang="fr-FR" baseline="50000" dirty="0">
                <a:latin typeface="SimSun" panose="02010600030101010101" pitchFamily="2" charset="-122"/>
                <a:ea typeface="SimSun" panose="02010600030101010101" pitchFamily="2" charset="-122"/>
              </a:rPr>
              <a:t>1-4, 11-12</a:t>
            </a:r>
          </a:p>
        </p:txBody>
      </p:sp>
      <p:sp>
        <p:nvSpPr>
          <p:cNvPr id="2" name="Slide Number Placeholder 1"/>
          <p:cNvSpPr>
            <a:spLocks noGrp="1"/>
          </p:cNvSpPr>
          <p:nvPr>
            <p:ph type="sldNum" sz="quarter" idx="4"/>
          </p:nvPr>
        </p:nvSpPr>
        <p:spPr/>
        <p:txBody>
          <a:bodyPr/>
          <a:lstStyle/>
          <a:p>
            <a:fld id="{3C79E971-B6D8-4449-BD44-0CAE9D9A68DB}" type="slidenum">
              <a:rPr lang="fr-FR" smtClean="0">
                <a:latin typeface="SimSun" panose="02010600030101010101" pitchFamily="2" charset="-122"/>
                <a:ea typeface="SimSun" panose="02010600030101010101" pitchFamily="2" charset="-122"/>
              </a:rPr>
              <a:pPr/>
              <a:t>42</a:t>
            </a:fld>
            <a:endParaRPr lang="fr-FR">
              <a:latin typeface="SimSun" panose="02010600030101010101" pitchFamily="2" charset="-122"/>
              <a:ea typeface="SimSun" panose="02010600030101010101" pitchFamily="2" charset="-122"/>
            </a:endParaRPr>
          </a:p>
        </p:txBody>
      </p:sp>
      <p:pic>
        <p:nvPicPr>
          <p:cNvPr id="20" name="Picture 2"/>
          <p:cNvPicPr preferRelativeResize="0">
            <a:picLocks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18578" y="4120480"/>
            <a:ext cx="3996000" cy="25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Content Placeholder 2"/>
          <p:cNvSpPr>
            <a:spLocks noGrp="1"/>
          </p:cNvSpPr>
          <p:nvPr>
            <p:ph sz="half" idx="2"/>
          </p:nvPr>
        </p:nvSpPr>
        <p:spPr/>
        <p:txBody>
          <a:bodyPr>
            <a:noAutofit/>
          </a:bodyPr>
          <a:lstStyle/>
          <a:p>
            <a:pPr marL="0" indent="0">
              <a:buNone/>
            </a:pPr>
            <a:r>
              <a:rPr kumimoji="1" lang="zh-CN" altLang="en-US" sz="1550" dirty="0">
                <a:latin typeface="SimSun" panose="02010600030101010101" pitchFamily="2" charset="-122"/>
                <a:ea typeface="SimSun" panose="02010600030101010101" pitchFamily="2" charset="-122"/>
              </a:rPr>
              <a:t>优势：</a:t>
            </a:r>
          </a:p>
          <a:p>
            <a:r>
              <a:rPr kumimoji="1" lang="zh-CN" altLang="en-US" sz="1550" dirty="0">
                <a:latin typeface="SimSun" panose="02010600030101010101" pitchFamily="2" charset="-122"/>
                <a:ea typeface="SimSun" panose="02010600030101010101" pitchFamily="2" charset="-122"/>
              </a:rPr>
              <a:t>降低热岛效应</a:t>
            </a:r>
          </a:p>
          <a:p>
            <a:r>
              <a:rPr kumimoji="1" lang="zh-CN" altLang="en-US" sz="1550" dirty="0">
                <a:latin typeface="SimSun" panose="02010600030101010101" pitchFamily="2" charset="-122"/>
                <a:ea typeface="SimSun" panose="02010600030101010101" pitchFamily="2" charset="-122"/>
              </a:rPr>
              <a:t>降尘</a:t>
            </a:r>
          </a:p>
          <a:p>
            <a:r>
              <a:rPr kumimoji="1" lang="zh-CN" altLang="en-US" sz="1550" dirty="0">
                <a:latin typeface="SimSun" panose="02010600030101010101" pitchFamily="2" charset="-122"/>
                <a:ea typeface="SimSun" panose="02010600030101010101" pitchFamily="2" charset="-122"/>
              </a:rPr>
              <a:t>促进生物多样性</a:t>
            </a:r>
          </a:p>
          <a:p>
            <a:r>
              <a:rPr kumimoji="1" lang="zh-CN" altLang="en-US" sz="1550" dirty="0">
                <a:latin typeface="SimSun" panose="02010600030101010101" pitchFamily="2" charset="-122"/>
                <a:ea typeface="SimSun" panose="02010600030101010101" pitchFamily="2" charset="-122"/>
              </a:rPr>
              <a:t>提供绝热</a:t>
            </a:r>
          </a:p>
          <a:p>
            <a:r>
              <a:rPr kumimoji="1" lang="zh-CN" altLang="en-US" sz="1550" dirty="0">
                <a:latin typeface="SimSun" panose="02010600030101010101" pitchFamily="2" charset="-122"/>
                <a:ea typeface="SimSun" panose="02010600030101010101" pitchFamily="2" charset="-122"/>
              </a:rPr>
              <a:t>减少洪涝危险</a:t>
            </a:r>
          </a:p>
          <a:p>
            <a:r>
              <a:rPr kumimoji="1" lang="zh-CN" altLang="en-US" sz="1550" dirty="0">
                <a:latin typeface="SimSun" panose="02010600030101010101" pitchFamily="2" charset="-122"/>
                <a:ea typeface="SimSun" panose="02010600030101010101" pitchFamily="2" charset="-122"/>
              </a:rPr>
              <a:t>降噪</a:t>
            </a:r>
          </a:p>
          <a:p>
            <a:r>
              <a:rPr kumimoji="1" lang="zh-CN" altLang="en-US" sz="1550" dirty="0">
                <a:latin typeface="SimSun" panose="02010600030101010101" pitchFamily="2" charset="-122"/>
                <a:ea typeface="SimSun" panose="02010600030101010101" pitchFamily="2" charset="-122"/>
              </a:rPr>
              <a:t>吸收二氧化碳</a:t>
            </a:r>
          </a:p>
          <a:p>
            <a:r>
              <a:rPr kumimoji="1" lang="zh-CN" altLang="en-US" sz="1550" dirty="0">
                <a:latin typeface="SimSun" panose="02010600030101010101" pitchFamily="2" charset="-122"/>
                <a:ea typeface="SimSun" panose="02010600030101010101" pitchFamily="2" charset="-122"/>
              </a:rPr>
              <a:t>美观</a:t>
            </a:r>
          </a:p>
          <a:p>
            <a:r>
              <a:rPr kumimoji="1" lang="zh-CN" altLang="en-US" sz="1550" dirty="0">
                <a:latin typeface="SimSun" panose="02010600030101010101" pitchFamily="2" charset="-122"/>
                <a:ea typeface="SimSun" panose="02010600030101010101" pitchFamily="2" charset="-122"/>
              </a:rPr>
              <a:t>心里幸福感</a:t>
            </a:r>
          </a:p>
          <a:p>
            <a:r>
              <a:rPr kumimoji="1" lang="zh-CN" altLang="en-US" sz="1550" dirty="0">
                <a:latin typeface="SimSun" panose="02010600030101010101" pitchFamily="2" charset="-122"/>
                <a:ea typeface="SimSun" panose="02010600030101010101" pitchFamily="2" charset="-122"/>
              </a:rPr>
              <a:t>积极的社会经济效果</a:t>
            </a:r>
            <a:endParaRPr kumimoji="1" lang="nl-BE" altLang="zh-CN" sz="1550" dirty="0">
              <a:latin typeface="SimSun" panose="02010600030101010101" pitchFamily="2" charset="-122"/>
              <a:ea typeface="SimSun" panose="02010600030101010101" pitchFamily="2" charset="-122"/>
            </a:endParaRPr>
          </a:p>
          <a:p>
            <a:pPr marL="0" indent="0">
              <a:buNone/>
            </a:pPr>
            <a:endParaRPr kumimoji="1" lang="nl-BE" altLang="zh-CN" sz="1550" dirty="0">
              <a:latin typeface="SimSun" panose="02010600030101010101" pitchFamily="2" charset="-122"/>
              <a:ea typeface="SimSun" panose="02010600030101010101" pitchFamily="2" charset="-122"/>
            </a:endParaRPr>
          </a:p>
          <a:p>
            <a:pPr marL="0" indent="0">
              <a:buNone/>
            </a:pPr>
            <a:r>
              <a:rPr kumimoji="1" lang="zh-CN" altLang="en-US" sz="1550" dirty="0">
                <a:latin typeface="SimSun" panose="02010600030101010101" pitchFamily="2" charset="-122"/>
                <a:ea typeface="SimSun" panose="02010600030101010101" pitchFamily="2" charset="-122"/>
              </a:rPr>
              <a:t>局限</a:t>
            </a:r>
          </a:p>
          <a:p>
            <a:r>
              <a:rPr kumimoji="1" lang="zh-CN" altLang="en-US" sz="1550" dirty="0">
                <a:latin typeface="SimSun" panose="02010600030101010101" pitchFamily="2" charset="-122"/>
                <a:ea typeface="SimSun" panose="02010600030101010101" pitchFamily="2" charset="-122"/>
              </a:rPr>
              <a:t>需要解释的结构</a:t>
            </a:r>
          </a:p>
          <a:p>
            <a:r>
              <a:rPr kumimoji="1" lang="zh-CN" altLang="en-US" sz="1550" dirty="0">
                <a:latin typeface="SimSun" panose="02010600030101010101" pitchFamily="2" charset="-122"/>
                <a:ea typeface="SimSun" panose="02010600030101010101" pitchFamily="2" charset="-122"/>
              </a:rPr>
              <a:t>需要相当的技术能力</a:t>
            </a:r>
          </a:p>
          <a:p>
            <a:r>
              <a:rPr kumimoji="1" lang="zh-CN" altLang="en-US" sz="1550" dirty="0">
                <a:latin typeface="SimSun" panose="02010600030101010101" pitchFamily="2" charset="-122"/>
                <a:ea typeface="SimSun" panose="02010600030101010101" pitchFamily="2" charset="-122"/>
              </a:rPr>
              <a:t>也许夏天需要浇水</a:t>
            </a:r>
            <a:endParaRPr kumimoji="1" lang="en-US" altLang="zh-CN" sz="1550" dirty="0">
              <a:latin typeface="SimSun" panose="02010600030101010101" pitchFamily="2" charset="-122"/>
              <a:ea typeface="SimSun" panose="02010600030101010101" pitchFamily="2" charset="-122"/>
            </a:endParaRPr>
          </a:p>
          <a:p>
            <a:r>
              <a:rPr kumimoji="1" lang="zh-CN" altLang="en-US" sz="1550" dirty="0">
                <a:latin typeface="SimSun" panose="02010600030101010101" pitchFamily="2" charset="-122"/>
                <a:ea typeface="SimSun" panose="02010600030101010101" pitchFamily="2" charset="-122"/>
              </a:rPr>
              <a:t>需要一定程度的维护</a:t>
            </a:r>
          </a:p>
          <a:p>
            <a:r>
              <a:rPr kumimoji="1" lang="zh-CN" altLang="en-US" sz="1550" dirty="0">
                <a:latin typeface="SimSun" panose="02010600030101010101" pitchFamily="2" charset="-122"/>
                <a:ea typeface="SimSun" panose="02010600030101010101" pitchFamily="2" charset="-122"/>
              </a:rPr>
              <a:t>成本高</a:t>
            </a: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18578" y="1460665"/>
            <a:ext cx="3996000" cy="2262318"/>
          </a:xfrm>
          <a:prstGeom prst="rect">
            <a:avLst/>
          </a:prstGeom>
          <a:ln>
            <a:solidFill>
              <a:schemeClr val="tx1"/>
            </a:solidFill>
          </a:ln>
        </p:spPr>
      </p:pic>
    </p:spTree>
    <p:extLst>
      <p:ext uri="{BB962C8B-B14F-4D97-AF65-F5344CB8AC3E}">
        <p14:creationId xmlns:p14="http://schemas.microsoft.com/office/powerpoint/2010/main" val="3624619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zh-CN" altLang="en-US" sz="3200" dirty="0">
                <a:latin typeface="SimSun" panose="02010600030101010101" pitchFamily="2" charset="-122"/>
                <a:ea typeface="SimSun" panose="02010600030101010101" pitchFamily="2" charset="-122"/>
              </a:rPr>
              <a:t>高反射屋顶</a:t>
            </a:r>
            <a:br>
              <a:rPr lang="nl-BE" altLang="zh-CN" sz="3200" dirty="0">
                <a:latin typeface="SimSun" panose="02010600030101010101" pitchFamily="2" charset="-122"/>
                <a:ea typeface="SimSun" panose="02010600030101010101" pitchFamily="2" charset="-122"/>
              </a:rPr>
            </a:br>
            <a:r>
              <a:rPr lang="zh-CN" altLang="en-US" sz="2200" dirty="0">
                <a:latin typeface="SimSun" panose="02010600030101010101" pitchFamily="2" charset="-122"/>
                <a:ea typeface="SimSun" panose="02010600030101010101" pitchFamily="2" charset="-122"/>
              </a:rPr>
              <a:t>萨姆休斯顿州立大学奥斯汀厅</a:t>
            </a:r>
            <a:r>
              <a:rPr lang="zh-CN" altLang="zh-CN" sz="2200" dirty="0">
                <a:latin typeface="SimSun" panose="02010600030101010101" pitchFamily="2" charset="-122"/>
                <a:ea typeface="SimSun" panose="02010600030101010101" pitchFamily="2" charset="-122"/>
              </a:rPr>
              <a:t>(</a:t>
            </a:r>
            <a:r>
              <a:rPr lang="nl-BE" sz="2200" dirty="0">
                <a:latin typeface="SimSun" panose="02010600030101010101" pitchFamily="2" charset="-122"/>
                <a:ea typeface="SimSun" panose="02010600030101010101" pitchFamily="2" charset="-122"/>
              </a:rPr>
              <a:t>1851)</a:t>
            </a:r>
            <a:r>
              <a:rPr lang="zh-CN" altLang="en-US" sz="2200" dirty="0">
                <a:latin typeface="SimSun" panose="02010600030101010101" pitchFamily="2" charset="-122"/>
                <a:ea typeface="SimSun" panose="02010600030101010101" pitchFamily="2" charset="-122"/>
              </a:rPr>
              <a:t>）</a:t>
            </a:r>
            <a:br>
              <a:rPr lang="en-US" altLang="zh-CN" sz="2200" dirty="0">
                <a:latin typeface="SimSun" panose="02010600030101010101" pitchFamily="2" charset="-122"/>
                <a:ea typeface="SimSun" panose="02010600030101010101" pitchFamily="2" charset="-122"/>
              </a:rPr>
            </a:br>
            <a:r>
              <a:rPr lang="zh-CN" altLang="en-US" sz="2200" dirty="0">
                <a:latin typeface="SimSun" panose="02010600030101010101" pitchFamily="2" charset="-122"/>
                <a:ea typeface="SimSun" panose="02010600030101010101" pitchFamily="2" charset="-122"/>
              </a:rPr>
              <a:t>美国得克萨斯州</a:t>
            </a:r>
            <a:r>
              <a:rPr lang="zh-CN" altLang="zh-CN" sz="2200" dirty="0">
                <a:latin typeface="SimSun" panose="02010600030101010101" pitchFamily="2" charset="-122"/>
                <a:ea typeface="SimSun" panose="02010600030101010101" pitchFamily="2" charset="-122"/>
              </a:rPr>
              <a:t>，</a:t>
            </a:r>
            <a:r>
              <a:rPr lang="zh-CN" altLang="en-US" sz="2200" dirty="0">
                <a:latin typeface="SimSun" panose="02010600030101010101" pitchFamily="2" charset="-122"/>
                <a:ea typeface="SimSun" panose="02010600030101010101" pitchFamily="2" charset="-122"/>
              </a:rPr>
              <a:t>亨茨维尔</a:t>
            </a:r>
            <a:br>
              <a:rPr lang="en-US" altLang="zh-CN" sz="2200" dirty="0">
                <a:latin typeface="SimSun" panose="02010600030101010101" pitchFamily="2" charset="-122"/>
                <a:ea typeface="SimSun" panose="02010600030101010101" pitchFamily="2" charset="-122"/>
              </a:rPr>
            </a:br>
            <a:r>
              <a:rPr lang="zh-CN" altLang="en-US" sz="2200" dirty="0">
                <a:latin typeface="SimSun" panose="02010600030101010101" pitchFamily="2" charset="-122"/>
                <a:ea typeface="SimSun" panose="02010600030101010101" pitchFamily="2" charset="-122"/>
              </a:rPr>
              <a:t>低眩光</a:t>
            </a:r>
            <a:r>
              <a:rPr lang="nl-BE" sz="2200" dirty="0">
                <a:latin typeface="SimSun" panose="02010600030101010101" pitchFamily="2" charset="-122"/>
                <a:ea typeface="SimSun" panose="02010600030101010101" pitchFamily="2" charset="-122"/>
              </a:rPr>
              <a:t>*</a:t>
            </a:r>
            <a:r>
              <a:rPr lang="zh-CN" altLang="en-US" sz="2200" dirty="0">
                <a:latin typeface="SimSun" panose="02010600030101010101" pitchFamily="2" charset="-122"/>
                <a:ea typeface="SimSun" panose="02010600030101010101" pitchFamily="2" charset="-122"/>
              </a:rPr>
              <a:t>，高反射不锈钢屋顶</a:t>
            </a:r>
            <a:r>
              <a:rPr lang="nl-BE" sz="2200" dirty="0">
                <a:latin typeface="SimSun" panose="02010600030101010101" pitchFamily="2" charset="-122"/>
                <a:ea typeface="SimSun" panose="02010600030101010101" pitchFamily="2" charset="-122"/>
              </a:rPr>
              <a:t> </a:t>
            </a:r>
            <a:r>
              <a:rPr lang="nl-BE" sz="2200" baseline="50000" dirty="0">
                <a:latin typeface="SimSun" panose="02010600030101010101" pitchFamily="2" charset="-122"/>
                <a:ea typeface="SimSun" panose="02010600030101010101" pitchFamily="2" charset="-122"/>
              </a:rPr>
              <a:t>13-15</a:t>
            </a:r>
          </a:p>
        </p:txBody>
      </p:sp>
      <p:sp>
        <p:nvSpPr>
          <p:cNvPr id="9" name="Content Placeholder 8"/>
          <p:cNvSpPr>
            <a:spLocks noGrp="1"/>
          </p:cNvSpPr>
          <p:nvPr>
            <p:ph sz="half" idx="1"/>
          </p:nvPr>
        </p:nvSpPr>
        <p:spPr>
          <a:xfrm>
            <a:off x="490025" y="1600200"/>
            <a:ext cx="8351985" cy="1252736"/>
          </a:xfrm>
        </p:spPr>
        <p:txBody>
          <a:bodyPr>
            <a:normAutofit/>
          </a:bodyPr>
          <a:lstStyle/>
          <a:p>
            <a:pPr marL="0" indent="0" algn="just">
              <a:buNone/>
            </a:pPr>
            <a:r>
              <a:rPr lang="zh-CN" altLang="en-US" sz="2000" dirty="0">
                <a:latin typeface="SimSun" panose="02010600030101010101" pitchFamily="2" charset="-122"/>
                <a:ea typeface="SimSun" panose="02010600030101010101" pitchFamily="2" charset="-122"/>
              </a:rPr>
              <a:t>高反射（反射率）屋顶能降低城市热岛效应</a:t>
            </a:r>
            <a:endParaRPr lang="nl-BE" sz="2000" dirty="0">
              <a:latin typeface="SimSun" panose="02010600030101010101" pitchFamily="2" charset="-122"/>
              <a:ea typeface="SimSun" panose="02010600030101010101" pitchFamily="2" charset="-122"/>
            </a:endParaRPr>
          </a:p>
          <a:p>
            <a:pPr marL="0" indent="0" algn="just">
              <a:buNone/>
            </a:pPr>
            <a:r>
              <a:rPr lang="zh-CN" altLang="en-US" sz="2000" dirty="0">
                <a:latin typeface="SimSun" panose="02010600030101010101" pitchFamily="2" charset="-122"/>
                <a:ea typeface="SimSun" panose="02010600030101010101" pitchFamily="2" charset="-122"/>
              </a:rPr>
              <a:t>目前</a:t>
            </a:r>
            <a:r>
              <a:rPr lang="nl-BE" sz="2000" dirty="0">
                <a:latin typeface="SimSun" panose="02010600030101010101" pitchFamily="2" charset="-122"/>
                <a:ea typeface="SimSun" panose="02010600030101010101" pitchFamily="2" charset="-122"/>
              </a:rPr>
              <a:t>LEED</a:t>
            </a:r>
            <a:r>
              <a:rPr lang="zh-CN" altLang="en-US" sz="2000" dirty="0">
                <a:latin typeface="SimSun" panose="02010600030101010101" pitchFamily="2" charset="-122"/>
                <a:ea typeface="SimSun" panose="02010600030101010101" pitchFamily="2" charset="-122"/>
              </a:rPr>
              <a:t>（能源环境设计领导力）中业包含了太阳能反射率</a:t>
            </a:r>
            <a:endParaRPr lang="nl-BE" sz="1400" dirty="0">
              <a:latin typeface="SimSun" panose="02010600030101010101" pitchFamily="2" charset="-122"/>
              <a:ea typeface="SimSun" panose="02010600030101010101" pitchFamily="2" charset="-122"/>
            </a:endParaRPr>
          </a:p>
          <a:p>
            <a:pPr marL="0" indent="0" algn="just">
              <a:buNone/>
            </a:pPr>
            <a:r>
              <a:rPr lang="zh-CN" altLang="en-US" sz="2000" dirty="0">
                <a:latin typeface="SimSun" panose="02010600030101010101" pitchFamily="2" charset="-122"/>
                <a:ea typeface="SimSun" panose="02010600030101010101" pitchFamily="2" charset="-122"/>
              </a:rPr>
              <a:t>专有处理技术的</a:t>
            </a:r>
            <a:r>
              <a:rPr lang="nl-BE" sz="2000" dirty="0">
                <a:latin typeface="SimSun" panose="02010600030101010101" pitchFamily="2" charset="-122"/>
                <a:ea typeface="SimSun" panose="02010600030101010101" pitchFamily="2" charset="-122"/>
              </a:rPr>
              <a:t>SRI &gt; 100</a:t>
            </a:r>
          </a:p>
        </p:txBody>
      </p:sp>
      <p:sp>
        <p:nvSpPr>
          <p:cNvPr id="7" name="Slide Number Placeholder 6"/>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43</a:t>
            </a:fld>
            <a:endParaRPr lang="fr-BE" dirty="0">
              <a:latin typeface="SimSun" panose="02010600030101010101" pitchFamily="2" charset="-122"/>
              <a:ea typeface="SimSun" panose="02010600030101010101" pitchFamily="2" charset="-122"/>
            </a:endParaRPr>
          </a:p>
        </p:txBody>
      </p:sp>
      <p:pic>
        <p:nvPicPr>
          <p:cNvPr id="11"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490667" y="2780928"/>
            <a:ext cx="4058817" cy="34243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4668218" y="5590981"/>
            <a:ext cx="4080246" cy="461665"/>
          </a:xfrm>
          <a:prstGeom prst="rect">
            <a:avLst/>
          </a:prstGeom>
          <a:noFill/>
        </p:spPr>
        <p:txBody>
          <a:bodyPr wrap="square" rtlCol="0">
            <a:spAutoFit/>
          </a:bodyPr>
          <a:lstStyle/>
          <a:p>
            <a:pPr algn="just"/>
            <a:r>
              <a:rPr lang="nl-BE" sz="1200" dirty="0">
                <a:latin typeface="SimSun" panose="02010600030101010101" pitchFamily="2" charset="-122"/>
                <a:ea typeface="SimSun" panose="02010600030101010101" pitchFamily="2" charset="-122"/>
              </a:rPr>
              <a:t>* </a:t>
            </a:r>
            <a:r>
              <a:rPr lang="zh-CN" altLang="en-US" sz="1200" dirty="0">
                <a:latin typeface="SimSun" panose="02010600030101010101" pitchFamily="2" charset="-122"/>
                <a:ea typeface="SimSun" panose="02010600030101010101" pitchFamily="2" charset="-122"/>
              </a:rPr>
              <a:t>屋顶表面必须提供满反射光（即要避免镜面反射）。因此高度抛光的表面是不适合的。</a:t>
            </a:r>
            <a:endParaRPr lang="nl-BE" sz="1200" dirty="0">
              <a:latin typeface="SimSun" panose="02010600030101010101" pitchFamily="2" charset="-122"/>
              <a:ea typeface="SimSun" panose="02010600030101010101" pitchFamily="2" charset="-122"/>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336" y="2780928"/>
            <a:ext cx="3998482" cy="2592288"/>
          </a:xfrm>
          <a:prstGeom prst="rect">
            <a:avLst/>
          </a:prstGeom>
        </p:spPr>
      </p:pic>
    </p:spTree>
    <p:extLst>
      <p:ext uri="{BB962C8B-B14F-4D97-AF65-F5344CB8AC3E}">
        <p14:creationId xmlns:p14="http://schemas.microsoft.com/office/powerpoint/2010/main" val="9196747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225752"/>
            <a:ext cx="5486400" cy="566738"/>
          </a:xfrm>
        </p:spPr>
        <p:txBody>
          <a:bodyPr>
            <a:noAutofit/>
          </a:bodyPr>
          <a:lstStyle/>
          <a:p>
            <a:r>
              <a:rPr lang="zh-CN" altLang="en-US" dirty="0">
                <a:latin typeface="SimSun" panose="02010600030101010101" pitchFamily="2" charset="-122"/>
                <a:ea typeface="SimSun" panose="02010600030101010101" pitchFamily="2" charset="-122"/>
              </a:rPr>
              <a:t>遮阳</a:t>
            </a:r>
            <a:r>
              <a:rPr lang="fr-FR" altLang="fr-FR" baseline="50000" dirty="0">
                <a:latin typeface="SimSun" panose="02010600030101010101" pitchFamily="2" charset="-122"/>
                <a:ea typeface="SimSun" panose="02010600030101010101" pitchFamily="2" charset="-122"/>
              </a:rPr>
              <a:t>16</a:t>
            </a:r>
            <a:br>
              <a:rPr lang="fr-FR" alt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亚利桑那大学医学研究大楼</a:t>
            </a:r>
            <a:endParaRPr lang="nl-BE" dirty="0">
              <a:latin typeface="SimSun" panose="02010600030101010101" pitchFamily="2" charset="-122"/>
              <a:ea typeface="SimSun" panose="02010600030101010101" pitchFamily="2" charset="-122"/>
            </a:endParaRPr>
          </a:p>
        </p:txBody>
      </p:sp>
      <p:pic>
        <p:nvPicPr>
          <p:cNvPr id="11" name="Picture 3" descr="Woven Metal Tension Systems"/>
          <p:cNvPicPr>
            <a:picLocks noGrp="1" noChangeAspect="1" noChangeArrowheads="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a:ln>
            <a:solidFill>
              <a:schemeClr val="tx1"/>
            </a:solidFill>
          </a:ln>
        </p:spPr>
      </p:pic>
      <p:sp>
        <p:nvSpPr>
          <p:cNvPr id="4" name="Text Placeholder 3"/>
          <p:cNvSpPr>
            <a:spLocks noGrp="1"/>
          </p:cNvSpPr>
          <p:nvPr>
            <p:ph type="body" sz="half" idx="2"/>
          </p:nvPr>
        </p:nvSpPr>
        <p:spPr>
          <a:xfrm>
            <a:off x="1792288" y="5792490"/>
            <a:ext cx="5486400" cy="804862"/>
          </a:xfrm>
        </p:spPr>
        <p:txBody>
          <a:bodyPr>
            <a:normAutofit lnSpcReduction="10000"/>
          </a:bodyPr>
          <a:lstStyle/>
          <a:p>
            <a:r>
              <a:rPr lang="zh-CN" altLang="en-US" sz="1600" dirty="0">
                <a:latin typeface="SimSun" panose="02010600030101010101" pitchFamily="2" charset="-122"/>
                <a:ea typeface="SimSun" panose="02010600030101010101" pitchFamily="2" charset="-122"/>
              </a:rPr>
              <a:t>屋顶遮阳</a:t>
            </a:r>
            <a:endParaRPr lang="fr-FR" altLang="fr-FR" sz="1600" dirty="0">
              <a:latin typeface="SimSun" panose="02010600030101010101" pitchFamily="2" charset="-122"/>
              <a:ea typeface="SimSun" panose="02010600030101010101" pitchFamily="2" charset="-122"/>
            </a:endParaRPr>
          </a:p>
          <a:p>
            <a:pPr algn="just"/>
            <a:r>
              <a:rPr lang="zh-CN" altLang="en-US" sz="1600" dirty="0">
                <a:latin typeface="SimSun" panose="02010600030101010101" pitchFamily="2" charset="-122"/>
                <a:ea typeface="SimSun" panose="02010600030101010101" pitchFamily="2" charset="-122"/>
              </a:rPr>
              <a:t>不锈钢网覆盖</a:t>
            </a:r>
            <a:r>
              <a:rPr lang="fr-FR" altLang="fr-FR" sz="1600" dirty="0">
                <a:latin typeface="SimSun" panose="02010600030101010101" pitchFamily="2" charset="-122"/>
                <a:ea typeface="SimSun" panose="02010600030101010101" pitchFamily="2" charset="-122"/>
              </a:rPr>
              <a:t>43%</a:t>
            </a:r>
            <a:r>
              <a:rPr lang="zh-CN" altLang="en-US" sz="1600" dirty="0">
                <a:latin typeface="SimSun" panose="02010600030101010101" pitchFamily="2" charset="-122"/>
                <a:ea typeface="SimSun" panose="02010600030101010101" pitchFamily="2" charset="-122"/>
              </a:rPr>
              <a:t>的开放区：最大程度遮挡阳光，还可以通过板间缝隙通风。</a:t>
            </a:r>
            <a:endParaRPr lang="fr-FR" altLang="fr-FR" sz="1600" dirty="0">
              <a:latin typeface="SimSun" panose="02010600030101010101" pitchFamily="2" charset="-122"/>
              <a:ea typeface="SimSun" panose="02010600030101010101" pitchFamily="2" charset="-122"/>
            </a:endParaRPr>
          </a:p>
        </p:txBody>
      </p:sp>
      <p:sp>
        <p:nvSpPr>
          <p:cNvPr id="8" name="Slide Number Placeholder 5"/>
          <p:cNvSpPr>
            <a:spLocks noGrp="1"/>
          </p:cNvSpPr>
          <p:nvPr>
            <p:ph type="sldNum" sz="quarter" idx="4"/>
          </p:nvPr>
        </p:nvSpPr>
        <p:spPr/>
        <p:txBody>
          <a:bodyPr/>
          <a:lstStyle/>
          <a:p>
            <a:fld id="{B054E35F-663F-4EAB-A428-74E5C0FC3BF2}" type="slidenum">
              <a:rPr lang="fr-FR" altLang="fr-FR" smtClean="0">
                <a:latin typeface="SimSun" panose="02010600030101010101" pitchFamily="2" charset="-122"/>
                <a:ea typeface="SimSun" panose="02010600030101010101" pitchFamily="2" charset="-122"/>
              </a:rPr>
              <a:pPr/>
              <a:t>44</a:t>
            </a:fld>
            <a:endParaRPr lang="fr-FR" altLang="fr-FR">
              <a:latin typeface="SimSun" panose="02010600030101010101" pitchFamily="2" charset="-122"/>
              <a:ea typeface="SimSun" panose="02010600030101010101" pitchFamily="2" charset="-122"/>
            </a:endParaRPr>
          </a:p>
        </p:txBody>
      </p:sp>
      <p:sp>
        <p:nvSpPr>
          <p:cNvPr id="6150" name="Rectangle 6"/>
          <p:cNvSpPr>
            <a:spLocks noChangeArrowheads="1"/>
          </p:cNvSpPr>
          <p:nvPr/>
        </p:nvSpPr>
        <p:spPr bwMode="auto">
          <a:xfrm>
            <a:off x="5148263" y="1412875"/>
            <a:ext cx="3743325" cy="1150938"/>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l"/>
            <a:endParaRPr lang="fr-FR" altLang="fr-FR" sz="2000" dirty="0">
              <a:solidFill>
                <a:schemeClr val="accent1"/>
              </a:solidFill>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757271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latin typeface="SimSun" panose="02010600030101010101" pitchFamily="2" charset="-122"/>
                <a:ea typeface="SimSun" panose="02010600030101010101" pitchFamily="2" charset="-122"/>
              </a:rPr>
              <a:t>屋顶参考资料</a:t>
            </a:r>
            <a:endParaRPr lang="fr-FR" dirty="0">
              <a:latin typeface="SimSun" panose="02010600030101010101" pitchFamily="2" charset="-122"/>
              <a:ea typeface="SimSun" panose="02010600030101010101" pitchFamily="2" charset="-122"/>
            </a:endParaRPr>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45</a:t>
            </a:fld>
            <a:endParaRPr lang="fr-BE" dirty="0">
              <a:latin typeface="SimSun" panose="02010600030101010101" pitchFamily="2" charset="-122"/>
              <a:ea typeface="SimSun" panose="02010600030101010101" pitchFamily="2" charset="-122"/>
            </a:endParaRPr>
          </a:p>
        </p:txBody>
      </p:sp>
      <p:sp>
        <p:nvSpPr>
          <p:cNvPr id="6" name="TextBox 5"/>
          <p:cNvSpPr txBox="1"/>
          <p:nvPr/>
        </p:nvSpPr>
        <p:spPr>
          <a:xfrm rot="1948694">
            <a:off x="7695976" y="423202"/>
            <a:ext cx="1237343" cy="369332"/>
          </a:xfrm>
          <a:prstGeom prst="rect">
            <a:avLst/>
          </a:prstGeom>
          <a:noFill/>
          <a:ln>
            <a:solidFill>
              <a:srgbClr val="FF0000"/>
            </a:solidFill>
          </a:ln>
        </p:spPr>
        <p:txBody>
          <a:bodyPr wrap="square" rtlCol="0">
            <a:spAutoFit/>
          </a:bodyPr>
          <a:lstStyle/>
          <a:p>
            <a:pPr algn="ctr"/>
            <a:r>
              <a:rPr lang="zh-CN" altLang="en-US" b="1" dirty="0">
                <a:solidFill>
                  <a:srgbClr val="FF0000"/>
                </a:solidFill>
                <a:latin typeface="SimSun" panose="02010600030101010101" pitchFamily="2" charset="-122"/>
                <a:ea typeface="SimSun" panose="02010600030101010101" pitchFamily="2" charset="-122"/>
              </a:rPr>
              <a:t>更新</a:t>
            </a:r>
            <a:r>
              <a:rPr lang="fr-FR" b="1" dirty="0">
                <a:solidFill>
                  <a:srgbClr val="FF0000"/>
                </a:solidFill>
                <a:latin typeface="SimSun" panose="02010600030101010101" pitchFamily="2" charset="-122"/>
                <a:ea typeface="SimSun" panose="02010600030101010101" pitchFamily="2" charset="-122"/>
              </a:rPr>
              <a:t>! </a:t>
            </a:r>
          </a:p>
        </p:txBody>
      </p:sp>
      <p:sp>
        <p:nvSpPr>
          <p:cNvPr id="11" name="Content Placeholder 2"/>
          <p:cNvSpPr>
            <a:spLocks noGrp="1"/>
          </p:cNvSpPr>
          <p:nvPr>
            <p:ph idx="1"/>
          </p:nvPr>
        </p:nvSpPr>
        <p:spPr>
          <a:xfrm>
            <a:off x="457200" y="1384176"/>
            <a:ext cx="8229600" cy="4997152"/>
          </a:xfrm>
        </p:spPr>
        <p:txBody>
          <a:bodyPr>
            <a:noAutofit/>
          </a:bodyPr>
          <a:lstStyle/>
          <a:p>
            <a:pPr marL="514350" indent="-514350">
              <a:buFont typeface="+mj-lt"/>
              <a:buAutoNum type="arabicPeriod"/>
            </a:pPr>
            <a:r>
              <a:rPr lang="fr-FR" sz="1400" dirty="0">
                <a:hlinkClick r:id="rId3"/>
              </a:rPr>
              <a:t>http://www.worldstainless.org/Files/issf/non-image- files/PDF/</a:t>
            </a:r>
            <a:r>
              <a:rPr lang="fr-FR" sz="1400" dirty="0" err="1">
                <a:hlinkClick r:id="rId3"/>
              </a:rPr>
              <a:t>Euro_Inox</a:t>
            </a:r>
            <a:r>
              <a:rPr lang="fr-FR" sz="1400" dirty="0">
                <a:hlinkClick r:id="rId3"/>
              </a:rPr>
              <a:t>/Roofing_EN.pdf</a:t>
            </a:r>
            <a:br>
              <a:rPr lang="fr-FR" sz="1400" dirty="0"/>
            </a:br>
            <a:r>
              <a:rPr lang="fr-FR" sz="1400" dirty="0">
                <a:hlinkClick r:id="rId4"/>
              </a:rPr>
              <a:t>http://www.worldstainless.org/Files/issf/non-image-files/PDF/Euro_Inox/RoofingTech_EN.pdf</a:t>
            </a:r>
            <a:endParaRPr lang="fr-FR" sz="1400" dirty="0"/>
          </a:p>
          <a:p>
            <a:pPr marL="514350" indent="-514350">
              <a:buFont typeface="+mj-lt"/>
              <a:buAutoNum type="arabicPeriod"/>
            </a:pPr>
            <a:r>
              <a:rPr lang="fr-FR" sz="1400" dirty="0">
                <a:hlinkClick r:id="rId5"/>
              </a:rPr>
              <a:t>http://ssina.com/download_a_file/roofing.pdf</a:t>
            </a:r>
            <a:r>
              <a:rPr lang="fr-FR" sz="1400" dirty="0"/>
              <a:t> </a:t>
            </a:r>
          </a:p>
          <a:p>
            <a:pPr marL="514350" indent="-514350">
              <a:buFont typeface="+mj-lt"/>
              <a:buAutoNum type="arabicPeriod"/>
            </a:pPr>
            <a:r>
              <a:rPr lang="fr-FR" sz="1400" dirty="0">
                <a:hlinkClick r:id="rId6"/>
              </a:rPr>
              <a:t>https://youtu.be/ZQledV2QFRY</a:t>
            </a:r>
            <a:endParaRPr lang="fr-FR" sz="1400" dirty="0"/>
          </a:p>
          <a:p>
            <a:pPr marL="514350" indent="-514350">
              <a:buFont typeface="+mj-lt"/>
              <a:buAutoNum type="arabicPeriod"/>
            </a:pPr>
            <a:r>
              <a:rPr lang="fr-FR" sz="1400" dirty="0">
                <a:hlinkClick r:id="rId7"/>
              </a:rPr>
              <a:t>http://www.bssa.org.uk/cms/File/The%20Growing%20Market%20for%20Stainless%20Steel%20Roofing.pdf</a:t>
            </a:r>
            <a:r>
              <a:rPr lang="fr-FR" sz="1400" dirty="0"/>
              <a:t> </a:t>
            </a:r>
            <a:endParaRPr lang="fr-FR" sz="1400" dirty="0">
              <a:hlinkClick r:id="rId8"/>
            </a:endParaRPr>
          </a:p>
          <a:p>
            <a:pPr marL="514350" indent="-514350">
              <a:buFont typeface="+mj-lt"/>
              <a:buAutoNum type="arabicPeriod"/>
            </a:pPr>
            <a:r>
              <a:rPr lang="fr-FR" sz="1400" dirty="0"/>
              <a:t>O. </a:t>
            </a:r>
            <a:r>
              <a:rPr lang="fr-FR" sz="1400" dirty="0" err="1"/>
              <a:t>Wallinder</a:t>
            </a:r>
            <a:r>
              <a:rPr lang="fr-FR" sz="1400" dirty="0"/>
              <a:t> and C. </a:t>
            </a:r>
            <a:r>
              <a:rPr lang="fr-FR" sz="1400" dirty="0" err="1"/>
              <a:t>Leygraf</a:t>
            </a:r>
            <a:r>
              <a:rPr lang="fr-FR" sz="1400" dirty="0"/>
              <a:t> ASTM </a:t>
            </a:r>
            <a:r>
              <a:rPr lang="fr-FR" sz="1400" dirty="0" err="1"/>
              <a:t>Special</a:t>
            </a:r>
            <a:r>
              <a:rPr lang="fr-FR" sz="1400" dirty="0"/>
              <a:t> </a:t>
            </a:r>
            <a:r>
              <a:rPr lang="fr-FR" sz="1400" dirty="0" err="1"/>
              <a:t>Technical</a:t>
            </a:r>
            <a:r>
              <a:rPr lang="fr-FR" sz="1400" dirty="0"/>
              <a:t> Publication N°1421, « </a:t>
            </a:r>
            <a:r>
              <a:rPr lang="fr-FR" sz="1400" dirty="0" err="1"/>
              <a:t>Outdoor</a:t>
            </a:r>
            <a:r>
              <a:rPr lang="fr-FR" sz="1400" dirty="0"/>
              <a:t> </a:t>
            </a:r>
            <a:r>
              <a:rPr lang="fr-FR" sz="1400" dirty="0" err="1"/>
              <a:t>Atmospheric</a:t>
            </a:r>
            <a:r>
              <a:rPr lang="fr-FR" sz="1400" dirty="0"/>
              <a:t> Corrosion » pp 185-199</a:t>
            </a:r>
            <a:endParaRPr lang="fr-FR" sz="1400" dirty="0">
              <a:hlinkClick r:id="rId9"/>
            </a:endParaRPr>
          </a:p>
          <a:p>
            <a:pPr marL="514350" indent="-514350">
              <a:buFont typeface="+mj-lt"/>
              <a:buAutoNum type="arabicPeriod"/>
            </a:pPr>
            <a:r>
              <a:rPr lang="fr-FR" sz="1400" dirty="0">
                <a:hlinkClick r:id="rId10"/>
              </a:rPr>
              <a:t>http://www.worldstainless.org/Files/issf/non-image-files/PDF/Delhi_Parliament_Library.pdf</a:t>
            </a:r>
            <a:endParaRPr lang="fr-FR" sz="1400" dirty="0">
              <a:hlinkClick r:id="rId9"/>
            </a:endParaRPr>
          </a:p>
          <a:p>
            <a:pPr marL="514350" indent="-514350">
              <a:buFont typeface="+mj-lt"/>
              <a:buAutoNum type="arabicPeriod"/>
            </a:pPr>
            <a:r>
              <a:rPr lang="fr-FR" sz="1400" dirty="0">
                <a:hlinkClick r:id="rId11"/>
              </a:rPr>
              <a:t>http://www.architectureweek.com/2003/1022/design_1-3.html</a:t>
            </a:r>
            <a:endParaRPr lang="fr-FR" sz="1400" dirty="0">
              <a:hlinkClick r:id="rId9"/>
            </a:endParaRPr>
          </a:p>
          <a:p>
            <a:pPr marL="514350" indent="-514350">
              <a:buFont typeface="+mj-lt"/>
              <a:buAutoNum type="arabicPeriod"/>
            </a:pPr>
            <a:r>
              <a:rPr lang="en-US" sz="1400" dirty="0">
                <a:hlinkClick r:id="rId12"/>
              </a:rPr>
              <a:t>http://www.fosterandpartners.com/projects/uae-pavilion-shanghai-expo-2010/</a:t>
            </a:r>
            <a:endParaRPr lang="en-US" sz="1400" dirty="0"/>
          </a:p>
          <a:p>
            <a:pPr marL="514350" indent="-514350">
              <a:buFont typeface="+mj-lt"/>
              <a:buAutoNum type="arabicPeriod"/>
            </a:pPr>
            <a:r>
              <a:rPr lang="fr-FR" sz="1400" dirty="0">
                <a:hlinkClick r:id="rId13"/>
              </a:rPr>
              <a:t>http://www.hok.com/design/service/engineering/hamad-international-airport/</a:t>
            </a:r>
            <a:r>
              <a:rPr lang="fr-FR" sz="1400" dirty="0"/>
              <a:t>   </a:t>
            </a:r>
          </a:p>
          <a:p>
            <a:pPr marL="514350" indent="-514350">
              <a:buFont typeface="+mj-lt"/>
              <a:buAutoNum type="arabicPeriod"/>
            </a:pPr>
            <a:r>
              <a:rPr lang="fr-FR" sz="1400" dirty="0">
                <a:hlinkClick r:id="rId14"/>
              </a:rPr>
              <a:t>https://www.rigidized.com/exteriorscmt.php</a:t>
            </a:r>
            <a:endParaRPr lang="fr-FR" sz="1400" dirty="0"/>
          </a:p>
          <a:p>
            <a:pPr marL="514350" indent="-514350">
              <a:buFont typeface="+mj-lt"/>
              <a:buAutoNum type="arabicPeriod"/>
            </a:pPr>
            <a:r>
              <a:rPr lang="fr-FR" sz="1400" dirty="0"/>
              <a:t>a) </a:t>
            </a:r>
            <a:r>
              <a:rPr lang="fr-FR" sz="1400" dirty="0">
                <a:hlinkClick r:id="rId15"/>
              </a:rPr>
              <a:t>http://www.stainlessindia.org/UploadPdf/Dec%202011%20wshop%20Part-I.pdf</a:t>
            </a:r>
            <a:r>
              <a:rPr lang="fr-FR" sz="1400" dirty="0"/>
              <a:t>    b) </a:t>
            </a:r>
            <a:r>
              <a:rPr lang="fr-FR" sz="1400" dirty="0">
                <a:hlinkClick r:id="rId16"/>
              </a:rPr>
              <a:t>http://www.wbdg.org/resources/cool-metal-roofing</a:t>
            </a:r>
            <a:r>
              <a:rPr lang="fr-FR" sz="1400" dirty="0"/>
              <a:t> </a:t>
            </a:r>
          </a:p>
          <a:p>
            <a:pPr marL="514350" indent="-514350">
              <a:buFont typeface="+mj-lt"/>
              <a:buAutoNum type="arabicPeriod"/>
            </a:pPr>
            <a:r>
              <a:rPr lang="fr-FR" sz="1400" dirty="0">
                <a:hlinkClick r:id="rId17"/>
              </a:rPr>
              <a:t>http://www.constructalia.com/repository/transfer/en/01921518ENLACE_PDF.pdf</a:t>
            </a:r>
            <a:r>
              <a:rPr lang="fr-FR" sz="1400" dirty="0"/>
              <a:t> </a:t>
            </a:r>
          </a:p>
          <a:p>
            <a:pPr marL="514350" indent="-514350">
              <a:buFont typeface="+mj-lt"/>
              <a:buAutoNum type="arabicPeriod"/>
            </a:pPr>
            <a:r>
              <a:rPr lang="fr-FR" sz="1400" dirty="0">
                <a:hlinkClick r:id="rId18"/>
              </a:rPr>
              <a:t>http://www.rigidized.com/saveenergy.php</a:t>
            </a:r>
            <a:endParaRPr lang="fr-FR" sz="1400" dirty="0">
              <a:solidFill>
                <a:srgbClr val="FF0000"/>
              </a:solidFill>
            </a:endParaRPr>
          </a:p>
          <a:p>
            <a:pPr marL="514350" indent="-514350">
              <a:buFont typeface="+mj-lt"/>
              <a:buAutoNum type="arabicPeriod"/>
            </a:pPr>
            <a:r>
              <a:rPr lang="fr-FR" sz="1400" dirty="0">
                <a:hlinkClick r:id="rId15"/>
              </a:rPr>
              <a:t>http://www.stainlessindia.org/UploadPdf/Dec%202011%20wshop%20Part-I.pdf</a:t>
            </a:r>
            <a:r>
              <a:rPr lang="fr-FR" sz="1400" dirty="0"/>
              <a:t> </a:t>
            </a:r>
          </a:p>
          <a:p>
            <a:pPr marL="514350" indent="-514350">
              <a:buFont typeface="+mj-lt"/>
              <a:buAutoNum type="arabicPeriod"/>
            </a:pPr>
            <a:r>
              <a:rPr lang="fr-FR" altLang="fr-FR" sz="1400" dirty="0">
                <a:hlinkClick r:id="rId19"/>
              </a:rPr>
              <a:t>www.cambridgearchitectural.com/</a:t>
            </a:r>
            <a:r>
              <a:rPr lang="fr-FR" altLang="fr-FR" sz="1400" dirty="0"/>
              <a:t> </a:t>
            </a:r>
            <a:endParaRPr lang="fr-FR" sz="1400" dirty="0"/>
          </a:p>
        </p:txBody>
      </p:sp>
    </p:spTree>
    <p:extLst>
      <p:ext uri="{BB962C8B-B14F-4D97-AF65-F5344CB8AC3E}">
        <p14:creationId xmlns:p14="http://schemas.microsoft.com/office/powerpoint/2010/main" val="6377157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latin typeface="SimSun" panose="02010600030101010101" pitchFamily="2" charset="-122"/>
                <a:ea typeface="SimSun" panose="02010600030101010101" pitchFamily="2" charset="-122"/>
              </a:rPr>
              <a:t>4. </a:t>
            </a:r>
            <a:r>
              <a:rPr lang="zh-CN" altLang="en-US" dirty="0">
                <a:latin typeface="SimSun" panose="02010600030101010101" pitchFamily="2" charset="-122"/>
                <a:ea typeface="SimSun" panose="02010600030101010101" pitchFamily="2" charset="-122"/>
              </a:rPr>
              <a:t>装饰</a:t>
            </a:r>
            <a:endParaRPr lang="nl-BE" dirty="0">
              <a:latin typeface="SimSun" panose="02010600030101010101" pitchFamily="2" charset="-122"/>
              <a:ea typeface="SimSun" panose="02010600030101010101" pitchFamily="2" charset="-122"/>
            </a:endParaRPr>
          </a:p>
        </p:txBody>
      </p:sp>
      <p:sp>
        <p:nvSpPr>
          <p:cNvPr id="2" name="Slide Number Placeholder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46</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8673618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Custom Made Modern Steel And Wood Staircas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sp>
        <p:nvSpPr>
          <p:cNvPr id="8" name="Content Placeholder 2"/>
          <p:cNvSpPr txBox="1">
            <a:spLocks/>
          </p:cNvSpPr>
          <p:nvPr/>
        </p:nvSpPr>
        <p:spPr>
          <a:xfrm rot="16200000">
            <a:off x="-1984313" y="2890856"/>
            <a:ext cx="6141368" cy="15567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400" dirty="0">
                <a:latin typeface="SimSun" panose="02010600030101010101" pitchFamily="2" charset="-122"/>
                <a:ea typeface="SimSun" panose="02010600030101010101" pitchFamily="2" charset="-122"/>
              </a:rPr>
              <a:t>顺时针，从左上角开始：</a:t>
            </a:r>
            <a:endParaRPr lang="fr-FR" sz="14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400" dirty="0">
                <a:latin typeface="SimSun" panose="02010600030101010101" pitchFamily="2" charset="-122"/>
                <a:ea typeface="SimSun" panose="02010600030101010101" pitchFamily="2" charset="-122"/>
              </a:rPr>
              <a:t>木头与不锈钢制的台阶（无特定地点）</a:t>
            </a:r>
            <a:endParaRPr lang="fr-FR" sz="14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400" dirty="0">
                <a:latin typeface="SimSun" panose="02010600030101010101" pitchFamily="2" charset="-122"/>
                <a:ea typeface="SimSun" panose="02010600030101010101" pitchFamily="2" charset="-122"/>
              </a:rPr>
              <a:t>曲面钢丝网屋顶（路易斯安那州立大学）</a:t>
            </a:r>
            <a:endParaRPr lang="fr-FR" sz="14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400" dirty="0">
                <a:latin typeface="SimSun" panose="02010600030101010101" pitchFamily="2" charset="-122"/>
                <a:ea typeface="SimSun" panose="02010600030101010101" pitchFamily="2" charset="-122"/>
              </a:rPr>
              <a:t>芬兰餐厅，透明房间隔断</a:t>
            </a:r>
            <a:endParaRPr lang="fr-FR" sz="14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400" dirty="0">
                <a:latin typeface="SimSun" panose="02010600030101010101" pitchFamily="2" charset="-122"/>
                <a:ea typeface="SimSun" panose="02010600030101010101" pitchFamily="2" charset="-122"/>
              </a:rPr>
              <a:t>门把手</a:t>
            </a:r>
            <a:endParaRPr lang="fr-FR" sz="1400" dirty="0">
              <a:latin typeface="SimSun" panose="02010600030101010101" pitchFamily="2" charset="-122"/>
              <a:ea typeface="SimSun" panose="02010600030101010101" pitchFamily="2" charset="-122"/>
            </a:endParaRPr>
          </a:p>
        </p:txBody>
      </p:sp>
      <p:sp>
        <p:nvSpPr>
          <p:cNvPr id="6" name="AutoShape 8" descr="http://cambridgearchitectural.com/sites/default/files/styles/large-inline/public/LSU_theater_1-2011_30-W1600.jpg?itok=BUrPOrOo"/>
          <p:cNvSpPr>
            <a:spLocks noChangeAspect="1" noChangeArrowheads="1"/>
          </p:cNvSpPr>
          <p:nvPr/>
        </p:nvSpPr>
        <p:spPr bwMode="auto">
          <a:xfrm>
            <a:off x="155575" y="-2171700"/>
            <a:ext cx="4524375" cy="4524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grpSp>
        <p:nvGrpSpPr>
          <p:cNvPr id="9" name="Group 8"/>
          <p:cNvGrpSpPr/>
          <p:nvPr/>
        </p:nvGrpSpPr>
        <p:grpSpPr>
          <a:xfrm>
            <a:off x="2131414" y="90486"/>
            <a:ext cx="6612712" cy="6649450"/>
            <a:chOff x="2131414" y="90486"/>
            <a:chExt cx="6612712" cy="6649450"/>
          </a:xfrm>
        </p:grpSpPr>
        <p:pic>
          <p:nvPicPr>
            <p:cNvPr id="1037" name="Picture 1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578" r="4168"/>
            <a:stretch/>
          </p:blipFill>
          <p:spPr bwMode="auto">
            <a:xfrm>
              <a:off x="2138405" y="3679936"/>
              <a:ext cx="2008538"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2131414" y="90487"/>
              <a:ext cx="2940712" cy="35894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5072126" y="90486"/>
              <a:ext cx="3672000" cy="35894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4" name="Picture 10"/>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146943" y="3679936"/>
              <a:ext cx="4597183"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47</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70966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zh-CN" altLang="en-US" dirty="0">
                <a:latin typeface="SimSun" panose="02010600030101010101" pitchFamily="2" charset="-122"/>
                <a:ea typeface="SimSun" panose="02010600030101010101" pitchFamily="2" charset="-122"/>
              </a:rPr>
              <a:t>法国银行，法国巴黎</a:t>
            </a:r>
            <a:r>
              <a:rPr lang="fr-FR" baseline="50000" dirty="0">
                <a:latin typeface="SimSun" panose="02010600030101010101" pitchFamily="2" charset="-122"/>
                <a:ea typeface="SimSun" panose="02010600030101010101" pitchFamily="2" charset="-122"/>
              </a:rPr>
              <a:t>4</a:t>
            </a:r>
            <a:br>
              <a:rPr lang="fr-FR" baseline="50000"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a:t>
            </a:r>
            <a:r>
              <a:rPr lang="fr-FR" dirty="0">
                <a:latin typeface="SimSun" panose="02010600030101010101" pitchFamily="2" charset="-122"/>
                <a:ea typeface="SimSun" panose="02010600030101010101" pitchFamily="2" charset="-122"/>
              </a:rPr>
              <a:t> </a:t>
            </a:r>
            <a:r>
              <a:rPr lang="fr-FR" dirty="0" err="1">
                <a:latin typeface="SimSun" panose="02010600030101010101" pitchFamily="2" charset="-122"/>
                <a:ea typeface="SimSun" panose="02010600030101010101" pitchFamily="2" charset="-122"/>
              </a:rPr>
              <a:t>Moati</a:t>
            </a:r>
            <a:r>
              <a:rPr lang="fr-FR" dirty="0">
                <a:latin typeface="SimSun" panose="02010600030101010101" pitchFamily="2" charset="-122"/>
                <a:ea typeface="SimSun" panose="02010600030101010101" pitchFamily="2" charset="-122"/>
              </a:rPr>
              <a:t> -Rivière</a:t>
            </a:r>
          </a:p>
        </p:txBody>
      </p:sp>
      <p:pic>
        <p:nvPicPr>
          <p:cNvPr id="9" name="Picture 11" descr="MOATTI-RIVIERE_BANQUE-FRANCE_0113_12"/>
          <p:cNvPicPr>
            <a:picLocks noGrp="1" noChangeAspect="1" noChangeArrowheads="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a:ln>
            <a:solidFill>
              <a:schemeClr val="tx1"/>
            </a:solidFill>
          </a:ln>
        </p:spPr>
      </p:pic>
      <p:sp>
        <p:nvSpPr>
          <p:cNvPr id="8" name="Text Placeholder 7"/>
          <p:cNvSpPr>
            <a:spLocks noGrp="1"/>
          </p:cNvSpPr>
          <p:nvPr>
            <p:ph type="body" sz="half" idx="2"/>
          </p:nvPr>
        </p:nvSpPr>
        <p:spPr/>
        <p:txBody>
          <a:bodyPr/>
          <a:lstStyle/>
          <a:p>
            <a:r>
              <a:rPr lang="zh-CN" altLang="en-US" dirty="0">
                <a:latin typeface="SimSun" panose="02010600030101010101" pitchFamily="2" charset="-122"/>
                <a:ea typeface="SimSun" panose="02010600030101010101" pitchFamily="2" charset="-122"/>
              </a:rPr>
              <a:t>镜面</a:t>
            </a:r>
            <a:r>
              <a:rPr lang="fr-FR" dirty="0">
                <a:latin typeface="SimSun" panose="02010600030101010101" pitchFamily="2" charset="-122"/>
                <a:ea typeface="SimSun" panose="02010600030101010101" pitchFamily="2" charset="-122"/>
              </a:rPr>
              <a:t>EN 1.4301 (AISI 304)</a:t>
            </a:r>
          </a:p>
          <a:p>
            <a:endParaRPr lang="nl-BE" dirty="0">
              <a:latin typeface="SimSun" panose="02010600030101010101" pitchFamily="2" charset="-122"/>
              <a:ea typeface="SimSun" panose="02010600030101010101" pitchFamily="2" charset="-122"/>
            </a:endParaRP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48</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4256699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5792" y="4800600"/>
            <a:ext cx="6792416" cy="566738"/>
          </a:xfrm>
        </p:spPr>
        <p:txBody>
          <a:bodyPr>
            <a:normAutofit/>
          </a:bodyPr>
          <a:lstStyle/>
          <a:p>
            <a:r>
              <a:rPr lang="zh-CN" altLang="en-US" dirty="0">
                <a:latin typeface="SimSun" panose="02010600030101010101" pitchFamily="2" charset="-122"/>
                <a:ea typeface="SimSun" panose="02010600030101010101" pitchFamily="2" charset="-122"/>
              </a:rPr>
              <a:t>地铁站</a:t>
            </a:r>
            <a:r>
              <a:rPr lang="fr-FR" dirty="0">
                <a:latin typeface="SimSun" panose="02010600030101010101" pitchFamily="2" charset="-122"/>
                <a:ea typeface="SimSun" panose="02010600030101010101" pitchFamily="2" charset="-122"/>
              </a:rPr>
              <a:t>L5 El </a:t>
            </a:r>
            <a:r>
              <a:rPr lang="zh-CN" altLang="en-US" dirty="0">
                <a:latin typeface="SimSun" panose="02010600030101010101" pitchFamily="2" charset="-122"/>
                <a:ea typeface="SimSun" panose="02010600030101010101" pitchFamily="2" charset="-122"/>
              </a:rPr>
              <a:t>卡梅尔，西班牙巴塞罗那</a:t>
            </a:r>
            <a:r>
              <a:rPr lang="fr-FR" baseline="50000" dirty="0">
                <a:latin typeface="SimSun" panose="02010600030101010101" pitchFamily="2" charset="-122"/>
                <a:ea typeface="SimSun" panose="02010600030101010101" pitchFamily="2" charset="-122"/>
              </a:rPr>
              <a:t>5</a:t>
            </a:r>
          </a:p>
        </p:txBody>
      </p:sp>
      <p:sp>
        <p:nvSpPr>
          <p:cNvPr id="5" name="Picture Placeholder 4"/>
          <p:cNvSpPr>
            <a:spLocks noGrp="1"/>
          </p:cNvSpPr>
          <p:nvPr>
            <p:ph type="pic" idx="1"/>
          </p:nvPr>
        </p:nvSpPr>
        <p:spPr/>
      </p:sp>
      <p:sp>
        <p:nvSpPr>
          <p:cNvPr id="8" name="Text Placeholder 7"/>
          <p:cNvSpPr>
            <a:spLocks noGrp="1"/>
          </p:cNvSpPr>
          <p:nvPr>
            <p:ph type="body" sz="half" idx="2"/>
          </p:nvPr>
        </p:nvSpPr>
        <p:spPr>
          <a:xfrm>
            <a:off x="1175792" y="5367338"/>
            <a:ext cx="6792416" cy="804862"/>
          </a:xfrm>
        </p:spPr>
        <p:txBody>
          <a:bodyPr>
            <a:normAutofit/>
          </a:bodyPr>
          <a:lstStyle/>
          <a:p>
            <a:r>
              <a:rPr lang="zh-CN" altLang="en-US" sz="1600" dirty="0">
                <a:latin typeface="SimSun" panose="02010600030101010101" pitchFamily="2" charset="-122"/>
                <a:ea typeface="SimSun" panose="02010600030101010101" pitchFamily="2" charset="-122"/>
              </a:rPr>
              <a:t>不锈钢编网墙板</a:t>
            </a:r>
            <a:endParaRPr lang="fr-FR" sz="1600" dirty="0">
              <a:latin typeface="SimSun" panose="02010600030101010101" pitchFamily="2" charset="-122"/>
              <a:ea typeface="SimSun" panose="02010600030101010101" pitchFamily="2" charset="-122"/>
            </a:endParaRP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49</a:t>
            </a:fld>
            <a:endParaRPr lang="fr-BE" dirty="0">
              <a:latin typeface="SimSun" panose="02010600030101010101" pitchFamily="2" charset="-122"/>
              <a:ea typeface="SimSun" panose="02010600030101010101" pitchFamily="2" charset="-122"/>
            </a:endParaRPr>
          </a:p>
        </p:txBody>
      </p:sp>
      <p:pic>
        <p:nvPicPr>
          <p:cNvPr id="4" name="Image 3"/>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75792" y="332656"/>
            <a:ext cx="6792416" cy="4574296"/>
          </a:xfrm>
          <a:prstGeom prst="rect">
            <a:avLst/>
          </a:prstGeom>
          <a:ln>
            <a:solidFill>
              <a:schemeClr val="tx1"/>
            </a:solidFill>
          </a:ln>
        </p:spPr>
      </p:pic>
    </p:spTree>
    <p:extLst>
      <p:ext uri="{BB962C8B-B14F-4D97-AF65-F5344CB8AC3E}">
        <p14:creationId xmlns:p14="http://schemas.microsoft.com/office/powerpoint/2010/main" val="3743469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0598" y="4725144"/>
            <a:ext cx="6562801" cy="566738"/>
          </a:xfrm>
        </p:spPr>
        <p:txBody>
          <a:bodyPr/>
          <a:lstStyle/>
          <a:p>
            <a:r>
              <a:rPr lang="zh-CN" altLang="en-US" dirty="0">
                <a:latin typeface="SimSun" panose="02010600030101010101" pitchFamily="2" charset="-122"/>
                <a:ea typeface="SimSun" panose="02010600030101010101" pitchFamily="2" charset="-122"/>
              </a:rPr>
              <a:t>巴塔利亚修道院，葡萄牙</a:t>
            </a:r>
            <a:r>
              <a:rPr lang="fr-FR" baseline="50000" dirty="0">
                <a:latin typeface="SimSun" panose="02010600030101010101" pitchFamily="2" charset="-122"/>
                <a:ea typeface="SimSun" panose="02010600030101010101" pitchFamily="2" charset="-122"/>
              </a:rPr>
              <a:t>6</a:t>
            </a:r>
          </a:p>
        </p:txBody>
      </p:sp>
      <p:sp>
        <p:nvSpPr>
          <p:cNvPr id="8" name="Text Placeholder 7"/>
          <p:cNvSpPr>
            <a:spLocks noGrp="1"/>
          </p:cNvSpPr>
          <p:nvPr>
            <p:ph type="body" sz="half" idx="2"/>
          </p:nvPr>
        </p:nvSpPr>
        <p:spPr>
          <a:xfrm>
            <a:off x="1290598" y="5291882"/>
            <a:ext cx="6562801" cy="804862"/>
          </a:xfrm>
        </p:spPr>
        <p:txBody>
          <a:bodyPr>
            <a:normAutofit fontScale="77500" lnSpcReduction="20000"/>
          </a:bodyPr>
          <a:lstStyle/>
          <a:p>
            <a:r>
              <a:rPr lang="zh-CN" altLang="en-US" dirty="0">
                <a:latin typeface="SimSun" panose="02010600030101010101" pitchFamily="2" charset="-122"/>
                <a:ea typeface="SimSun" panose="02010600030101010101" pitchFamily="2" charset="-122"/>
              </a:rPr>
              <a:t>不锈钢网幕帘</a:t>
            </a:r>
            <a:endParaRPr lang="fr-FR" dirty="0">
              <a:latin typeface="SimSun" panose="02010600030101010101" pitchFamily="2" charset="-122"/>
              <a:ea typeface="SimSun" panose="02010600030101010101" pitchFamily="2" charset="-122"/>
            </a:endParaRPr>
          </a:p>
          <a:p>
            <a:r>
              <a:rPr lang="zh-CN" altLang="en-US" dirty="0">
                <a:latin typeface="SimSun" panose="02010600030101010101" pitchFamily="2" charset="-122"/>
                <a:ea typeface="SimSun" panose="02010600030101010101" pitchFamily="2" charset="-122"/>
              </a:rPr>
              <a:t>开放区</a:t>
            </a:r>
            <a:r>
              <a:rPr lang="en-US" dirty="0">
                <a:latin typeface="SimSun" panose="02010600030101010101" pitchFamily="2" charset="-122"/>
                <a:ea typeface="SimSun" panose="02010600030101010101" pitchFamily="2" charset="-122"/>
              </a:rPr>
              <a:t> 36 %</a:t>
            </a:r>
            <a:br>
              <a:rPr lang="en-US"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重量</a:t>
            </a:r>
            <a:r>
              <a:rPr lang="en-US" dirty="0">
                <a:latin typeface="SimSun" panose="02010600030101010101" pitchFamily="2" charset="-122"/>
                <a:ea typeface="SimSun" panose="02010600030101010101" pitchFamily="2" charset="-122"/>
              </a:rPr>
              <a:t>0.25 kg/m</a:t>
            </a:r>
            <a:r>
              <a:rPr lang="en-US" baseline="30000" dirty="0">
                <a:latin typeface="SimSun" panose="02010600030101010101" pitchFamily="2" charset="-122"/>
                <a:ea typeface="SimSun" panose="02010600030101010101" pitchFamily="2" charset="-122"/>
              </a:rPr>
              <a:t>2</a:t>
            </a:r>
            <a:br>
              <a:rPr lang="en-US"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钢棒直径</a:t>
            </a:r>
            <a:r>
              <a:rPr lang="en-US" dirty="0">
                <a:latin typeface="SimSun" panose="02010600030101010101" pitchFamily="2" charset="-122"/>
                <a:ea typeface="SimSun" panose="02010600030101010101" pitchFamily="2" charset="-122"/>
              </a:rPr>
              <a:t>0.05 mm.</a:t>
            </a:r>
            <a:br>
              <a:rPr lang="en-US"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钢丝捻距</a:t>
            </a:r>
            <a:r>
              <a:rPr lang="en-US" dirty="0">
                <a:latin typeface="SimSun" panose="02010600030101010101" pitchFamily="2" charset="-122"/>
                <a:ea typeface="SimSun" panose="02010600030101010101" pitchFamily="2" charset="-122"/>
              </a:rPr>
              <a:t>h 0.13 x 0.13 mm.</a:t>
            </a:r>
            <a:endParaRPr lang="fr-FR" dirty="0">
              <a:latin typeface="SimSun" panose="02010600030101010101" pitchFamily="2" charset="-122"/>
              <a:ea typeface="SimSun" panose="02010600030101010101" pitchFamily="2" charset="-122"/>
            </a:endParaRP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50</a:t>
            </a:fld>
            <a:endParaRPr lang="fr-BE" dirty="0">
              <a:latin typeface="SimSun" panose="02010600030101010101" pitchFamily="2" charset="-122"/>
              <a:ea typeface="SimSun" panose="02010600030101010101" pitchFamily="2" charset="-122"/>
            </a:endParaRPr>
          </a:p>
        </p:txBody>
      </p:sp>
      <p:pic>
        <p:nvPicPr>
          <p:cNvPr id="4" name="Image 3"/>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290599" y="223756"/>
            <a:ext cx="6562801" cy="4274718"/>
          </a:xfrm>
          <a:prstGeom prst="rect">
            <a:avLst/>
          </a:prstGeom>
          <a:ln>
            <a:solidFill>
              <a:schemeClr val="tx1"/>
            </a:solidFill>
          </a:ln>
        </p:spPr>
      </p:pic>
      <p:pic>
        <p:nvPicPr>
          <p:cNvPr id="2050" name="Picture 2" descr="Mosteiro da Batalha"/>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822302" y="3135059"/>
            <a:ext cx="2031098" cy="13634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6768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4048" y="2924944"/>
            <a:ext cx="5486400" cy="566738"/>
          </a:xfrm>
        </p:spPr>
        <p:txBody>
          <a:bodyPr>
            <a:normAutofit/>
          </a:bodyPr>
          <a:lstStyle/>
          <a:p>
            <a:r>
              <a:rPr lang="zh-CN" altLang="en-US" dirty="0">
                <a:latin typeface="SimSun" panose="02010600030101010101" pitchFamily="2" charset="-122"/>
                <a:ea typeface="SimSun" panose="02010600030101010101" pitchFamily="2" charset="-122"/>
              </a:rPr>
              <a:t>家用窗帘</a:t>
            </a:r>
            <a:r>
              <a:rPr lang="fr-FR" dirty="0">
                <a:latin typeface="SimSun" panose="02010600030101010101" pitchFamily="2" charset="-122"/>
                <a:ea typeface="SimSun" panose="02010600030101010101" pitchFamily="2" charset="-122"/>
              </a:rPr>
              <a:t>/</a:t>
            </a:r>
            <a:r>
              <a:rPr lang="zh-CN" altLang="en-US" dirty="0">
                <a:latin typeface="SimSun" panose="02010600030101010101" pitchFamily="2" charset="-122"/>
                <a:ea typeface="SimSun" panose="02010600030101010101" pitchFamily="2" charset="-122"/>
              </a:rPr>
              <a:t>安全扶手</a:t>
            </a:r>
            <a:r>
              <a:rPr lang="fr-FR" baseline="50000" dirty="0">
                <a:latin typeface="SimSun" panose="02010600030101010101" pitchFamily="2" charset="-122"/>
                <a:ea typeface="SimSun" panose="02010600030101010101" pitchFamily="2" charset="-122"/>
              </a:rPr>
              <a:t>7</a:t>
            </a:r>
          </a:p>
        </p:txBody>
      </p:sp>
      <p:sp>
        <p:nvSpPr>
          <p:cNvPr id="6" name="Text Placeholder 5"/>
          <p:cNvSpPr>
            <a:spLocks noGrp="1"/>
          </p:cNvSpPr>
          <p:nvPr>
            <p:ph type="body" sz="half" idx="2"/>
          </p:nvPr>
        </p:nvSpPr>
        <p:spPr>
          <a:xfrm>
            <a:off x="5004048" y="3501008"/>
            <a:ext cx="3816424" cy="1656184"/>
          </a:xfrm>
        </p:spPr>
        <p:txBody>
          <a:bodyPr>
            <a:normAutofit/>
          </a:bodyPr>
          <a:lstStyle/>
          <a:p>
            <a:r>
              <a:rPr lang="zh-CN" altLang="en-US" dirty="0">
                <a:latin typeface="SimSun" panose="02010600030101010101" pitchFamily="2" charset="-122"/>
                <a:ea typeface="SimSun" panose="02010600030101010101" pitchFamily="2" charset="-122"/>
              </a:rPr>
              <a:t>不锈钢</a:t>
            </a:r>
            <a:endParaRPr lang="fr-FR" dirty="0">
              <a:latin typeface="SimSun" panose="02010600030101010101" pitchFamily="2" charset="-122"/>
              <a:ea typeface="SimSun" panose="02010600030101010101" pitchFamily="2" charset="-122"/>
            </a:endParaRPr>
          </a:p>
          <a:p>
            <a:r>
              <a:rPr lang="zh-CN" altLang="en-US" dirty="0">
                <a:latin typeface="SimSun" panose="02010600030101010101" pitchFamily="2" charset="-122"/>
                <a:ea typeface="SimSun" panose="02010600030101010101" pitchFamily="2" charset="-122"/>
              </a:rPr>
              <a:t>开放区</a:t>
            </a:r>
            <a:r>
              <a:rPr lang="fr-FR" dirty="0">
                <a:latin typeface="SimSun" panose="02010600030101010101" pitchFamily="2" charset="-122"/>
                <a:ea typeface="SimSun" panose="02010600030101010101" pitchFamily="2" charset="-122"/>
              </a:rPr>
              <a:t> 44 %</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重量</a:t>
            </a:r>
            <a:r>
              <a:rPr lang="fr-FR" dirty="0">
                <a:latin typeface="SimSun" panose="02010600030101010101" pitchFamily="2" charset="-122"/>
                <a:ea typeface="SimSun" panose="02010600030101010101" pitchFamily="2" charset="-122"/>
              </a:rPr>
              <a:t>5,2 kg/m</a:t>
            </a:r>
            <a:r>
              <a:rPr lang="fr-FR" baseline="30000" dirty="0">
                <a:latin typeface="SimSun" panose="02010600030101010101" pitchFamily="2" charset="-122"/>
                <a:ea typeface="SimSun" panose="02010600030101010101" pitchFamily="2" charset="-122"/>
              </a:rPr>
              <a:t>2</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钢丝绳直径</a:t>
            </a:r>
            <a:r>
              <a:rPr lang="fr-FR" dirty="0">
                <a:latin typeface="SimSun" panose="02010600030101010101" pitchFamily="2" charset="-122"/>
                <a:ea typeface="SimSun" panose="02010600030101010101" pitchFamily="2" charset="-122"/>
              </a:rPr>
              <a:t> 4 x 0.75 </a:t>
            </a:r>
            <a:r>
              <a:rPr lang="fr-FR" dirty="0" err="1">
                <a:latin typeface="SimSun" panose="02010600030101010101" pitchFamily="2" charset="-122"/>
                <a:ea typeface="SimSun" panose="02010600030101010101" pitchFamily="2" charset="-122"/>
              </a:rPr>
              <a:t>mm.</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钢棒直径</a:t>
            </a:r>
            <a:r>
              <a:rPr lang="fr-FR" dirty="0">
                <a:latin typeface="SimSun" panose="02010600030101010101" pitchFamily="2" charset="-122"/>
                <a:ea typeface="SimSun" panose="02010600030101010101" pitchFamily="2" charset="-122"/>
              </a:rPr>
              <a:t> 1.5 </a:t>
            </a:r>
            <a:r>
              <a:rPr lang="fr-FR" dirty="0" err="1">
                <a:latin typeface="SimSun" panose="02010600030101010101" pitchFamily="2" charset="-122"/>
                <a:ea typeface="SimSun" panose="02010600030101010101" pitchFamily="2" charset="-122"/>
              </a:rPr>
              <a:t>mm.</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钢丝绳最高捻距</a:t>
            </a:r>
            <a:r>
              <a:rPr lang="fr-FR" dirty="0">
                <a:latin typeface="SimSun" panose="02010600030101010101" pitchFamily="2" charset="-122"/>
                <a:ea typeface="SimSun" panose="02010600030101010101" pitchFamily="2" charset="-122"/>
              </a:rPr>
              <a:t>26.4 </a:t>
            </a:r>
            <a:r>
              <a:rPr lang="fr-FR" dirty="0" err="1">
                <a:latin typeface="SimSun" panose="02010600030101010101" pitchFamily="2" charset="-122"/>
                <a:ea typeface="SimSun" panose="02010600030101010101" pitchFamily="2" charset="-122"/>
              </a:rPr>
              <a:t>mm.</a:t>
            </a:r>
            <a:br>
              <a:rPr lang="fr-FR"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钢丝最高捻距</a:t>
            </a:r>
            <a:r>
              <a:rPr lang="fr-FR" dirty="0">
                <a:latin typeface="SimSun" panose="02010600030101010101" pitchFamily="2" charset="-122"/>
                <a:ea typeface="SimSun" panose="02010600030101010101" pitchFamily="2" charset="-122"/>
              </a:rPr>
              <a:t> 3 </a:t>
            </a:r>
            <a:r>
              <a:rPr lang="fr-FR" dirty="0" err="1">
                <a:latin typeface="SimSun" panose="02010600030101010101" pitchFamily="2" charset="-122"/>
                <a:ea typeface="SimSun" panose="02010600030101010101" pitchFamily="2" charset="-122"/>
              </a:rPr>
              <a:t>mm.</a:t>
            </a:r>
            <a:endParaRPr lang="fr-FR" dirty="0">
              <a:latin typeface="SimSun" panose="02010600030101010101" pitchFamily="2" charset="-122"/>
              <a:ea typeface="SimSun" panose="02010600030101010101" pitchFamily="2" charset="-122"/>
            </a:endParaRPr>
          </a:p>
          <a:p>
            <a:endParaRPr lang="nl-BE" dirty="0">
              <a:latin typeface="SimSun" panose="02010600030101010101" pitchFamily="2" charset="-122"/>
              <a:ea typeface="SimSun" panose="02010600030101010101" pitchFamily="2" charset="-122"/>
            </a:endParaRP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51</a:t>
            </a:fld>
            <a:endParaRPr lang="fr-BE" dirty="0">
              <a:latin typeface="SimSun" panose="02010600030101010101" pitchFamily="2" charset="-122"/>
              <a:ea typeface="SimSun" panose="02010600030101010101" pitchFamily="2" charset="-122"/>
            </a:endParaRPr>
          </a:p>
        </p:txBody>
      </p:sp>
      <p:pic>
        <p:nvPicPr>
          <p:cNvPr id="1026" name="Picture 2" descr="Vivienda Unifamilia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36512" y="-27384"/>
            <a:ext cx="4910640" cy="68853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WEBER-440"/>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874128" y="5240363"/>
            <a:ext cx="2501694" cy="16176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664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013176"/>
            <a:ext cx="8748464" cy="720080"/>
          </a:xfrm>
        </p:spPr>
        <p:txBody>
          <a:bodyPr>
            <a:normAutofit/>
          </a:bodyPr>
          <a:lstStyle/>
          <a:p>
            <a:r>
              <a:rPr lang="zh-CN" altLang="en-US" dirty="0">
                <a:latin typeface="SimSun" panose="02010600030101010101" pitchFamily="2" charset="-122"/>
                <a:ea typeface="SimSun" panose="02010600030101010101" pitchFamily="2" charset="-122"/>
              </a:rPr>
              <a:t>当代艺术规划展博物馆，中国深圳（在建）</a:t>
            </a:r>
            <a:br>
              <a:rPr lang="en-US" altLang="zh-CN" dirty="0">
                <a:latin typeface="SimSun" panose="02010600030101010101" pitchFamily="2" charset="-122"/>
                <a:ea typeface="SimSun" panose="02010600030101010101" pitchFamily="2" charset="-122"/>
              </a:rPr>
            </a:br>
            <a:r>
              <a:rPr lang="zh-CN" altLang="en-US" dirty="0">
                <a:latin typeface="SimSun" panose="02010600030101010101" pitchFamily="2" charset="-122"/>
                <a:ea typeface="SimSun" panose="02010600030101010101" pitchFamily="2" charset="-122"/>
              </a:rPr>
              <a:t>建筑师：蓝天组</a:t>
            </a:r>
            <a:endParaRPr lang="fr-FR" dirty="0">
              <a:latin typeface="SimSun" panose="02010600030101010101" pitchFamily="2" charset="-122"/>
              <a:ea typeface="SimSun" panose="02010600030101010101" pitchFamily="2" charset="-122"/>
            </a:endParaRPr>
          </a:p>
        </p:txBody>
      </p:sp>
      <p:sp>
        <p:nvSpPr>
          <p:cNvPr id="4" name="Picture Placeholder 3"/>
          <p:cNvSpPr>
            <a:spLocks noGrp="1"/>
          </p:cNvSpPr>
          <p:nvPr>
            <p:ph type="pic" idx="1"/>
          </p:nvPr>
        </p:nvSpPr>
        <p:spPr/>
      </p:sp>
      <p:sp>
        <p:nvSpPr>
          <p:cNvPr id="3" name="Slide Number Placeholder 2"/>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52</a:t>
            </a:fld>
            <a:endParaRPr lang="fr-BE" dirty="0">
              <a:latin typeface="SimSun" panose="02010600030101010101" pitchFamily="2" charset="-122"/>
              <a:ea typeface="SimSun" panose="02010600030101010101" pitchFamily="2" charset="-122"/>
            </a:endParaRP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7504" y="553669"/>
            <a:ext cx="8748464" cy="4315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18086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latin typeface="SimSun" panose="02010600030101010101" pitchFamily="2" charset="-122"/>
                <a:ea typeface="SimSun" panose="02010600030101010101" pitchFamily="2" charset="-122"/>
              </a:rPr>
              <a:t>装饰参考资料</a:t>
            </a:r>
            <a:endParaRPr lang="fr-FR" dirty="0">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p:txBody>
          <a:bodyPr>
            <a:normAutofit fontScale="70000" lnSpcReduction="20000"/>
          </a:bodyPr>
          <a:lstStyle/>
          <a:p>
            <a:pPr marL="514350" indent="-514350">
              <a:buFont typeface="+mj-lt"/>
              <a:buAutoNum type="arabicPeriod"/>
            </a:pPr>
            <a:r>
              <a:rPr lang="fr-FR" dirty="0">
                <a:hlinkClick r:id="rId2"/>
              </a:rPr>
              <a:t>http://www.seoic.com/cable_railing.htm</a:t>
            </a:r>
            <a:endParaRPr lang="fr-FR" b="1" dirty="0">
              <a:solidFill>
                <a:srgbClr val="FF0000"/>
              </a:solidFill>
            </a:endParaRPr>
          </a:p>
          <a:p>
            <a:pPr marL="514350" indent="-514350">
              <a:buFont typeface="+mj-lt"/>
              <a:buAutoNum type="arabicPeriod"/>
            </a:pPr>
            <a:r>
              <a:rPr lang="fr-FR" dirty="0">
                <a:hlinkClick r:id="rId3"/>
              </a:rPr>
              <a:t>http://cambridgearchitectural.com/projects/louisiana-state-university-lsu-student-union-theater</a:t>
            </a:r>
            <a:endParaRPr lang="fr-FR" dirty="0"/>
          </a:p>
          <a:p>
            <a:pPr marL="514350" indent="-514350">
              <a:buFont typeface="+mj-lt"/>
              <a:buAutoNum type="arabicPeriod"/>
            </a:pPr>
            <a:r>
              <a:rPr lang="fr-FR" dirty="0">
                <a:hlinkClick r:id="rId4"/>
              </a:rPr>
              <a:t>http://www.twentinox.com/projects/item/36/Transparent+stainless+steel+curtain+panels</a:t>
            </a:r>
            <a:r>
              <a:rPr lang="fr-FR" dirty="0"/>
              <a:t> </a:t>
            </a:r>
          </a:p>
          <a:p>
            <a:pPr marL="514350" indent="-514350">
              <a:buFont typeface="+mj-lt"/>
              <a:buAutoNum type="arabicPeriod"/>
            </a:pPr>
            <a:r>
              <a:rPr lang="fr-FR" dirty="0">
                <a:hlinkClick r:id="rId5"/>
              </a:rPr>
              <a:t>http://www.uginox.com/fr/node/180</a:t>
            </a:r>
            <a:r>
              <a:rPr lang="fr-FR" dirty="0"/>
              <a:t> </a:t>
            </a:r>
          </a:p>
          <a:p>
            <a:pPr marL="514350" indent="-514350">
              <a:buFont typeface="+mj-lt"/>
              <a:buAutoNum type="arabicPeriod"/>
            </a:pPr>
            <a:r>
              <a:rPr lang="fr-FR" dirty="0">
                <a:hlinkClick r:id="rId6"/>
              </a:rPr>
              <a:t>http://www.cedinox.es</a:t>
            </a:r>
            <a:endParaRPr lang="fr-FR" dirty="0"/>
          </a:p>
          <a:p>
            <a:pPr marL="514350" indent="-514350">
              <a:buFont typeface="+mj-lt"/>
              <a:buAutoNum type="arabicPeriod"/>
            </a:pPr>
            <a:r>
              <a:rPr lang="fr-FR" dirty="0">
                <a:hlinkClick r:id="rId7"/>
              </a:rPr>
              <a:t>http://www.archilovers.com/projects/58425/mosteiro-da-batalha.html</a:t>
            </a:r>
            <a:r>
              <a:rPr lang="fr-FR" dirty="0"/>
              <a:t> </a:t>
            </a:r>
          </a:p>
          <a:p>
            <a:pPr marL="514350" indent="-514350">
              <a:buFont typeface="+mj-lt"/>
              <a:buAutoNum type="arabicPeriod"/>
            </a:pPr>
            <a:r>
              <a:rPr lang="fr-FR" dirty="0">
                <a:hlinkClick r:id="rId8"/>
              </a:rPr>
              <a:t>http://www.theinoxincolor.com/portfolio_category/decorative-mesh-projects/</a:t>
            </a:r>
            <a:r>
              <a:rPr lang="fr-FR" dirty="0"/>
              <a:t> </a:t>
            </a:r>
          </a:p>
          <a:p>
            <a:pPr marL="514350" indent="-514350">
              <a:buFont typeface="+mj-lt"/>
              <a:buAutoNum type="arabicPeriod"/>
            </a:pPr>
            <a:r>
              <a:rPr lang="fr-FR" dirty="0">
                <a:hlinkClick r:id="rId9"/>
              </a:rPr>
              <a:t>http://www.coop-himmelblau.at/architecture/projects/museum-of-contemporary-art-planning-exhibition</a:t>
            </a:r>
            <a:r>
              <a:rPr lang="fr-FR"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53</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7854617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latin typeface="SimSun" panose="02010600030101010101" pitchFamily="2" charset="-122"/>
                <a:ea typeface="SimSun" panose="02010600030101010101" pitchFamily="2" charset="-122"/>
              </a:rPr>
              <a:t>5. </a:t>
            </a:r>
            <a:r>
              <a:rPr lang="zh-CN" altLang="en-US" dirty="0">
                <a:latin typeface="SimSun" panose="02010600030101010101" pitchFamily="2" charset="-122"/>
                <a:ea typeface="SimSun" panose="02010600030101010101" pitchFamily="2" charset="-122"/>
              </a:rPr>
              <a:t>不锈钢水暖</a:t>
            </a:r>
            <a:endParaRPr lang="nl-BE" dirty="0">
              <a:latin typeface="SimSun" panose="02010600030101010101" pitchFamily="2" charset="-122"/>
              <a:ea typeface="SimSun" panose="02010600030101010101" pitchFamily="2" charset="-122"/>
            </a:endParaRPr>
          </a:p>
        </p:txBody>
      </p:sp>
      <p:sp>
        <p:nvSpPr>
          <p:cNvPr id="2" name="Slide Number Placeholder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54</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270043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kenco-services.com/images/aboutpic4b.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Content Placeholder 2"/>
          <p:cNvSpPr txBox="1">
            <a:spLocks/>
          </p:cNvSpPr>
          <p:nvPr/>
        </p:nvSpPr>
        <p:spPr>
          <a:xfrm>
            <a:off x="1304098" y="4723194"/>
            <a:ext cx="3771958" cy="213480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2000" dirty="0">
                <a:latin typeface="SimSun" panose="02010600030101010101" pitchFamily="2" charset="-122"/>
                <a:ea typeface="SimSun" panose="02010600030101010101" pitchFamily="2" charset="-122"/>
              </a:rPr>
              <a:t>顺时针，从左上角开始：</a:t>
            </a:r>
            <a:endParaRPr lang="fr-FR" sz="20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2000" dirty="0">
                <a:latin typeface="SimSun" panose="02010600030101010101" pitchFamily="2" charset="-122"/>
                <a:ea typeface="SimSun" panose="02010600030101010101" pitchFamily="2" charset="-122"/>
              </a:rPr>
              <a:t>卫生管道</a:t>
            </a:r>
            <a:endParaRPr lang="fr-FR" sz="20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2000" dirty="0">
                <a:latin typeface="SimSun" panose="02010600030101010101" pitchFamily="2" charset="-122"/>
                <a:ea typeface="SimSun" panose="02010600030101010101" pitchFamily="2" charset="-122"/>
              </a:rPr>
              <a:t>压入管</a:t>
            </a:r>
            <a:endParaRPr lang="fr-FR" sz="20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2000" dirty="0">
                <a:latin typeface="SimSun" panose="02010600030101010101" pitchFamily="2" charset="-122"/>
                <a:ea typeface="SimSun" panose="02010600030101010101" pitchFamily="2" charset="-122"/>
              </a:rPr>
              <a:t>厨房水龙头</a:t>
            </a:r>
            <a:endParaRPr lang="fr-FR" sz="20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2000" dirty="0">
                <a:latin typeface="SimSun" panose="02010600030101010101" pitchFamily="2" charset="-122"/>
                <a:ea typeface="SimSun" panose="02010600030101010101" pitchFamily="2" charset="-122"/>
              </a:rPr>
              <a:t>带灯的花洒</a:t>
            </a:r>
            <a:endParaRPr lang="fr-FR" sz="2000" dirty="0">
              <a:latin typeface="SimSun" panose="02010600030101010101" pitchFamily="2" charset="-122"/>
              <a:ea typeface="SimSun" panose="02010600030101010101" pitchFamily="2" charset="-122"/>
            </a:endParaRPr>
          </a:p>
        </p:txBody>
      </p:sp>
      <p:grpSp>
        <p:nvGrpSpPr>
          <p:cNvPr id="7" name="Group 6"/>
          <p:cNvGrpSpPr/>
          <p:nvPr/>
        </p:nvGrpSpPr>
        <p:grpSpPr>
          <a:xfrm>
            <a:off x="1332190" y="188640"/>
            <a:ext cx="6479621" cy="4534554"/>
            <a:chOff x="2172881" y="1738977"/>
            <a:chExt cx="6479621" cy="4534554"/>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72881" y="1738977"/>
              <a:ext cx="3265897" cy="21585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438778" y="1738977"/>
              <a:ext cx="3213724"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930103" y="3897531"/>
              <a:ext cx="3722399"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rotWithShape="1">
            <a:blip r:embed="rId6" cstate="email">
              <a:extLst>
                <a:ext uri="{28A0092B-C50C-407E-A947-70E740481C1C}">
                  <a14:useLocalDpi xmlns:a14="http://schemas.microsoft.com/office/drawing/2010/main" val="0"/>
                </a:ext>
              </a:extLst>
            </a:blip>
            <a:srcRect/>
            <a:stretch/>
          </p:blipFill>
          <p:spPr bwMode="auto">
            <a:xfrm>
              <a:off x="2172881" y="3897531"/>
              <a:ext cx="2757222"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55</a:t>
            </a:fld>
            <a:endParaRPr lang="fr-BE" dirty="0"/>
          </a:p>
        </p:txBody>
      </p:sp>
    </p:spTree>
    <p:extLst>
      <p:ext uri="{BB962C8B-B14F-4D97-AF65-F5344CB8AC3E}">
        <p14:creationId xmlns:p14="http://schemas.microsoft.com/office/powerpoint/2010/main" val="2205497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04106" y="5597557"/>
            <a:ext cx="5486400" cy="566738"/>
          </a:xfrm>
        </p:spPr>
        <p:txBody>
          <a:bodyPr/>
          <a:lstStyle/>
          <a:p>
            <a:r>
              <a:rPr lang="zh-CN" altLang="en-US" dirty="0">
                <a:latin typeface="SimSun" panose="02010600030101010101" pitchFamily="2" charset="-122"/>
                <a:ea typeface="SimSun" panose="02010600030101010101" pitchFamily="2" charset="-122"/>
              </a:rPr>
              <a:t>不锈钢管道系统</a:t>
            </a:r>
            <a:endParaRPr lang="fr-FR" dirty="0">
              <a:latin typeface="SimSun" panose="02010600030101010101" pitchFamily="2" charset="-122"/>
              <a:ea typeface="SimSun" panose="02010600030101010101" pitchFamily="2" charset="-122"/>
            </a:endParaRP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56</a:t>
            </a:fld>
            <a:endParaRPr lang="fr-BE" dirty="0">
              <a:latin typeface="SimSun" panose="02010600030101010101" pitchFamily="2" charset="-122"/>
              <a:ea typeface="SimSun" panose="02010600030101010101" pitchFamily="2" charset="-122"/>
            </a:endParaRPr>
          </a:p>
        </p:txBody>
      </p:sp>
      <p:pic>
        <p:nvPicPr>
          <p:cNvPr id="1026" name="Picture 2" descr="http://www.palardy-inox.com/TUYAUTERIE_SANITAIRE/content/bin/images/large/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106" y="432048"/>
            <a:ext cx="7735788" cy="51571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386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latin typeface="SimSun" panose="02010600030101010101" pitchFamily="2" charset="-122"/>
                <a:ea typeface="SimSun" panose="02010600030101010101" pitchFamily="2" charset="-122"/>
              </a:rPr>
              <a:t>不锈钢水暖参考资料</a:t>
            </a:r>
            <a:endParaRPr lang="fr-FR" dirty="0">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000" dirty="0">
                <a:hlinkClick r:id="rId3"/>
              </a:rPr>
              <a:t>https://www.worldstainless.org/Files/issf/non-image-files/PDF/Euro_Inox/PressFittingSystems_EN.pdf</a:t>
            </a:r>
            <a:endParaRPr lang="fr-FR" sz="2000" dirty="0"/>
          </a:p>
          <a:p>
            <a:pPr marL="514350" indent="-514350">
              <a:buFont typeface="+mj-lt"/>
              <a:buAutoNum type="arabicPeriod"/>
            </a:pPr>
            <a:r>
              <a:rPr lang="fr-FR" sz="2000" dirty="0">
                <a:hlinkClick r:id="rId4"/>
              </a:rPr>
              <a:t>http://www.nickelinstitute.org/~/media/Files/TechnicalLiterature/StainlessSteelPlumbing-color-EN_11019_.ashx</a:t>
            </a:r>
            <a:endParaRPr lang="fr-FR" sz="2000" dirty="0"/>
          </a:p>
          <a:p>
            <a:pPr marL="514350" indent="-514350">
              <a:buFont typeface="+mj-lt"/>
              <a:buAutoNum type="arabicPeriod"/>
            </a:pPr>
            <a:r>
              <a:rPr lang="fr-FR" sz="2000" dirty="0">
                <a:hlinkClick r:id="rId5"/>
              </a:rPr>
              <a:t>https://nickelinstitute.org/library/?opt_perpage=20&amp;opt_layout=grid&amp;searchTerm=pipes%20for%20buildings&amp;page=1</a:t>
            </a:r>
            <a:endParaRPr lang="fr-FR" sz="2000" dirty="0"/>
          </a:p>
          <a:p>
            <a:pPr marL="514350" indent="-514350">
              <a:buFont typeface="+mj-lt"/>
              <a:buAutoNum type="arabicPeriod"/>
            </a:pPr>
            <a:r>
              <a:rPr lang="fr-FR" sz="2000" dirty="0">
                <a:hlinkClick r:id="rId6"/>
              </a:rPr>
              <a:t>http://www.bssa.org.uk/cms/File/BSSA%20PLUMBING%20P.1-4.pdf</a:t>
            </a:r>
            <a:r>
              <a:rPr lang="fr-FR" sz="2000" dirty="0"/>
              <a:t> </a:t>
            </a:r>
          </a:p>
          <a:p>
            <a:pPr marL="514350" indent="-514350">
              <a:buFont typeface="+mj-lt"/>
              <a:buAutoNum type="arabicPeriod"/>
            </a:pPr>
            <a:r>
              <a:rPr lang="fr-FR" sz="2000" dirty="0">
                <a:hlinkClick r:id="rId7"/>
              </a:rPr>
              <a:t>https://www.grohe.de/de_de/badezimmer.html</a:t>
            </a:r>
            <a:endParaRPr lang="fr-FR" sz="2000"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57</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9996126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latin typeface="SimSun" panose="02010600030101010101" pitchFamily="2" charset="-122"/>
                <a:ea typeface="SimSun" panose="02010600030101010101" pitchFamily="2" charset="-122"/>
              </a:rPr>
              <a:t>6. </a:t>
            </a:r>
            <a:r>
              <a:rPr lang="zh-CN" altLang="en-US" dirty="0">
                <a:latin typeface="SimSun" panose="02010600030101010101" pitchFamily="2" charset="-122"/>
                <a:ea typeface="SimSun" panose="02010600030101010101" pitchFamily="2" charset="-122"/>
              </a:rPr>
              <a:t>扶梯和直梯</a:t>
            </a:r>
            <a:endParaRPr lang="nl-BE" dirty="0">
              <a:latin typeface="SimSun" panose="02010600030101010101" pitchFamily="2" charset="-122"/>
              <a:ea typeface="SimSun" panose="02010600030101010101" pitchFamily="2" charset="-122"/>
            </a:endParaRPr>
          </a:p>
        </p:txBody>
      </p:sp>
      <p:sp>
        <p:nvSpPr>
          <p:cNvPr id="2" name="Slide Number Placeholder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58</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395608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rot="16200000">
            <a:off x="-1985274" y="3233369"/>
            <a:ext cx="5481700" cy="12961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800" dirty="0">
                <a:latin typeface="SimSun" panose="02010600030101010101" pitchFamily="2" charset="-122"/>
                <a:ea typeface="SimSun" panose="02010600030101010101" pitchFamily="2" charset="-122"/>
              </a:rPr>
              <a:t>从左上角顺时针旋转：</a:t>
            </a:r>
            <a:endParaRPr lang="fr-FR" sz="18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800" dirty="0">
                <a:latin typeface="SimSun" panose="02010600030101010101" pitchFamily="2" charset="-122"/>
                <a:ea typeface="SimSun" panose="02010600030101010101" pitchFamily="2" charset="-122"/>
              </a:rPr>
              <a:t>电梯（无特定位置）</a:t>
            </a:r>
            <a:endParaRPr lang="fr-FR" sz="18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800" dirty="0">
                <a:latin typeface="SimSun" panose="02010600030101010101" pitchFamily="2" charset="-122"/>
                <a:ea typeface="SimSun" panose="02010600030101010101" pitchFamily="2" charset="-122"/>
              </a:rPr>
              <a:t>扶梯（布拉格地铁）</a:t>
            </a:r>
            <a:endParaRPr lang="fr-FR" sz="18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800" dirty="0">
                <a:latin typeface="SimSun" panose="02010600030101010101" pitchFamily="2" charset="-122"/>
                <a:ea typeface="SimSun" panose="02010600030101010101" pitchFamily="2" charset="-122"/>
              </a:rPr>
              <a:t>自动人行道（布鲁塞尔地铁）</a:t>
            </a:r>
            <a:endParaRPr lang="fr-FR" sz="1800" dirty="0">
              <a:latin typeface="SimSun" panose="02010600030101010101" pitchFamily="2" charset="-122"/>
              <a:ea typeface="SimSun" panose="02010600030101010101" pitchFamily="2" charset="-122"/>
            </a:endParaRPr>
          </a:p>
        </p:txBody>
      </p:sp>
      <p:sp>
        <p:nvSpPr>
          <p:cNvPr id="4" name="AutoShape 2" descr="https://www.forms-surfaces.com/sites/default/files/imagecache/gal-reg-2x/images/6.1_MB_1830_01312013_0.jpg"/>
          <p:cNvSpPr>
            <a:spLocks noChangeAspect="1" noChangeArrowheads="1"/>
          </p:cNvSpPr>
          <p:nvPr/>
        </p:nvSpPr>
        <p:spPr bwMode="auto">
          <a:xfrm>
            <a:off x="155575" y="-2065338"/>
            <a:ext cx="6457950" cy="4305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SimSun" panose="02010600030101010101" pitchFamily="2" charset="-122"/>
              <a:ea typeface="SimSun" panose="02010600030101010101" pitchFamily="2" charset="-122"/>
            </a:endParaRPr>
          </a:p>
        </p:txBody>
      </p:sp>
      <p:grpSp>
        <p:nvGrpSpPr>
          <p:cNvPr id="3" name="Group 2"/>
          <p:cNvGrpSpPr/>
          <p:nvPr/>
        </p:nvGrpSpPr>
        <p:grpSpPr>
          <a:xfrm>
            <a:off x="1547664" y="1140592"/>
            <a:ext cx="7237658" cy="5481699"/>
            <a:chOff x="1666032" y="87312"/>
            <a:chExt cx="7237658" cy="5481699"/>
          </a:xfrm>
        </p:grpSpPr>
        <p:pic>
          <p:nvPicPr>
            <p:cNvPr id="3074" name="Picture 2" descr="D:\Mes docs\Mes images\2013\Prague042013\2013-04-22-058.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826952" y="87312"/>
              <a:ext cx="3076738" cy="54816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66032" y="92936"/>
              <a:ext cx="4140000" cy="27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666032" y="2820051"/>
              <a:ext cx="4140000" cy="2748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59</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443636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zh-CN" altLang="en-US" dirty="0">
                <a:latin typeface="SimSun" panose="02010600030101010101" pitchFamily="2" charset="-122"/>
                <a:ea typeface="SimSun" panose="02010600030101010101" pitchFamily="2" charset="-122"/>
              </a:rPr>
              <a:t>网格覆层的电梯</a:t>
            </a:r>
            <a:r>
              <a:rPr lang="fr-FR" baseline="50000" dirty="0">
                <a:latin typeface="SimSun" panose="02010600030101010101" pitchFamily="2" charset="-122"/>
                <a:ea typeface="SimSun" panose="02010600030101010101" pitchFamily="2" charset="-122"/>
              </a:rPr>
              <a:t>3</a:t>
            </a:r>
          </a:p>
        </p:txBody>
      </p:sp>
      <p:pic>
        <p:nvPicPr>
          <p:cNvPr id="12" name="Picture 2" descr="http://cambridgearchitectural.com/sites/default/files/styles/large/public/project/FtLauderdale3-W1600.jpg?itok=1LhSuej7"/>
          <p:cNvPicPr>
            <a:picLocks noGrp="1" noChangeAspect="1" noChangeArrowheads="1"/>
          </p:cNvPicPr>
          <p:nvPr>
            <p:ph type="pic" idx="1"/>
          </p:nvPr>
        </p:nvPicPr>
        <p:blipFill>
          <a:blip r:embed="rId3" cstate="email">
            <a:extLst>
              <a:ext uri="{28A0092B-C50C-407E-A947-70E740481C1C}">
                <a14:useLocalDpi xmlns:a14="http://schemas.microsoft.com/office/drawing/2010/main" val="0"/>
              </a:ext>
            </a:extLst>
          </a:blip>
          <a:srcRect/>
          <a:stretch>
            <a:fillRect/>
          </a:stretch>
        </p:blipFill>
        <p:spPr bwMode="auto">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60</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947158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333500" y="4602045"/>
            <a:ext cx="5486400" cy="566738"/>
          </a:xfrm>
        </p:spPr>
        <p:txBody>
          <a:bodyPr>
            <a:normAutofit/>
          </a:bodyPr>
          <a:lstStyle/>
          <a:p>
            <a:r>
              <a:rPr lang="en-US" altLang="zh-CN" dirty="0" err="1">
                <a:latin typeface="SimSun" panose="02010600030101010101" pitchFamily="2" charset="-122"/>
                <a:ea typeface="SimSun" panose="02010600030101010101" pitchFamily="2" charset="-122"/>
              </a:rPr>
              <a:t>Kraainennest</a:t>
            </a:r>
            <a:r>
              <a:rPr lang="zh-CN" altLang="en-US" dirty="0">
                <a:latin typeface="SimSun" panose="02010600030101010101" pitchFamily="2" charset="-122"/>
                <a:ea typeface="SimSun" panose="02010600030101010101" pitchFamily="2" charset="-122"/>
              </a:rPr>
              <a:t>地铁站入口，荷兰阿姆斯特丹</a:t>
            </a:r>
            <a:r>
              <a:rPr lang="fr-FR" baseline="50000" dirty="0">
                <a:latin typeface="SimSun" panose="02010600030101010101" pitchFamily="2" charset="-122"/>
                <a:ea typeface="SimSun" panose="02010600030101010101" pitchFamily="2" charset="-122"/>
              </a:rPr>
              <a:t>4</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61</a:t>
            </a:fld>
            <a:endParaRPr lang="fr-BE" dirty="0">
              <a:latin typeface="SimSun" panose="02010600030101010101" pitchFamily="2" charset="-122"/>
              <a:ea typeface="SimSun" panose="02010600030101010101" pitchFamily="2" charset="-122"/>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3500" y="260648"/>
            <a:ext cx="6477000" cy="4314825"/>
          </a:xfrm>
          <a:prstGeom prst="rect">
            <a:avLst/>
          </a:prstGeom>
          <a:ln>
            <a:solidFill>
              <a:schemeClr val="tx1"/>
            </a:solidFill>
          </a:ln>
        </p:spPr>
      </p:pic>
    </p:spTree>
    <p:extLst>
      <p:ext uri="{BB962C8B-B14F-4D97-AF65-F5344CB8AC3E}">
        <p14:creationId xmlns:p14="http://schemas.microsoft.com/office/powerpoint/2010/main" val="29508427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latin typeface="SimSun" panose="02010600030101010101" pitchFamily="2" charset="-122"/>
                <a:ea typeface="SimSun" panose="02010600030101010101" pitchFamily="2" charset="-122"/>
              </a:rPr>
              <a:t>6. </a:t>
            </a:r>
            <a:r>
              <a:rPr lang="zh-CN" altLang="en-US" dirty="0">
                <a:latin typeface="SimSun" panose="02010600030101010101" pitchFamily="2" charset="-122"/>
                <a:ea typeface="SimSun" panose="02010600030101010101" pitchFamily="2" charset="-122"/>
              </a:rPr>
              <a:t>扶梯和直梯</a:t>
            </a:r>
            <a:endParaRPr lang="fr-FR" dirty="0">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p:txBody>
          <a:bodyPr>
            <a:noAutofit/>
          </a:bodyPr>
          <a:lstStyle/>
          <a:p>
            <a:pPr marL="0" indent="0">
              <a:buNone/>
            </a:pPr>
            <a:r>
              <a:rPr lang="zh-CN" altLang="en-US" sz="2400" dirty="0">
                <a:latin typeface="SimSun" panose="02010600030101010101" pitchFamily="2" charset="-122"/>
                <a:ea typeface="SimSun" panose="02010600030101010101" pitchFamily="2" charset="-122"/>
              </a:rPr>
              <a:t>参考资料：</a:t>
            </a:r>
            <a:endParaRPr lang="fr-FR" sz="2400" dirty="0">
              <a:latin typeface="SimSun" panose="02010600030101010101" pitchFamily="2" charset="-122"/>
              <a:ea typeface="SimSun" panose="02010600030101010101" pitchFamily="2" charset="-122"/>
              <a:hlinkClick r:id="rId3"/>
            </a:endParaRPr>
          </a:p>
          <a:p>
            <a:endParaRPr lang="fr-FR" sz="2400" dirty="0">
              <a:latin typeface="SimSun" panose="02010600030101010101" pitchFamily="2" charset="-122"/>
              <a:ea typeface="SimSun" panose="02010600030101010101" pitchFamily="2" charset="-122"/>
              <a:hlinkClick r:id="rId4"/>
            </a:endParaRPr>
          </a:p>
          <a:p>
            <a:pPr marL="514350" indent="-514350">
              <a:buFont typeface="+mj-lt"/>
              <a:buAutoNum type="arabicPeriod"/>
            </a:pPr>
            <a:r>
              <a:rPr lang="fr-FR" sz="2400" dirty="0">
                <a:hlinkClick r:id="rId4"/>
              </a:rPr>
              <a:t>https://www.forms-surfaces.com/elevator-ceilings</a:t>
            </a:r>
            <a:r>
              <a:rPr lang="fr-FR" sz="2400" dirty="0"/>
              <a:t> </a:t>
            </a:r>
          </a:p>
          <a:p>
            <a:pPr marL="514350" indent="-514350">
              <a:buFont typeface="+mj-lt"/>
              <a:buAutoNum type="arabicPeriod"/>
            </a:pPr>
            <a:r>
              <a:rPr lang="fr-FR" sz="2400" dirty="0">
                <a:hlinkClick r:id="rId5"/>
              </a:rPr>
              <a:t>http://commons.wikimedia.org/wiki/File:Metro_bruxelles_laufband.jpg</a:t>
            </a:r>
            <a:endParaRPr lang="fr-FR" sz="2400" dirty="0"/>
          </a:p>
          <a:p>
            <a:pPr marL="514350" indent="-514350">
              <a:buFont typeface="+mj-lt"/>
              <a:buAutoNum type="arabicPeriod"/>
            </a:pPr>
            <a:r>
              <a:rPr lang="fr-FR" sz="2400" dirty="0">
                <a:hlinkClick r:id="rId6"/>
              </a:rPr>
              <a:t>http://cambridgearchitectural.com/projects/ft-lauderdale-hollywood-international-airport-rental-car-center</a:t>
            </a:r>
            <a:r>
              <a:rPr lang="fr-FR" sz="2400" dirty="0"/>
              <a:t> </a:t>
            </a:r>
          </a:p>
          <a:p>
            <a:pPr marL="514350" indent="-514350">
              <a:buFont typeface="+mj-lt"/>
              <a:buAutoNum type="arabicPeriod"/>
            </a:pPr>
            <a:r>
              <a:rPr lang="fr-FR" sz="2400" dirty="0">
                <a:hlinkClick r:id="rId7"/>
              </a:rPr>
              <a:t>http://www.cabworks.com/</a:t>
            </a:r>
            <a:r>
              <a:rPr lang="fr-FR" sz="2400" dirty="0"/>
              <a:t> </a:t>
            </a:r>
            <a:endParaRPr lang="fr-FR" sz="2400" b="1"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62</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1610673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latin typeface="SimSun" panose="02010600030101010101" pitchFamily="2" charset="-122"/>
                <a:ea typeface="SimSun" panose="02010600030101010101" pitchFamily="2" charset="-122"/>
              </a:rPr>
              <a:t>7. </a:t>
            </a:r>
            <a:r>
              <a:rPr lang="zh-CN" altLang="en-US" dirty="0">
                <a:latin typeface="SimSun" panose="02010600030101010101" pitchFamily="2" charset="-122"/>
                <a:ea typeface="SimSun" panose="02010600030101010101" pitchFamily="2" charset="-122"/>
              </a:rPr>
              <a:t>机场</a:t>
            </a:r>
            <a:endParaRPr lang="nl-BE" dirty="0">
              <a:latin typeface="SimSun" panose="02010600030101010101" pitchFamily="2" charset="-122"/>
              <a:ea typeface="SimSun" panose="02010600030101010101" pitchFamily="2" charset="-122"/>
            </a:endParaRPr>
          </a:p>
        </p:txBody>
      </p:sp>
      <p:sp>
        <p:nvSpPr>
          <p:cNvPr id="2" name="Slide Number Placeholder 1"/>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63</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2203319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64</a:t>
            </a:fld>
            <a:endParaRPr lang="fr-BE" dirty="0"/>
          </a:p>
        </p:txBody>
      </p:sp>
      <p:sp>
        <p:nvSpPr>
          <p:cNvPr id="7" name="Content Placeholder 2"/>
          <p:cNvSpPr>
            <a:spLocks noGrp="1"/>
          </p:cNvSpPr>
          <p:nvPr>
            <p:ph idx="4294967295"/>
          </p:nvPr>
        </p:nvSpPr>
        <p:spPr>
          <a:xfrm rot="16200000">
            <a:off x="-2167533" y="2722415"/>
            <a:ext cx="6176963" cy="1541462"/>
          </a:xfrm>
        </p:spPr>
        <p:txBody>
          <a:bodyPr>
            <a:noAutofit/>
          </a:bodyPr>
          <a:lstStyle/>
          <a:p>
            <a:pPr marL="0" indent="0">
              <a:buNone/>
            </a:pPr>
            <a:r>
              <a:rPr lang="ko-KR" altLang="en-US" sz="1800" dirty="0"/>
              <a:t>顺时针，从左上方开始：加拿大蒙特利尔机场的不锈钢设备</a:t>
            </a:r>
            <a:endParaRPr lang="en-GB" altLang="ko-KR" sz="1800" dirty="0"/>
          </a:p>
          <a:p>
            <a:pPr marL="514350" indent="-514350">
              <a:buFont typeface="+mj-lt"/>
              <a:buAutoNum type="arabicPeriod"/>
            </a:pPr>
            <a:r>
              <a:rPr lang="ko-KR" altLang="en-US" sz="1800" dirty="0"/>
              <a:t>登机柜台、栏杆和垃圾桶</a:t>
            </a:r>
            <a:endParaRPr lang="en-GB" altLang="ko-KR" sz="1800" dirty="0"/>
          </a:p>
          <a:p>
            <a:pPr marL="514350" indent="-514350">
              <a:buFont typeface="+mj-lt"/>
              <a:buAutoNum type="arabicPeriod"/>
            </a:pPr>
            <a:r>
              <a:rPr lang="ko-KR" altLang="en-US" sz="1800" dirty="0"/>
              <a:t>饮水喷泉</a:t>
            </a:r>
            <a:endParaRPr lang="en-GB" altLang="ko-KR" sz="1800" dirty="0"/>
          </a:p>
          <a:p>
            <a:pPr marL="514350" indent="-514350">
              <a:buFont typeface="+mj-lt"/>
              <a:buAutoNum type="arabicPeriod"/>
            </a:pPr>
            <a:r>
              <a:rPr lang="ko-KR" altLang="en-US" sz="1800" dirty="0"/>
              <a:t>吧台和搁脚板</a:t>
            </a:r>
            <a:endParaRPr lang="fr-FR" sz="1100" dirty="0">
              <a:solidFill>
                <a:schemeClr val="accent1"/>
              </a:solidFill>
              <a:latin typeface="SimSun" panose="02010600030101010101" pitchFamily="2" charset="-122"/>
              <a:ea typeface="SimSun" panose="02010600030101010101" pitchFamily="2" charset="-122"/>
            </a:endParaRPr>
          </a:p>
        </p:txBody>
      </p:sp>
      <p:grpSp>
        <p:nvGrpSpPr>
          <p:cNvPr id="2" name="Group 1"/>
          <p:cNvGrpSpPr/>
          <p:nvPr/>
        </p:nvGrpSpPr>
        <p:grpSpPr>
          <a:xfrm>
            <a:off x="1669006" y="422071"/>
            <a:ext cx="7187514" cy="5672416"/>
            <a:chOff x="1685568" y="690950"/>
            <a:chExt cx="7187514" cy="5672416"/>
          </a:xfrm>
        </p:grpSpPr>
        <p:pic>
          <p:nvPicPr>
            <p:cNvPr id="4099" name="Picture 3" descr="D:\Mes docs\Mes images\2013\MTL052013\2013-05-23-075.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85568" y="3534950"/>
              <a:ext cx="5040000" cy="28284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D:\Mes docs\Mes images\2013\MTL052013\2013-05-23-076.jpg"/>
            <p:cNvPicPr>
              <a:picLocks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91680" y="692696"/>
              <a:ext cx="5040000" cy="284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5568" y="690950"/>
              <a:ext cx="2147514" cy="284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8878819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65</a:t>
            </a:fld>
            <a:endParaRPr lang="fr-BE" dirty="0"/>
          </a:p>
        </p:txBody>
      </p:sp>
      <p:sp>
        <p:nvSpPr>
          <p:cNvPr id="5" name="Content Placeholder 2"/>
          <p:cNvSpPr>
            <a:spLocks noGrp="1"/>
          </p:cNvSpPr>
          <p:nvPr>
            <p:ph idx="4294967295"/>
          </p:nvPr>
        </p:nvSpPr>
        <p:spPr>
          <a:xfrm rot="16200000">
            <a:off x="0" y="3416300"/>
            <a:ext cx="5056188" cy="1338263"/>
          </a:xfrm>
        </p:spPr>
        <p:txBody>
          <a:bodyPr>
            <a:noAutofit/>
          </a:bodyPr>
          <a:lstStyle/>
          <a:p>
            <a:pPr marL="0" indent="0">
              <a:buNone/>
            </a:pPr>
            <a:r>
              <a:rPr lang="fr-FR" sz="1600" dirty="0" err="1">
                <a:solidFill>
                  <a:srgbClr val="0070C0"/>
                </a:solidFill>
              </a:rPr>
              <a:t>Clockwise</a:t>
            </a:r>
            <a:r>
              <a:rPr lang="fr-FR" sz="1600" dirty="0">
                <a:solidFill>
                  <a:srgbClr val="0070C0"/>
                </a:solidFill>
              </a:rPr>
              <a:t>, </a:t>
            </a:r>
            <a:r>
              <a:rPr lang="fr-FR" sz="1600" dirty="0" err="1">
                <a:solidFill>
                  <a:srgbClr val="0070C0"/>
                </a:solidFill>
              </a:rPr>
              <a:t>from</a:t>
            </a:r>
            <a:r>
              <a:rPr lang="fr-FR" sz="1600" dirty="0">
                <a:solidFill>
                  <a:srgbClr val="0070C0"/>
                </a:solidFill>
              </a:rPr>
              <a:t> top </a:t>
            </a:r>
            <a:r>
              <a:rPr lang="fr-FR" sz="1600" dirty="0" err="1">
                <a:solidFill>
                  <a:srgbClr val="0070C0"/>
                </a:solidFill>
              </a:rPr>
              <a:t>left</a:t>
            </a:r>
            <a:r>
              <a:rPr lang="fr-FR" sz="1600" dirty="0">
                <a:solidFill>
                  <a:srgbClr val="0070C0"/>
                </a:solidFill>
              </a:rPr>
              <a:t>:</a:t>
            </a:r>
          </a:p>
          <a:p>
            <a:pPr>
              <a:buAutoNum type="arabicPeriod"/>
            </a:pPr>
            <a:r>
              <a:rPr lang="fr-FR" sz="1600" dirty="0" err="1">
                <a:solidFill>
                  <a:srgbClr val="0070C0"/>
                </a:solidFill>
              </a:rPr>
              <a:t>Baggage</a:t>
            </a:r>
            <a:r>
              <a:rPr lang="fr-FR" sz="1600" dirty="0">
                <a:solidFill>
                  <a:srgbClr val="0070C0"/>
                </a:solidFill>
              </a:rPr>
              <a:t> </a:t>
            </a:r>
            <a:r>
              <a:rPr lang="fr-FR" sz="1600" dirty="0" err="1">
                <a:solidFill>
                  <a:srgbClr val="0070C0"/>
                </a:solidFill>
              </a:rPr>
              <a:t>delivery</a:t>
            </a:r>
            <a:r>
              <a:rPr lang="fr-FR" sz="1600" dirty="0">
                <a:solidFill>
                  <a:srgbClr val="0070C0"/>
                </a:solidFill>
              </a:rPr>
              <a:t> </a:t>
            </a:r>
            <a:r>
              <a:rPr lang="fr-FR" sz="1600" dirty="0" err="1">
                <a:solidFill>
                  <a:srgbClr val="0070C0"/>
                </a:solidFill>
              </a:rPr>
              <a:t>belt</a:t>
            </a:r>
            <a:r>
              <a:rPr lang="fr-FR" sz="1600" dirty="0">
                <a:solidFill>
                  <a:srgbClr val="0070C0"/>
                </a:solidFill>
              </a:rPr>
              <a:t>, </a:t>
            </a:r>
            <a:r>
              <a:rPr lang="fr-FR" sz="1600" dirty="0" err="1">
                <a:solidFill>
                  <a:srgbClr val="0070C0"/>
                </a:solidFill>
              </a:rPr>
              <a:t>Manila</a:t>
            </a:r>
            <a:r>
              <a:rPr lang="fr-FR" sz="1600" dirty="0">
                <a:solidFill>
                  <a:srgbClr val="0070C0"/>
                </a:solidFill>
              </a:rPr>
              <a:t> </a:t>
            </a:r>
            <a:r>
              <a:rPr lang="fr-FR" sz="1600" dirty="0" err="1">
                <a:solidFill>
                  <a:srgbClr val="0070C0"/>
                </a:solidFill>
              </a:rPr>
              <a:t>Airport</a:t>
            </a:r>
            <a:r>
              <a:rPr lang="fr-FR" sz="1600" dirty="0">
                <a:solidFill>
                  <a:srgbClr val="0070C0"/>
                </a:solidFill>
              </a:rPr>
              <a:t>, Philippines</a:t>
            </a:r>
          </a:p>
          <a:p>
            <a:pPr>
              <a:buAutoNum type="arabicPeriod"/>
            </a:pPr>
            <a:r>
              <a:rPr lang="fr-FR" sz="1600" dirty="0" err="1">
                <a:solidFill>
                  <a:srgbClr val="0070C0"/>
                </a:solidFill>
              </a:rPr>
              <a:t>Moving</a:t>
            </a:r>
            <a:r>
              <a:rPr lang="fr-FR" sz="1600" dirty="0">
                <a:solidFill>
                  <a:srgbClr val="0070C0"/>
                </a:solidFill>
              </a:rPr>
              <a:t> </a:t>
            </a:r>
            <a:r>
              <a:rPr lang="fr-FR" sz="1600" dirty="0" err="1">
                <a:solidFill>
                  <a:srgbClr val="0070C0"/>
                </a:solidFill>
              </a:rPr>
              <a:t>sidewalk</a:t>
            </a:r>
            <a:r>
              <a:rPr lang="fr-FR" sz="1600" dirty="0">
                <a:solidFill>
                  <a:srgbClr val="0070C0"/>
                </a:solidFill>
              </a:rPr>
              <a:t>, </a:t>
            </a:r>
            <a:r>
              <a:rPr lang="fr-FR" sz="1600" dirty="0" err="1">
                <a:solidFill>
                  <a:srgbClr val="0070C0"/>
                </a:solidFill>
              </a:rPr>
              <a:t>Montreal</a:t>
            </a:r>
            <a:r>
              <a:rPr lang="fr-FR" sz="1600" dirty="0">
                <a:solidFill>
                  <a:srgbClr val="0070C0"/>
                </a:solidFill>
              </a:rPr>
              <a:t> </a:t>
            </a:r>
            <a:r>
              <a:rPr lang="fr-FR" sz="1600" dirty="0" err="1">
                <a:solidFill>
                  <a:srgbClr val="0070C0"/>
                </a:solidFill>
              </a:rPr>
              <a:t>Airport</a:t>
            </a:r>
            <a:r>
              <a:rPr lang="fr-FR" sz="1600" dirty="0">
                <a:solidFill>
                  <a:srgbClr val="0070C0"/>
                </a:solidFill>
              </a:rPr>
              <a:t>, Canada</a:t>
            </a:r>
          </a:p>
          <a:p>
            <a:pPr>
              <a:buAutoNum type="arabicPeriod"/>
            </a:pPr>
            <a:r>
              <a:rPr lang="fr-FR" sz="1600" dirty="0">
                <a:solidFill>
                  <a:srgbClr val="0070C0"/>
                </a:solidFill>
              </a:rPr>
              <a:t>Security net in </a:t>
            </a:r>
            <a:r>
              <a:rPr lang="fr-FR" sz="1600" dirty="0" err="1">
                <a:solidFill>
                  <a:srgbClr val="0070C0"/>
                </a:solidFill>
              </a:rPr>
              <a:t>Copenhagen</a:t>
            </a:r>
            <a:r>
              <a:rPr lang="fr-FR" sz="1600" dirty="0">
                <a:solidFill>
                  <a:srgbClr val="0070C0"/>
                </a:solidFill>
              </a:rPr>
              <a:t> </a:t>
            </a:r>
            <a:r>
              <a:rPr lang="fr-FR" sz="1600" dirty="0" err="1">
                <a:solidFill>
                  <a:srgbClr val="0070C0"/>
                </a:solidFill>
              </a:rPr>
              <a:t>Airport</a:t>
            </a:r>
            <a:r>
              <a:rPr lang="fr-FR" sz="1600" dirty="0">
                <a:solidFill>
                  <a:srgbClr val="0070C0"/>
                </a:solidFill>
              </a:rPr>
              <a:t>, </a:t>
            </a:r>
            <a:r>
              <a:rPr lang="fr-FR" sz="1600" dirty="0" err="1">
                <a:solidFill>
                  <a:srgbClr val="0070C0"/>
                </a:solidFill>
              </a:rPr>
              <a:t>Denmark</a:t>
            </a:r>
            <a:endParaRPr lang="fr-FR" sz="1600" dirty="0">
              <a:solidFill>
                <a:srgbClr val="0070C0"/>
              </a:solidFill>
            </a:endParaRPr>
          </a:p>
        </p:txBody>
      </p:sp>
      <p:grpSp>
        <p:nvGrpSpPr>
          <p:cNvPr id="2" name="Group 1"/>
          <p:cNvGrpSpPr/>
          <p:nvPr/>
        </p:nvGrpSpPr>
        <p:grpSpPr>
          <a:xfrm>
            <a:off x="1357528" y="854094"/>
            <a:ext cx="7527882" cy="5760639"/>
            <a:chOff x="1331638" y="116632"/>
            <a:chExt cx="7527882" cy="5760639"/>
          </a:xfrm>
        </p:grpSpPr>
        <p:pic>
          <p:nvPicPr>
            <p:cNvPr id="5122" name="Picture 2"/>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1331638" y="116632"/>
              <a:ext cx="4737374"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5" descr="D:\Mes docs\Mes images\2013\MTL052013\2013-05-23-077.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796136" y="116632"/>
              <a:ext cx="3063384" cy="576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1331640" y="2816632"/>
              <a:ext cx="4445635"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23405560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latin typeface="SimSun" panose="02010600030101010101" pitchFamily="2" charset="-122"/>
                <a:ea typeface="SimSun" panose="02010600030101010101" pitchFamily="2" charset="-122"/>
              </a:rPr>
              <a:t>机场参考资料</a:t>
            </a:r>
            <a:endParaRPr lang="fr-FR" dirty="0">
              <a:latin typeface="SimSun" panose="02010600030101010101" pitchFamily="2" charset="-122"/>
              <a:ea typeface="SimSun" panose="02010600030101010101" pitchFamily="2" charset="-122"/>
            </a:endParaRPr>
          </a:p>
        </p:txBody>
      </p:sp>
      <p:sp>
        <p:nvSpPr>
          <p:cNvPr id="3" name="Content Placeholder 2"/>
          <p:cNvSpPr>
            <a:spLocks noGrp="1"/>
          </p:cNvSpPr>
          <p:nvPr>
            <p:ph idx="1"/>
          </p:nvPr>
        </p:nvSpPr>
        <p:spPr/>
        <p:txBody>
          <a:bodyPr>
            <a:normAutofit fontScale="70000" lnSpcReduction="20000"/>
          </a:bodyPr>
          <a:lstStyle/>
          <a:p>
            <a:pPr marL="0" indent="0">
              <a:buNone/>
            </a:pPr>
            <a:r>
              <a:rPr lang="zh-CN" altLang="en-US" dirty="0"/>
              <a:t>不锈钢的应用无处不在，因为它满足对材料的要求：每年能够被公众使用</a:t>
            </a:r>
            <a:r>
              <a:rPr lang="en-US" dirty="0"/>
              <a:t>365</a:t>
            </a:r>
            <a:r>
              <a:rPr lang="zh-CN" altLang="en-US" dirty="0"/>
              <a:t>天，但依然保持外观卓越：</a:t>
            </a:r>
            <a:endParaRPr lang="en-GB" dirty="0"/>
          </a:p>
          <a:p>
            <a:pPr lvl="0"/>
            <a:r>
              <a:rPr lang="en-US" dirty="0" err="1"/>
              <a:t>屋顶</a:t>
            </a:r>
            <a:endParaRPr lang="en-GB" dirty="0"/>
          </a:p>
          <a:p>
            <a:pPr lvl="0"/>
            <a:r>
              <a:rPr lang="zh-CN" altLang="en-US" dirty="0"/>
              <a:t>城市家具</a:t>
            </a:r>
            <a:endParaRPr lang="en-GB" dirty="0"/>
          </a:p>
          <a:p>
            <a:pPr lvl="0"/>
            <a:r>
              <a:rPr lang="zh-CN" altLang="en-US" dirty="0"/>
              <a:t>计数器</a:t>
            </a:r>
            <a:endParaRPr lang="en-GB" dirty="0"/>
          </a:p>
          <a:p>
            <a:pPr lvl="0"/>
            <a:r>
              <a:rPr lang="zh-CN" altLang="en-US" dirty="0"/>
              <a:t>饮水机</a:t>
            </a:r>
            <a:endParaRPr lang="en-GB" dirty="0"/>
          </a:p>
          <a:p>
            <a:pPr lvl="0"/>
            <a:r>
              <a:rPr lang="zh-CN" altLang="en-US" dirty="0"/>
              <a:t>分离隔断</a:t>
            </a:r>
            <a:endParaRPr lang="en-GB" dirty="0"/>
          </a:p>
          <a:p>
            <a:pPr lvl="0"/>
            <a:r>
              <a:rPr lang="zh-CN" altLang="en-US" dirty="0"/>
              <a:t>通风设备</a:t>
            </a:r>
            <a:endParaRPr lang="en-GB" dirty="0"/>
          </a:p>
          <a:p>
            <a:pPr lvl="0"/>
            <a:r>
              <a:rPr lang="zh-CN" altLang="en-US" dirty="0"/>
              <a:t>扶手</a:t>
            </a:r>
            <a:endParaRPr lang="en-GB" dirty="0"/>
          </a:p>
          <a:p>
            <a:pPr lvl="0"/>
            <a:r>
              <a:rPr lang="zh-CN" altLang="en-US" dirty="0"/>
              <a:t>电梯、自动扶梯、移动人行道</a:t>
            </a:r>
            <a:endParaRPr lang="en-GB" dirty="0"/>
          </a:p>
          <a:p>
            <a:pPr lvl="0"/>
            <a:r>
              <a:rPr lang="zh-CN" altLang="en-US" dirty="0"/>
              <a:t>行李传送带</a:t>
            </a:r>
            <a:endParaRPr lang="en-GB" dirty="0"/>
          </a:p>
          <a:p>
            <a:pPr lvl="0"/>
            <a:r>
              <a:rPr lang="zh-CN" altLang="en-US" dirty="0"/>
              <a:t>推车</a:t>
            </a:r>
            <a:endParaRPr lang="en-GB" dirty="0"/>
          </a:p>
          <a:p>
            <a:pPr lvl="0"/>
            <a:r>
              <a:rPr lang="zh-CN" altLang="en-US" dirty="0"/>
              <a:t>紧固件</a:t>
            </a:r>
            <a:endParaRPr lang="en-GB" dirty="0"/>
          </a:p>
          <a:p>
            <a:r>
              <a:rPr lang="zh-CN" altLang="en-US" dirty="0"/>
              <a:t>等等</a:t>
            </a:r>
            <a:r>
              <a:rPr lang="en-US" altLang="zh-CN" dirty="0"/>
              <a:t>……</a:t>
            </a:r>
            <a:endParaRPr lang="fr-FR" sz="2400" dirty="0">
              <a:latin typeface="SimSun" panose="02010600030101010101" pitchFamily="2" charset="-122"/>
              <a:ea typeface="SimSun" panose="02010600030101010101" pitchFamily="2" charset="-122"/>
            </a:endParaRPr>
          </a:p>
        </p:txBody>
      </p:sp>
      <p:sp>
        <p:nvSpPr>
          <p:cNvPr id="5" name="Slide Number Placeholder 4"/>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66</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35259437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latin typeface="SimSun" panose="02010600030101010101" pitchFamily="2" charset="-122"/>
                <a:ea typeface="SimSun" panose="02010600030101010101" pitchFamily="2" charset="-122"/>
              </a:rPr>
              <a:t>8. </a:t>
            </a:r>
            <a:r>
              <a:rPr lang="zh-CN" altLang="en-US" dirty="0">
                <a:latin typeface="SimSun" panose="02010600030101010101" pitchFamily="2" charset="-122"/>
                <a:ea typeface="SimSun" panose="02010600030101010101" pitchFamily="2" charset="-122"/>
              </a:rPr>
              <a:t>城市户外家具</a:t>
            </a:r>
            <a:endParaRPr lang="nl-BE" dirty="0">
              <a:latin typeface="SimSun" panose="02010600030101010101" pitchFamily="2" charset="-122"/>
              <a:ea typeface="SimSun" panose="02010600030101010101" pitchFamily="2" charset="-122"/>
            </a:endParaRPr>
          </a:p>
        </p:txBody>
      </p:sp>
      <p:sp>
        <p:nvSpPr>
          <p:cNvPr id="4" name="Slide Number Placeholder 3"/>
          <p:cNvSpPr>
            <a:spLocks noGrp="1"/>
          </p:cNvSpPr>
          <p:nvPr>
            <p:ph type="sldNum" sz="quarter" idx="4"/>
          </p:nvPr>
        </p:nvSpPr>
        <p:spPr/>
        <p:txBody>
          <a:bodyPr/>
          <a:lstStyle/>
          <a:p>
            <a:fld id="{5AF66AA0-E37C-4065-8BE7-D4086C065B53}" type="slidenum">
              <a:rPr lang="fr-BE" smtClean="0">
                <a:latin typeface="SimSun" panose="02010600030101010101" pitchFamily="2" charset="-122"/>
                <a:ea typeface="SimSun" panose="02010600030101010101" pitchFamily="2" charset="-122"/>
              </a:rPr>
              <a:pPr/>
              <a:t>67</a:t>
            </a:fld>
            <a:endParaRPr lang="fr-BE" dirty="0">
              <a:latin typeface="SimSun" panose="02010600030101010101" pitchFamily="2" charset="-122"/>
              <a:ea typeface="SimSun" panose="02010600030101010101" pitchFamily="2" charset="-122"/>
            </a:endParaRPr>
          </a:p>
        </p:txBody>
      </p:sp>
    </p:spTree>
    <p:extLst>
      <p:ext uri="{BB962C8B-B14F-4D97-AF65-F5344CB8AC3E}">
        <p14:creationId xmlns:p14="http://schemas.microsoft.com/office/powerpoint/2010/main" val="1406218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727" y="5301208"/>
            <a:ext cx="7588546" cy="1468760"/>
          </a:xfrm>
        </p:spPr>
        <p:txBody>
          <a:bodyPr>
            <a:noAutofit/>
          </a:bodyPr>
          <a:lstStyle/>
          <a:p>
            <a:pPr marL="0" indent="0">
              <a:buNone/>
            </a:pPr>
            <a:r>
              <a:rPr lang="zh-CN" altLang="en-US" sz="1400" dirty="0"/>
              <a:t>从左上角开始，顺时针：</a:t>
            </a:r>
            <a:endParaRPr lang="fr-FR" sz="1400" dirty="0"/>
          </a:p>
          <a:p>
            <a:pPr>
              <a:buAutoNum type="arabicPeriod"/>
            </a:pPr>
            <a:r>
              <a:rPr lang="zh-CN" altLang="en-US" sz="1400" dirty="0"/>
              <a:t>学校附近的围栏，韩国不当。牌号：</a:t>
            </a:r>
            <a:r>
              <a:rPr lang="fr-FR" sz="1400" dirty="0"/>
              <a:t>STS439 / STS304 Finish: 2B / HL / </a:t>
            </a:r>
            <a:r>
              <a:rPr lang="zh-CN" altLang="en-US" sz="1400" dirty="0"/>
              <a:t>抛光</a:t>
            </a:r>
            <a:endParaRPr lang="fr-FR" sz="1400" dirty="0"/>
          </a:p>
          <a:p>
            <a:pPr>
              <a:buAutoNum type="arabicPeriod"/>
            </a:pPr>
            <a:r>
              <a:rPr lang="zh-CN" altLang="en-US" sz="1400" dirty="0"/>
              <a:t>扶手，西班牙</a:t>
            </a:r>
            <a:r>
              <a:rPr lang="fr-FR" sz="1400" dirty="0" err="1"/>
              <a:t>Gijòn</a:t>
            </a:r>
            <a:r>
              <a:rPr lang="zh-CN" altLang="en-US" sz="1400" dirty="0"/>
              <a:t>。牌号</a:t>
            </a:r>
            <a:r>
              <a:rPr lang="fr-FR" sz="1400" dirty="0"/>
              <a:t>316L </a:t>
            </a:r>
            <a:r>
              <a:rPr lang="zh-CN" altLang="en-US" sz="1400" dirty="0"/>
              <a:t>，处理：抛光</a:t>
            </a:r>
            <a:endParaRPr lang="fr-FR" sz="1400" dirty="0"/>
          </a:p>
          <a:p>
            <a:pPr>
              <a:buAutoNum type="arabicPeriod"/>
            </a:pPr>
            <a:r>
              <a:rPr lang="zh-CN" altLang="en-US" sz="1400" dirty="0"/>
              <a:t>扶手，印度</a:t>
            </a:r>
            <a:endParaRPr lang="fr-FR" sz="1400" dirty="0"/>
          </a:p>
          <a:p>
            <a:pPr>
              <a:buAutoNum type="arabicPeriod"/>
            </a:pPr>
            <a:r>
              <a:rPr lang="zh-CN" altLang="en-US" sz="1400" dirty="0"/>
              <a:t>曼哈顿下城的南码头地铁站，</a:t>
            </a:r>
            <a:r>
              <a:rPr lang="en-US" altLang="zh-CN" sz="1400" dirty="0"/>
              <a:t>Doug</a:t>
            </a:r>
            <a:r>
              <a:rPr lang="zh-CN" altLang="en-US" sz="1400" dirty="0"/>
              <a:t>和</a:t>
            </a:r>
            <a:r>
              <a:rPr lang="en-US" altLang="zh-CN" sz="1400" dirty="0"/>
              <a:t>Mike </a:t>
            </a:r>
            <a:r>
              <a:rPr lang="en-US" altLang="zh-CN" sz="1400" dirty="0" err="1"/>
              <a:t>Starn</a:t>
            </a:r>
            <a:r>
              <a:rPr lang="zh-CN" altLang="en-US" sz="1400" dirty="0"/>
              <a:t>对它的描述是“看到它的分裂，看到它的变化”</a:t>
            </a:r>
            <a:endParaRPr lang="fr-FR" sz="1400" dirty="0"/>
          </a:p>
        </p:txBody>
      </p:sp>
      <p:sp>
        <p:nvSpPr>
          <p:cNvPr id="6" name="Slide Number Placeholder 5"/>
          <p:cNvSpPr>
            <a:spLocks noGrp="1"/>
          </p:cNvSpPr>
          <p:nvPr>
            <p:ph type="sldNum" sz="quarter" idx="4"/>
          </p:nvPr>
        </p:nvSpPr>
        <p:spPr/>
        <p:txBody>
          <a:bodyPr/>
          <a:lstStyle/>
          <a:p>
            <a:fld id="{5AF66AA0-E37C-4065-8BE7-D4086C065B53}" type="slidenum">
              <a:rPr lang="fr-BE" smtClean="0"/>
              <a:pPr/>
              <a:t>68</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Adobe Fangsong Std R" pitchFamily="18" charset="-128"/>
              <a:ea typeface="Adobe Fangsong Std R" pitchFamily="18" charset="-128"/>
            </a:endParaRP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Adobe Fangsong Std R" pitchFamily="18" charset="-128"/>
              <a:ea typeface="Adobe Fangsong Std R" pitchFamily="18" charset="-128"/>
            </a:endParaRP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Adobe Fangsong Std R" pitchFamily="18" charset="-128"/>
              <a:ea typeface="Adobe Fangsong Std R" pitchFamily="18" charset="-128"/>
            </a:endParaRPr>
          </a:p>
        </p:txBody>
      </p:sp>
      <p:grpSp>
        <p:nvGrpSpPr>
          <p:cNvPr id="2" name="Group 1"/>
          <p:cNvGrpSpPr/>
          <p:nvPr/>
        </p:nvGrpSpPr>
        <p:grpSpPr>
          <a:xfrm>
            <a:off x="777727" y="128125"/>
            <a:ext cx="7588546" cy="5004000"/>
            <a:chOff x="777727" y="297208"/>
            <a:chExt cx="7588546" cy="5004000"/>
          </a:xfrm>
        </p:grpSpPr>
        <p:pic>
          <p:nvPicPr>
            <p:cNvPr id="1028" name="Picture 4" descr="http://www.worldstainless.org/Files/issf/streetfurniture/Street_Fencing/St_Fenc8/SF8_FenceinBundang_3_290x172.jpg"/>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727" y="297208"/>
              <a:ext cx="3816000"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9" name="Picture 15" descr="D:\Mes docs\Temp\Telechargements\SF2_HandrailsinGijon1_290x172.jpg"/>
            <p:cNvPicPr>
              <a:picLocks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4593727" y="299058"/>
              <a:ext cx="3772546"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550273"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43" name="Picture 19"/>
            <p:cNvPicPr>
              <a:picLocks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77727"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0809714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7674" y="4725144"/>
            <a:ext cx="7468651" cy="1368152"/>
          </a:xfrm>
        </p:spPr>
        <p:txBody>
          <a:bodyPr>
            <a:noAutofit/>
          </a:bodyPr>
          <a:lstStyle/>
          <a:p>
            <a:pPr marL="0" indent="0">
              <a:buNone/>
            </a:pPr>
            <a:r>
              <a:rPr lang="zh-CN" altLang="en-US" sz="1400" dirty="0"/>
              <a:t>从左上角开始顺时针旋转：</a:t>
            </a:r>
            <a:endParaRPr lang="fr-FR" sz="1400" dirty="0"/>
          </a:p>
          <a:p>
            <a:pPr>
              <a:buAutoNum type="arabicPeriod"/>
            </a:pPr>
            <a:r>
              <a:rPr lang="zh-CN" altLang="en-US" sz="1400" dirty="0"/>
              <a:t>长椅，巴西</a:t>
            </a:r>
            <a:r>
              <a:rPr lang="fr-FR" altLang="zh-CN" sz="1400" dirty="0" err="1"/>
              <a:t>Paulinia</a:t>
            </a:r>
            <a:r>
              <a:rPr lang="zh-CN" altLang="en-US" sz="1400" dirty="0"/>
              <a:t>（</a:t>
            </a:r>
            <a:r>
              <a:rPr lang="fr-FR" sz="1400" dirty="0"/>
              <a:t>SP</a:t>
            </a:r>
            <a:r>
              <a:rPr lang="zh-CN" altLang="en-US" sz="1400" dirty="0"/>
              <a:t>），牌号：</a:t>
            </a:r>
            <a:r>
              <a:rPr lang="fr-FR" sz="1400" dirty="0"/>
              <a:t>304  STS304   </a:t>
            </a:r>
            <a:r>
              <a:rPr lang="zh-CN" altLang="en-US" sz="1400" dirty="0"/>
              <a:t>锻光处理</a:t>
            </a:r>
            <a:endParaRPr lang="fr-FR" sz="1400" dirty="0"/>
          </a:p>
          <a:p>
            <a:pPr>
              <a:buAutoNum type="arabicPeriod"/>
            </a:pPr>
            <a:r>
              <a:rPr lang="zh-CN" altLang="en-US" sz="1400" dirty="0"/>
              <a:t>蝴蝶长椅，墨西哥圣路易斯婆托西</a:t>
            </a:r>
            <a:endParaRPr lang="fr-FR" sz="1400" dirty="0"/>
          </a:p>
          <a:p>
            <a:pPr>
              <a:buAutoNum type="arabicPeriod"/>
            </a:pPr>
            <a:r>
              <a:rPr lang="zh-CN" altLang="en-US" sz="1400" dirty="0"/>
              <a:t>不锈钢网长椅，法国</a:t>
            </a:r>
            <a:endParaRPr lang="fr-FR" sz="1400" dirty="0"/>
          </a:p>
          <a:p>
            <a:pPr>
              <a:buAutoNum type="arabicPeriod"/>
            </a:pPr>
            <a:r>
              <a:rPr lang="zh-CN" altLang="en-US" sz="1400" dirty="0"/>
              <a:t>灯柱，韩国首尔。牌号：</a:t>
            </a:r>
            <a:r>
              <a:rPr lang="en-US" sz="1400" dirty="0"/>
              <a:t>STS439 / STS304 / STS304N1 Finish: 2B / BA / </a:t>
            </a:r>
            <a:r>
              <a:rPr lang="zh-CN" altLang="en-US" sz="1400" dirty="0"/>
              <a:t>磨光</a:t>
            </a:r>
            <a:endParaRPr lang="fr-FR" sz="1400" dirty="0"/>
          </a:p>
        </p:txBody>
      </p:sp>
      <p:sp>
        <p:nvSpPr>
          <p:cNvPr id="8" name="Slide Number Placeholder 7"/>
          <p:cNvSpPr>
            <a:spLocks noGrp="1"/>
          </p:cNvSpPr>
          <p:nvPr>
            <p:ph type="sldNum" sz="quarter" idx="4"/>
          </p:nvPr>
        </p:nvSpPr>
        <p:spPr/>
        <p:txBody>
          <a:bodyPr/>
          <a:lstStyle/>
          <a:p>
            <a:fld id="{5AF66AA0-E37C-4065-8BE7-D4086C065B53}" type="slidenum">
              <a:rPr lang="fr-BE" smtClean="0"/>
              <a:pPr/>
              <a:t>69</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10" descr="http://www.worldstainless.org/Files/issf/streetfurniture/Street_Fencing/St_Fenc2/SF2_HandrailsinGijon1_290x172.jpg"/>
          <p:cNvSpPr>
            <a:spLocks noChangeAspect="1" noChangeArrowheads="1"/>
          </p:cNvSpPr>
          <p:nvPr/>
        </p:nvSpPr>
        <p:spPr bwMode="auto">
          <a:xfrm>
            <a:off x="460375" y="-4794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7" descr="http://www.stainlessindia.org/picUpload/large2_1423805776.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AutoShape 9" descr="http://www.worldstainless.org/Files/issf/streetfurniture/Street_Lighting/St_Ligh7/SL7_StreetlightinSeoul2_290x172.jpg"/>
          <p:cNvSpPr>
            <a:spLocks noChangeAspect="1" noChangeArrowheads="1"/>
          </p:cNvSpPr>
          <p:nvPr/>
        </p:nvSpPr>
        <p:spPr bwMode="auto">
          <a:xfrm>
            <a:off x="765175" y="-1746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4" name="Group 13"/>
          <p:cNvGrpSpPr/>
          <p:nvPr/>
        </p:nvGrpSpPr>
        <p:grpSpPr>
          <a:xfrm>
            <a:off x="837675" y="116632"/>
            <a:ext cx="7468651" cy="4431816"/>
            <a:chOff x="1115615" y="349396"/>
            <a:chExt cx="7468651" cy="4431816"/>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49396"/>
              <a:ext cx="3735450" cy="22155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1066" y="349396"/>
              <a:ext cx="3732907" cy="221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851066" y="2564903"/>
              <a:ext cx="3733200" cy="22163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8" name="Picture 10"/>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1115615" y="2564904"/>
              <a:ext cx="3735451" cy="22163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0900889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0514" y="5168178"/>
            <a:ext cx="7362972" cy="1684784"/>
          </a:xfrm>
        </p:spPr>
        <p:txBody>
          <a:bodyPr>
            <a:noAutofit/>
          </a:bodyPr>
          <a:lstStyle/>
          <a:p>
            <a:pPr marL="0" indent="0">
              <a:buNone/>
            </a:pPr>
            <a:r>
              <a:rPr lang="zh-CN" altLang="en-US" sz="1400" dirty="0"/>
              <a:t>从左上角顺时针旋转：</a:t>
            </a:r>
            <a:endParaRPr lang="fr-FR" sz="1400" dirty="0"/>
          </a:p>
          <a:p>
            <a:pPr>
              <a:buAutoNum type="arabicPeriod"/>
            </a:pPr>
            <a:r>
              <a:rPr lang="zh-CN" altLang="en-US" sz="1400" dirty="0"/>
              <a:t>土耳其伊斯坦布尔巴士站。牌号：</a:t>
            </a:r>
            <a:r>
              <a:rPr lang="en-US" altLang="zh-CN" sz="1400" dirty="0"/>
              <a:t>AISI304</a:t>
            </a:r>
            <a:r>
              <a:rPr lang="zh-CN" altLang="en-US" sz="1400" dirty="0"/>
              <a:t>和</a:t>
            </a:r>
            <a:r>
              <a:rPr lang="en-US" altLang="zh-CN" sz="1400" dirty="0"/>
              <a:t>AISI316</a:t>
            </a:r>
            <a:r>
              <a:rPr lang="zh-CN" altLang="en-US" sz="1400" dirty="0"/>
              <a:t>，处理：</a:t>
            </a:r>
            <a:r>
              <a:rPr lang="en-US" altLang="zh-CN" sz="1400" dirty="0"/>
              <a:t>2B</a:t>
            </a:r>
            <a:r>
              <a:rPr lang="zh-CN" altLang="en-US" sz="1400" dirty="0"/>
              <a:t>／</a:t>
            </a:r>
            <a:r>
              <a:rPr lang="en-US" altLang="zh-CN" sz="1400" dirty="0"/>
              <a:t>BA</a:t>
            </a:r>
            <a:r>
              <a:rPr lang="zh-CN" altLang="en-US" sz="1400" dirty="0"/>
              <a:t>／刷面处理／思高处理</a:t>
            </a:r>
            <a:endParaRPr lang="en-US" altLang="zh-CN" sz="1400" dirty="0"/>
          </a:p>
          <a:p>
            <a:pPr>
              <a:buAutoNum type="arabicPeriod"/>
            </a:pPr>
            <a:r>
              <a:rPr lang="zh-CN" altLang="en-US" sz="1400" dirty="0"/>
              <a:t>意大利阿尔本假的自行车架牌号：</a:t>
            </a:r>
            <a:r>
              <a:rPr lang="fr-FR" sz="1400" dirty="0"/>
              <a:t>EN 1.4301 (AISI 304)</a:t>
            </a:r>
          </a:p>
          <a:p>
            <a:pPr>
              <a:buAutoNum type="arabicPeriod"/>
            </a:pPr>
            <a:r>
              <a:rPr lang="zh-CN" altLang="en-US" sz="1400" dirty="0"/>
              <a:t>新西兰惠灵顿雕塑</a:t>
            </a:r>
            <a:r>
              <a:rPr lang="en-US" altLang="zh-CN" sz="1400" dirty="0"/>
              <a:t>《</a:t>
            </a:r>
            <a:r>
              <a:rPr lang="zh-CN" altLang="en-US" sz="1400" dirty="0"/>
              <a:t>看不见的城市</a:t>
            </a:r>
            <a:r>
              <a:rPr lang="en-US" altLang="zh-CN" sz="1400" dirty="0"/>
              <a:t>》</a:t>
            </a:r>
            <a:endParaRPr lang="fr-FR" sz="1400" dirty="0"/>
          </a:p>
          <a:p>
            <a:pPr>
              <a:buAutoNum type="arabicPeriod"/>
            </a:pPr>
            <a:r>
              <a:rPr lang="fr-FR" sz="1400" dirty="0"/>
              <a:t>Joana </a:t>
            </a:r>
            <a:r>
              <a:rPr lang="fr-FR" sz="1400" dirty="0" err="1"/>
              <a:t>Vasconcelos</a:t>
            </a:r>
            <a:r>
              <a:rPr lang="zh-CN" altLang="en-US" sz="1400" dirty="0"/>
              <a:t>的雕塑作品：用不锈钢汤锅做的</a:t>
            </a:r>
            <a:r>
              <a:rPr lang="en-US" altLang="zh-CN" sz="1400" dirty="0"/>
              <a:t>《</a:t>
            </a:r>
            <a:r>
              <a:rPr lang="zh-CN" altLang="en-US" sz="1400" dirty="0"/>
              <a:t>玛丽莲</a:t>
            </a:r>
            <a:r>
              <a:rPr lang="en-US" altLang="zh-CN" sz="1400" dirty="0"/>
              <a:t>》</a:t>
            </a:r>
            <a:endParaRPr lang="fr-FR" sz="14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70</a:t>
            </a:fld>
            <a:endParaRPr lang="fr-BE" dirty="0"/>
          </a:p>
        </p:txBody>
      </p:sp>
      <p:grpSp>
        <p:nvGrpSpPr>
          <p:cNvPr id="17" name="Group 16"/>
          <p:cNvGrpSpPr/>
          <p:nvPr/>
        </p:nvGrpSpPr>
        <p:grpSpPr>
          <a:xfrm>
            <a:off x="890514" y="116632"/>
            <a:ext cx="7362972" cy="5051546"/>
            <a:chOff x="890514" y="373596"/>
            <a:chExt cx="7362972" cy="5051546"/>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514" y="373596"/>
              <a:ext cx="3675847" cy="21801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7634" y="373596"/>
              <a:ext cx="3675852" cy="21801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6" name="Picture 1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890514" y="2545142"/>
              <a:ext cx="2621123" cy="28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3521509" y="2561500"/>
              <a:ext cx="4731977" cy="2863642"/>
            </a:xfrm>
            <a:prstGeom prst="rect">
              <a:avLst/>
            </a:prstGeom>
            <a:ln>
              <a:solidFill>
                <a:schemeClr val="tx1"/>
              </a:solidFill>
            </a:ln>
          </p:spPr>
        </p:pic>
      </p:grpSp>
    </p:spTree>
    <p:extLst>
      <p:ext uri="{BB962C8B-B14F-4D97-AF65-F5344CB8AC3E}">
        <p14:creationId xmlns:p14="http://schemas.microsoft.com/office/powerpoint/2010/main" val="31918764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51843" y="3501240"/>
            <a:ext cx="8310823" cy="2088000"/>
            <a:chOff x="251843" y="3501240"/>
            <a:chExt cx="8310823" cy="2088000"/>
          </a:xfrm>
        </p:grpSpPr>
        <p:pic>
          <p:nvPicPr>
            <p:cNvPr id="5" name="Picture 1030" descr="D:\Dokument\Bilddateien\streetfurniture2.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51843" y="3501240"/>
              <a:ext cx="2678371"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032" descr="D:\Dokument\Bilddateien\laterneduisburg.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421766" y="3501240"/>
              <a:ext cx="21409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1033" descr="U:\VA\bilddateien\street_furniture.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2821366" y="3501240"/>
              <a:ext cx="36000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51520" y="548936"/>
            <a:ext cx="8330246" cy="2304000"/>
            <a:chOff x="417978" y="260647"/>
            <a:chExt cx="8330246" cy="2304000"/>
          </a:xfrm>
        </p:grpSpPr>
        <p:pic>
          <p:nvPicPr>
            <p:cNvPr id="4" name="Picture 1028" descr="D:\Dokument\Bilddateien\wartehausdüsseldorf.JPG"/>
            <p:cNvPicPr>
              <a:picLocks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987824" y="260647"/>
              <a:ext cx="360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31" descr="D:\Dokument\Bilddateien\streetfurniture4.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17978" y="260647"/>
              <a:ext cx="2569846"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034" descr="U:\VA\bilddateien\street_furniture1.jpg"/>
            <p:cNvPicPr>
              <a:picLocks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588224" y="260647"/>
              <a:ext cx="216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3" name="Slide Number Placeholder 2"/>
          <p:cNvSpPr>
            <a:spLocks noGrp="1"/>
          </p:cNvSpPr>
          <p:nvPr>
            <p:ph type="sldNum" sz="quarter" idx="4"/>
          </p:nvPr>
        </p:nvSpPr>
        <p:spPr>
          <a:ln>
            <a:noFill/>
          </a:ln>
        </p:spPr>
        <p:txBody>
          <a:bodyPr/>
          <a:lstStyle/>
          <a:p>
            <a:fld id="{5AF66AA0-E37C-4065-8BE7-D4086C065B53}" type="slidenum">
              <a:rPr lang="fr-BE" smtClean="0"/>
              <a:pPr/>
              <a:t>71</a:t>
            </a:fld>
            <a:endParaRPr lang="fr-BE" dirty="0"/>
          </a:p>
        </p:txBody>
      </p:sp>
    </p:spTree>
    <p:extLst>
      <p:ext uri="{BB962C8B-B14F-4D97-AF65-F5344CB8AC3E}">
        <p14:creationId xmlns:p14="http://schemas.microsoft.com/office/powerpoint/2010/main" val="12336293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t>城市户外家具参考资料</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hlinkClick r:id="rId3"/>
              </a:rPr>
              <a:t>https://www.worldstainless.org/applications/architecture-building-and-construction-applications/street-furniture/</a:t>
            </a:r>
            <a:endParaRPr lang="fr-FR" sz="2400" dirty="0"/>
          </a:p>
          <a:p>
            <a:pPr marL="514350" indent="-514350">
              <a:buFont typeface="+mj-lt"/>
              <a:buAutoNum type="arabicPeriod"/>
            </a:pPr>
            <a:r>
              <a:rPr lang="fr-FR" sz="2400" dirty="0">
                <a:hlinkClick r:id="rId4"/>
              </a:rPr>
              <a:t>http://norcor.free.fr/piazza_superbe_inox.jpg</a:t>
            </a:r>
            <a:endParaRPr lang="fr-FR" sz="2400" dirty="0"/>
          </a:p>
          <a:p>
            <a:pPr marL="514350" indent="-514350">
              <a:buFont typeface="+mj-lt"/>
              <a:buAutoNum type="arabicPeriod"/>
            </a:pPr>
            <a:r>
              <a:rPr lang="fr-FR" sz="2400" dirty="0">
                <a:hlinkClick r:id="rId5"/>
              </a:rPr>
              <a:t>http://listraveltips.com/wellington-street-art-stainless-steel-braille-sculpture/</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72</a:t>
            </a:fld>
            <a:endParaRPr lang="fr-BE" dirty="0"/>
          </a:p>
        </p:txBody>
      </p:sp>
    </p:spTree>
    <p:extLst>
      <p:ext uri="{BB962C8B-B14F-4D97-AF65-F5344CB8AC3E}">
        <p14:creationId xmlns:p14="http://schemas.microsoft.com/office/powerpoint/2010/main" val="2315790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9. </a:t>
            </a:r>
            <a:r>
              <a:rPr lang="zh-CN" altLang="en-US" dirty="0"/>
              <a:t>修复</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73</a:t>
            </a:fld>
            <a:endParaRPr lang="fr-BE" dirty="0"/>
          </a:p>
        </p:txBody>
      </p:sp>
    </p:spTree>
    <p:extLst>
      <p:ext uri="{BB962C8B-B14F-4D97-AF65-F5344CB8AC3E}">
        <p14:creationId xmlns:p14="http://schemas.microsoft.com/office/powerpoint/2010/main" val="22037391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53307" y="4005064"/>
            <a:ext cx="8408715" cy="19442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2000" dirty="0"/>
              <a:t>左图：</a:t>
            </a:r>
            <a:r>
              <a:rPr lang="fr-FR" sz="2000" dirty="0"/>
              <a:t>	</a:t>
            </a:r>
            <a:r>
              <a:rPr lang="zh-CN" altLang="en-US" sz="2000" dirty="0"/>
              <a:t>通往伦敦圣马丁教堂地下室的不锈钢入口</a:t>
            </a:r>
            <a:endParaRPr lang="fr-FR" sz="2000" dirty="0"/>
          </a:p>
          <a:p>
            <a:pPr marL="0" indent="0">
              <a:buNone/>
            </a:pPr>
            <a:r>
              <a:rPr lang="zh-CN" altLang="en-US" sz="2000" dirty="0"/>
              <a:t>右图：</a:t>
            </a:r>
            <a:r>
              <a:rPr lang="en-US" sz="2000" dirty="0"/>
              <a:t>	</a:t>
            </a:r>
            <a:r>
              <a:rPr lang="zh-CN" altLang="en-US" sz="2000" dirty="0"/>
              <a:t>巴黎卢浮宫的不锈钢玻璃金字塔</a:t>
            </a:r>
            <a:endParaRPr lang="fr-FR" sz="2000" dirty="0"/>
          </a:p>
        </p:txBody>
      </p:sp>
      <p:grpSp>
        <p:nvGrpSpPr>
          <p:cNvPr id="4" name="Group 3"/>
          <p:cNvGrpSpPr/>
          <p:nvPr/>
        </p:nvGrpSpPr>
        <p:grpSpPr>
          <a:xfrm>
            <a:off x="381979" y="524312"/>
            <a:ext cx="8380043" cy="3348000"/>
            <a:chOff x="498927" y="524312"/>
            <a:chExt cx="8380043" cy="334800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98927" y="524312"/>
              <a:ext cx="4037761"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37184" y="524312"/>
              <a:ext cx="4341786"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74</a:t>
            </a:fld>
            <a:endParaRPr lang="fr-BE" dirty="0"/>
          </a:p>
        </p:txBody>
      </p:sp>
    </p:spTree>
    <p:extLst>
      <p:ext uri="{BB962C8B-B14F-4D97-AF65-F5344CB8AC3E}">
        <p14:creationId xmlns:p14="http://schemas.microsoft.com/office/powerpoint/2010/main" val="11843967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92940" y="4617031"/>
            <a:ext cx="5759242" cy="566738"/>
          </a:xfrm>
        </p:spPr>
        <p:txBody>
          <a:bodyPr/>
          <a:lstStyle/>
          <a:p>
            <a:r>
              <a:rPr lang="zh-CN" altLang="en-US" dirty="0"/>
              <a:t>维罗纳歌剧院，意大利</a:t>
            </a:r>
            <a:endParaRPr lang="en-GB" dirty="0"/>
          </a:p>
        </p:txBody>
      </p:sp>
      <p:sp>
        <p:nvSpPr>
          <p:cNvPr id="5" name="Text Placeholder 4"/>
          <p:cNvSpPr>
            <a:spLocks noGrp="1"/>
          </p:cNvSpPr>
          <p:nvPr>
            <p:ph type="body" sz="half" idx="2"/>
          </p:nvPr>
        </p:nvSpPr>
        <p:spPr>
          <a:xfrm>
            <a:off x="1692940" y="5157192"/>
            <a:ext cx="5759242" cy="804862"/>
          </a:xfrm>
        </p:spPr>
        <p:txBody>
          <a:bodyPr>
            <a:noAutofit/>
          </a:bodyPr>
          <a:lstStyle/>
          <a:p>
            <a:pPr algn="just"/>
            <a:r>
              <a:rPr lang="zh-CN" altLang="en-US" sz="1300" dirty="0"/>
              <a:t>这座伟大的罗马纪念碑被誉为最为重要的露天歌剧院，年代可以追溯到公元前</a:t>
            </a:r>
            <a:r>
              <a:rPr lang="en-US" altLang="zh-CN" sz="1300" dirty="0"/>
              <a:t>1</a:t>
            </a:r>
            <a:r>
              <a:rPr lang="zh-CN" altLang="en-US" sz="1300" dirty="0"/>
              <a:t>世纪上半叶。修复工作在近期展开，包括对乐团就坐的中央下陷区域、地下室、地下污水隧道进行重新覆层。新的盖板由屋顶支柱和后张力拉杆支撑构成。后拉力系统使用了钢棒，以便保证结构的安全性、质量和耐久性。</a:t>
            </a:r>
            <a:endParaRPr lang="en-GB" sz="13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75</a:t>
            </a:fld>
            <a:endParaRPr lang="fr-BE" dirty="0"/>
          </a:p>
        </p:txBody>
      </p:sp>
      <p:grpSp>
        <p:nvGrpSpPr>
          <p:cNvPr id="2" name="Group 1"/>
          <p:cNvGrpSpPr/>
          <p:nvPr/>
        </p:nvGrpSpPr>
        <p:grpSpPr>
          <a:xfrm>
            <a:off x="1691660" y="243512"/>
            <a:ext cx="5760680" cy="4337616"/>
            <a:chOff x="1691640" y="332656"/>
            <a:chExt cx="5760680" cy="4337616"/>
          </a:xfrm>
        </p:grpSpPr>
        <p:pic>
          <p:nvPicPr>
            <p:cNvPr id="28" name="Picture 4" descr="D:\Mes docs\ISSF_Closed_projects\ISSF_pptes_Hors_Corrosion\photos\CentroInox\Fig. 2 - Verona - The heads of the tie rods.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92920" y="332656"/>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2" descr="D:\Mes docs\ISSF_Closed_projects\ISSF_pptes_Hors_Corrosion\photos\CentroInox\Fig. 3 - Verona - The lower part of the tie rods .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572585" y="2510272"/>
              <a:ext cx="2879735"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3" descr="D:\Mes docs\ISSF_Closed_projects\ISSF_pptes_Hors_Corrosion\photos\CentroInox\Fig. 1 - Verona - The upper part of the tie rods.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691640" y="2510272"/>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5" descr="D:\Mes docs\ISSF_Closed_projects\ISSF_pptes_Hors_Corrosion\photos\CentroInox\Fig. 3 - Pirelli -The anchoring of the heads of the cables (nose).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571640" y="332656"/>
              <a:ext cx="2880522"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77817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a:t>罗马剧场，法国弗雷瑞斯</a:t>
            </a:r>
            <a:endParaRPr lang="fr-FR"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367338"/>
            <a:ext cx="4182919" cy="1158006"/>
          </a:xfrm>
        </p:spPr>
        <p:txBody>
          <a:bodyPr>
            <a:normAutofit/>
          </a:bodyPr>
          <a:lstStyle/>
          <a:p>
            <a:pPr algn="just"/>
            <a:r>
              <a:rPr lang="zh-CN" altLang="en-US" dirty="0"/>
              <a:t>用打孔的</a:t>
            </a:r>
            <a:r>
              <a:rPr lang="en-US" altLang="zh-CN" dirty="0"/>
              <a:t>3</a:t>
            </a:r>
            <a:r>
              <a:rPr lang="zh-CN" altLang="en-US" dirty="0"/>
              <a:t>毫米厚的</a:t>
            </a:r>
            <a:r>
              <a:rPr lang="en-US" altLang="zh-CN" dirty="0"/>
              <a:t>EN1.4571</a:t>
            </a:r>
            <a:r>
              <a:rPr lang="zh-CN" altLang="en-US" dirty="0"/>
              <a:t>不锈钢来修复露天罗马剧场。</a:t>
            </a:r>
            <a:endParaRPr lang="en-US" altLang="zh-CN"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76</a:t>
            </a:fld>
            <a:endParaRPr lang="fr-BE" dirty="0"/>
          </a:p>
        </p:txBody>
      </p:sp>
      <p:sp>
        <p:nvSpPr>
          <p:cNvPr id="6" name="AutoShape 2" descr="http://www.ville-frejus.fr/images/pages/upload/lavillesequipe/aa_theatre_romain_new_7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404664"/>
            <a:ext cx="6667500" cy="44386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975207" y="4040689"/>
            <a:ext cx="2881313" cy="28061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334952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t>修复参考资料</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hlinkClick r:id="rId3"/>
              </a:rPr>
              <a:t>https://www.worldstainless.org/Files/issf/non-image-files/PDF/Euro_Inox/New_meets_Old_EN.pdf</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77</a:t>
            </a:fld>
            <a:endParaRPr lang="fr-BE" dirty="0"/>
          </a:p>
        </p:txBody>
      </p:sp>
    </p:spTree>
    <p:extLst>
      <p:ext uri="{BB962C8B-B14F-4D97-AF65-F5344CB8AC3E}">
        <p14:creationId xmlns:p14="http://schemas.microsoft.com/office/powerpoint/2010/main" val="20911060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10.</a:t>
            </a:r>
            <a:r>
              <a:rPr lang="zh-CN" altLang="en-US" dirty="0"/>
              <a:t>体育场馆</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78</a:t>
            </a:fld>
            <a:endParaRPr lang="fr-BE" dirty="0"/>
          </a:p>
        </p:txBody>
      </p:sp>
    </p:spTree>
    <p:extLst>
      <p:ext uri="{BB962C8B-B14F-4D97-AF65-F5344CB8AC3E}">
        <p14:creationId xmlns:p14="http://schemas.microsoft.com/office/powerpoint/2010/main" val="1137139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turnstilesupplier.com/photo/pl1001148-304_stainless_steel_swing_tubular_barrier_pedestrain_electric_gate_turnstile.jpg"/>
          <p:cNvSpPr>
            <a:spLocks noChangeAspect="1" noChangeArrowheads="1"/>
          </p:cNvSpPr>
          <p:nvPr/>
        </p:nvSpPr>
        <p:spPr bwMode="auto">
          <a:xfrm>
            <a:off x="155575" y="-2308225"/>
            <a:ext cx="5781675"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Adobe Fangsong Std R" pitchFamily="18" charset="-128"/>
              <a:ea typeface="Adobe Fangsong Std R" pitchFamily="18" charset="-128"/>
            </a:endParaRPr>
          </a:p>
        </p:txBody>
      </p:sp>
      <p:sp>
        <p:nvSpPr>
          <p:cNvPr id="5" name="AutoShape 5" descr="Wembley Stadium"/>
          <p:cNvSpPr>
            <a:spLocks noChangeAspect="1" noChangeArrowheads="1"/>
          </p:cNvSpPr>
          <p:nvPr/>
        </p:nvSpPr>
        <p:spPr bwMode="auto">
          <a:xfrm>
            <a:off x="155575" y="-2027238"/>
            <a:ext cx="5734050" cy="4229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latin typeface="Adobe Fangsong Std R" pitchFamily="18" charset="-128"/>
              <a:ea typeface="Adobe Fangsong Std R" pitchFamily="18" charset="-128"/>
            </a:endParaRPr>
          </a:p>
        </p:txBody>
      </p:sp>
      <p:sp>
        <p:nvSpPr>
          <p:cNvPr id="8" name="Content Placeholder 2"/>
          <p:cNvSpPr txBox="1">
            <a:spLocks/>
          </p:cNvSpPr>
          <p:nvPr/>
        </p:nvSpPr>
        <p:spPr>
          <a:xfrm rot="16200000">
            <a:off x="-2714514" y="2762136"/>
            <a:ext cx="6664275" cy="1139999"/>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zh-CN" altLang="en-US" sz="1600" dirty="0">
                <a:latin typeface="SimSun" panose="02010600030101010101" pitchFamily="2" charset="-122"/>
                <a:ea typeface="SimSun" panose="02010600030101010101" pitchFamily="2" charset="-122"/>
              </a:rPr>
              <a:t>顺时针，从左上角开始：</a:t>
            </a:r>
            <a:r>
              <a:rPr lang="fr-FR" sz="1600" baseline="50000" dirty="0">
                <a:latin typeface="SimSun" panose="02010600030101010101" pitchFamily="2" charset="-122"/>
                <a:ea typeface="SimSun" panose="02010600030101010101" pitchFamily="2" charset="-122"/>
              </a:rPr>
              <a:t>1-3</a:t>
            </a:r>
          </a:p>
          <a:p>
            <a:pPr algn="just">
              <a:buFont typeface="Arial" pitchFamily="34" charset="0"/>
              <a:buAutoNum type="arabicPeriod"/>
            </a:pPr>
            <a:r>
              <a:rPr lang="en-US" altLang="zh-CN" sz="1600" dirty="0">
                <a:latin typeface="SimSun" panose="02010600030101010101" pitchFamily="2" charset="-122"/>
                <a:ea typeface="SimSun" panose="02010600030101010101" pitchFamily="2" charset="-122"/>
              </a:rPr>
              <a:t>VIP</a:t>
            </a:r>
            <a:r>
              <a:rPr lang="zh-CN" altLang="en-US" sz="1600" dirty="0">
                <a:latin typeface="SimSun" panose="02010600030101010101" pitchFamily="2" charset="-122"/>
                <a:ea typeface="SimSun" panose="02010600030101010101" pitchFamily="2" charset="-122"/>
              </a:rPr>
              <a:t>入口扶梯，英国温布利球场</a:t>
            </a:r>
            <a:endParaRPr lang="en-US" altLang="zh-CN" sz="1600" dirty="0">
              <a:latin typeface="SimSun" panose="02010600030101010101" pitchFamily="2" charset="-122"/>
              <a:ea typeface="SimSun" panose="02010600030101010101" pitchFamily="2" charset="-122"/>
            </a:endParaRPr>
          </a:p>
          <a:p>
            <a:pPr algn="just">
              <a:buFont typeface="Arial" pitchFamily="34" charset="0"/>
              <a:buAutoNum type="arabicPeriod"/>
            </a:pPr>
            <a:r>
              <a:rPr lang="zh-CN" altLang="en-US" sz="1600" dirty="0">
                <a:latin typeface="SimSun" panose="02010600030101010101" pitchFamily="2" charset="-122"/>
                <a:ea typeface="SimSun" panose="02010600030101010101" pitchFamily="2" charset="-122"/>
              </a:rPr>
              <a:t>旋转式栅门</a:t>
            </a:r>
            <a:endParaRPr lang="en-US" altLang="zh-CN" sz="1600" dirty="0">
              <a:latin typeface="SimSun" panose="02010600030101010101" pitchFamily="2" charset="-122"/>
              <a:ea typeface="SimSun" panose="02010600030101010101" pitchFamily="2" charset="-122"/>
            </a:endParaRPr>
          </a:p>
          <a:p>
            <a:pPr algn="just">
              <a:buFont typeface="Arial" pitchFamily="34" charset="0"/>
              <a:buAutoNum type="arabicPeriod"/>
            </a:pPr>
            <a:r>
              <a:rPr lang="zh-CN" altLang="en-US" sz="1600" dirty="0">
                <a:latin typeface="SimSun" panose="02010600030101010101" pitchFamily="2" charset="-122"/>
                <a:ea typeface="SimSun" panose="02010600030101010101" pitchFamily="2" charset="-122"/>
              </a:rPr>
              <a:t>储物柜</a:t>
            </a:r>
            <a:endParaRPr lang="en-US" altLang="zh-CN" sz="1600" dirty="0">
              <a:latin typeface="SimSun" panose="02010600030101010101" pitchFamily="2" charset="-122"/>
              <a:ea typeface="SimSun" panose="02010600030101010101" pitchFamily="2" charset="-122"/>
            </a:endParaRPr>
          </a:p>
          <a:p>
            <a:pPr algn="just">
              <a:buFont typeface="Arial" pitchFamily="34" charset="0"/>
              <a:buAutoNum type="arabicPeriod"/>
            </a:pPr>
            <a:r>
              <a:rPr lang="zh-CN" altLang="en-US" sz="1600" dirty="0">
                <a:latin typeface="SimSun" panose="02010600030101010101" pitchFamily="2" charset="-122"/>
                <a:ea typeface="SimSun" panose="02010600030101010101" pitchFamily="2" charset="-122"/>
              </a:rPr>
              <a:t>澳大利亚墨尔本伯克街到殖民地体育馆的步行桥上的不锈钢扶手和顶棚</a:t>
            </a:r>
            <a:endParaRPr lang="en-US" altLang="zh-CN" sz="1600" dirty="0">
              <a:latin typeface="SimSun" panose="02010600030101010101" pitchFamily="2" charset="-122"/>
              <a:ea typeface="SimSun" panose="02010600030101010101" pitchFamily="2" charset="-122"/>
            </a:endParaRPr>
          </a:p>
          <a:p>
            <a:pPr algn="just">
              <a:buFont typeface="Arial" pitchFamily="34" charset="0"/>
              <a:buAutoNum type="arabicPeriod"/>
            </a:pPr>
            <a:endParaRPr lang="en-US" altLang="zh-CN" sz="1600" dirty="0">
              <a:latin typeface="SimSun" panose="02010600030101010101" pitchFamily="2" charset="-122"/>
              <a:ea typeface="SimSun" panose="02010600030101010101" pitchFamily="2" charset="-122"/>
            </a:endParaRPr>
          </a:p>
          <a:p>
            <a:pPr algn="just">
              <a:buFont typeface="Arial" pitchFamily="34" charset="0"/>
              <a:buAutoNum type="arabicPeriod"/>
            </a:pPr>
            <a:endParaRPr lang="fr-FR" sz="1600" dirty="0">
              <a:latin typeface="SimSun" panose="02010600030101010101" pitchFamily="2" charset="-122"/>
              <a:ea typeface="SimSun" panose="02010600030101010101" pitchFamily="2" charset="-122"/>
            </a:endParaRPr>
          </a:p>
        </p:txBody>
      </p:sp>
      <p:grpSp>
        <p:nvGrpSpPr>
          <p:cNvPr id="3" name="Group 2"/>
          <p:cNvGrpSpPr/>
          <p:nvPr/>
        </p:nvGrpSpPr>
        <p:grpSpPr>
          <a:xfrm>
            <a:off x="1295575" y="908720"/>
            <a:ext cx="7499052" cy="5688630"/>
            <a:chOff x="971600" y="349636"/>
            <a:chExt cx="7739887" cy="6174608"/>
          </a:xfrm>
        </p:grpSpPr>
        <p:grpSp>
          <p:nvGrpSpPr>
            <p:cNvPr id="2" name="Group 1"/>
            <p:cNvGrpSpPr/>
            <p:nvPr/>
          </p:nvGrpSpPr>
          <p:grpSpPr>
            <a:xfrm>
              <a:off x="971600" y="349636"/>
              <a:ext cx="7739887" cy="3456000"/>
              <a:chOff x="971600" y="349636"/>
              <a:chExt cx="7739887" cy="3456000"/>
            </a:xfrm>
          </p:grpSpPr>
          <p:pic>
            <p:nvPicPr>
              <p:cNvPr id="8195" name="Picture 3"/>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5677528" y="349636"/>
                <a:ext cx="3033959"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8" name="Picture 6"/>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71600" y="349636"/>
                <a:ext cx="4685841"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819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6215" y="3824244"/>
              <a:ext cx="3665272"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200" name="Picture 8"/>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971600" y="3824244"/>
              <a:ext cx="4115853"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79</a:t>
            </a:fld>
            <a:endParaRPr lang="fr-BE" dirty="0"/>
          </a:p>
        </p:txBody>
      </p:sp>
    </p:spTree>
    <p:extLst>
      <p:ext uri="{BB962C8B-B14F-4D97-AF65-F5344CB8AC3E}">
        <p14:creationId xmlns:p14="http://schemas.microsoft.com/office/powerpoint/2010/main" val="42802058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71301" y="4581128"/>
            <a:ext cx="5486400" cy="566738"/>
          </a:xfrm>
        </p:spPr>
        <p:txBody>
          <a:bodyPr>
            <a:normAutofit fontScale="90000"/>
          </a:bodyPr>
          <a:lstStyle/>
          <a:p>
            <a:r>
              <a:rPr lang="zh-CN" altLang="en-US" dirty="0"/>
              <a:t>亚穆纳体育馆，印度新德里</a:t>
            </a:r>
            <a:r>
              <a:rPr lang="fr-FR" dirty="0"/>
              <a:t> </a:t>
            </a:r>
            <a:r>
              <a:rPr lang="fr-FR" baseline="50000" dirty="0"/>
              <a:t>4</a:t>
            </a:r>
            <a:br>
              <a:rPr lang="fr-FR" dirty="0"/>
            </a:br>
            <a:r>
              <a:rPr lang="zh-CN" altLang="en-US" dirty="0"/>
              <a:t>建筑师：</a:t>
            </a:r>
            <a:r>
              <a:rPr lang="fr-FR" dirty="0"/>
              <a:t> </a:t>
            </a:r>
            <a:r>
              <a:rPr lang="fr-FR" dirty="0" err="1"/>
              <a:t>Peddle</a:t>
            </a:r>
            <a:r>
              <a:rPr lang="fr-FR" dirty="0"/>
              <a:t> </a:t>
            </a:r>
            <a:r>
              <a:rPr lang="fr-FR" dirty="0" err="1"/>
              <a:t>Thorb</a:t>
            </a:r>
            <a:endParaRPr lang="fr-FR" dirty="0"/>
          </a:p>
        </p:txBody>
      </p:sp>
      <p:sp>
        <p:nvSpPr>
          <p:cNvPr id="6" name="Text Placeholder 5"/>
          <p:cNvSpPr>
            <a:spLocks noGrp="1"/>
          </p:cNvSpPr>
          <p:nvPr>
            <p:ph type="body" sz="half" idx="2"/>
          </p:nvPr>
        </p:nvSpPr>
        <p:spPr>
          <a:xfrm>
            <a:off x="671300" y="5229200"/>
            <a:ext cx="7801397" cy="804862"/>
          </a:xfrm>
        </p:spPr>
        <p:txBody>
          <a:bodyPr>
            <a:normAutofit lnSpcReduction="10000"/>
          </a:bodyPr>
          <a:lstStyle/>
          <a:p>
            <a:pPr algn="just"/>
            <a:r>
              <a:rPr lang="zh-CN" altLang="en-US" sz="1600" dirty="0"/>
              <a:t>为了举办</a:t>
            </a:r>
            <a:r>
              <a:rPr lang="en-US" altLang="zh-CN" sz="1600" dirty="0"/>
              <a:t>2010</a:t>
            </a:r>
            <a:r>
              <a:rPr lang="zh-CN" altLang="en-US" sz="1600" dirty="0"/>
              <a:t>年英联邦运动会，新德里修建了一座多功能体育馆。外墙由不锈钢网做成，闪闪发亮。体育馆象征了运动是通往人类现代、可持续互动的途径。不锈钢包层覆盖了</a:t>
            </a:r>
            <a:r>
              <a:rPr lang="en-US" altLang="zh-CN" sz="1600" dirty="0"/>
              <a:t>53</a:t>
            </a:r>
            <a:r>
              <a:rPr lang="zh-CN" altLang="en-US" sz="1600" dirty="0"/>
              <a:t>％的开阔场地，保护观众免受炙热的亚热带日晒。</a:t>
            </a:r>
            <a:endParaRPr lang="en-US" sz="16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80</a:t>
            </a:fld>
            <a:endParaRPr lang="fr-BE" dirty="0"/>
          </a:p>
        </p:txBody>
      </p:sp>
      <p:pic>
        <p:nvPicPr>
          <p:cNvPr id="2050" name="Picture 2" descr="http://www.architectsjournal.co.uk/pictures/636xAny/9/9/6/1293996_GKD_Stadien_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301" y="548680"/>
            <a:ext cx="7801397" cy="38884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6984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258" y="5504458"/>
            <a:ext cx="7147484" cy="566738"/>
          </a:xfrm>
        </p:spPr>
        <p:txBody>
          <a:bodyPr>
            <a:normAutofit fontScale="90000"/>
          </a:bodyPr>
          <a:lstStyle/>
          <a:p>
            <a:r>
              <a:rPr lang="zh-CN" altLang="en-US" dirty="0"/>
              <a:t>卡斯特罗体育场，西班牙福塔莱萨</a:t>
            </a:r>
            <a:r>
              <a:rPr lang="en-US" baseline="50000" dirty="0"/>
              <a:t>5,6</a:t>
            </a:r>
            <a:br>
              <a:rPr lang="en-US" dirty="0"/>
            </a:br>
            <a:r>
              <a:rPr lang="zh-CN" altLang="en-US" dirty="0"/>
              <a:t>建筑师：</a:t>
            </a:r>
            <a:r>
              <a:rPr lang="en-US" dirty="0" err="1"/>
              <a:t>Vigliecca</a:t>
            </a:r>
            <a:r>
              <a:rPr lang="en-US" dirty="0"/>
              <a:t> &amp; </a:t>
            </a:r>
            <a:r>
              <a:rPr lang="en-US" dirty="0" err="1"/>
              <a:t>Associados</a:t>
            </a:r>
            <a:endParaRPr lang="nl-BE" dirty="0"/>
          </a:p>
        </p:txBody>
      </p:sp>
      <p:sp>
        <p:nvSpPr>
          <p:cNvPr id="5" name="Text Placeholder 4"/>
          <p:cNvSpPr>
            <a:spLocks noGrp="1"/>
          </p:cNvSpPr>
          <p:nvPr>
            <p:ph type="body" sz="half" idx="2"/>
          </p:nvPr>
        </p:nvSpPr>
        <p:spPr>
          <a:xfrm>
            <a:off x="988116" y="6008514"/>
            <a:ext cx="7184284" cy="804862"/>
          </a:xfrm>
        </p:spPr>
        <p:txBody>
          <a:bodyPr>
            <a:noAutofit/>
          </a:bodyPr>
          <a:lstStyle/>
          <a:p>
            <a:pPr algn="just"/>
            <a:r>
              <a:rPr lang="zh-CN" altLang="en-US" sz="1100" dirty="0"/>
              <a:t>体育馆外墙全部使用了不锈钢压延板。除了外部框架，在贵宾区的栏杆、扶手，体育场的洗手间和门锁都使用了不锈钢。负责该项目的</a:t>
            </a:r>
            <a:r>
              <a:rPr lang="en-US" altLang="zh-CN" sz="1100" dirty="0"/>
              <a:t>Ronald Felder</a:t>
            </a:r>
            <a:r>
              <a:rPr lang="zh-CN" altLang="en-US" sz="1100" dirty="0"/>
              <a:t>说：“我们决定选择不锈钢，是因为它的耐久性对于外墙来说非常重要，它需要使用防腐材料，并且美观，这也是体育娱乐业的要求。”</a:t>
            </a:r>
            <a:endParaRPr lang="fr-FR" sz="11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81</a:t>
            </a:fld>
            <a:endParaRPr lang="fr-BE" dirty="0"/>
          </a:p>
        </p:txBody>
      </p:sp>
      <p:pic>
        <p:nvPicPr>
          <p:cNvPr id="2050" name="Picture 2" descr="D:\Mes docs\ISSF_Projects_under_way\Education_to_stainless_steels_V2\New_Pictures\VIGLIECCA&amp;ASSOCIADOS.TI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98258" y="188640"/>
            <a:ext cx="7147484" cy="51947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8647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15080" y="5473962"/>
            <a:ext cx="7307347" cy="566738"/>
          </a:xfrm>
        </p:spPr>
        <p:txBody>
          <a:bodyPr>
            <a:normAutofit fontScale="90000"/>
          </a:bodyPr>
          <a:lstStyle/>
          <a:p>
            <a:r>
              <a:rPr lang="zh-CN" altLang="en-US" dirty="0"/>
              <a:t>安联球场公园帕尔梅莱斯体育馆，巴西圣保罗</a:t>
            </a:r>
            <a:r>
              <a:rPr lang="en-US" dirty="0"/>
              <a:t>7</a:t>
            </a:r>
            <a:br>
              <a:rPr lang="en-US" dirty="0"/>
            </a:br>
            <a:r>
              <a:rPr lang="zh-CN" altLang="en-US" dirty="0"/>
              <a:t>建筑师</a:t>
            </a:r>
            <a:r>
              <a:rPr lang="en-US" dirty="0"/>
              <a:t>: Edo Rocha </a:t>
            </a:r>
            <a:r>
              <a:rPr lang="en-US" dirty="0" err="1"/>
              <a:t>Arquitetura</a:t>
            </a:r>
            <a:r>
              <a:rPr lang="en-US" dirty="0"/>
              <a:t>  </a:t>
            </a:r>
            <a:endParaRPr lang="en-GB" dirty="0"/>
          </a:p>
        </p:txBody>
      </p:sp>
      <p:sp>
        <p:nvSpPr>
          <p:cNvPr id="3" name="Text Placeholder 2"/>
          <p:cNvSpPr>
            <a:spLocks noGrp="1"/>
          </p:cNvSpPr>
          <p:nvPr>
            <p:ph type="body" sz="half" idx="2"/>
          </p:nvPr>
        </p:nvSpPr>
        <p:spPr>
          <a:xfrm>
            <a:off x="921572" y="6008514"/>
            <a:ext cx="7300856" cy="804862"/>
          </a:xfrm>
        </p:spPr>
        <p:txBody>
          <a:bodyPr>
            <a:normAutofit/>
          </a:bodyPr>
          <a:lstStyle/>
          <a:p>
            <a:pPr algn="just"/>
            <a:r>
              <a:rPr lang="zh-CN" altLang="en-US" dirty="0"/>
              <a:t>它是全球最美的圆形体育馆之一。外墙大量使用了不锈钢。不锈钢板上有小孔，便于空气流动。</a:t>
            </a:r>
            <a:endParaRPr lang="fr-FR"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82</a:t>
            </a:fld>
            <a:endParaRPr lang="fr-BE" dirty="0"/>
          </a:p>
        </p:txBody>
      </p:sp>
      <p:pic>
        <p:nvPicPr>
          <p:cNvPr id="1026" name="Picture 2" descr="D:\Mes docs\ISSF_Projects_under_way\Education_to_stainless_steels_V2\New_Pictures\Edo Rocha Arquitetura.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21572" y="146037"/>
            <a:ext cx="7300856" cy="51630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82386" y="980728"/>
            <a:ext cx="1728192" cy="369332"/>
          </a:xfrm>
          <a:prstGeom prst="rect">
            <a:avLst/>
          </a:prstGeom>
          <a:noFill/>
        </p:spPr>
        <p:txBody>
          <a:bodyPr wrap="square" rtlCol="0">
            <a:spAutoFit/>
          </a:bodyPr>
          <a:lstStyle/>
          <a:p>
            <a:endParaRPr lang="fr-FR" dirty="0">
              <a:solidFill>
                <a:schemeClr val="accent1"/>
              </a:solidFill>
            </a:endParaRPr>
          </a:p>
        </p:txBody>
      </p:sp>
    </p:spTree>
    <p:extLst>
      <p:ext uri="{BB962C8B-B14F-4D97-AF65-F5344CB8AC3E}">
        <p14:creationId xmlns:p14="http://schemas.microsoft.com/office/powerpoint/2010/main" val="12652089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3949" y="4934272"/>
            <a:ext cx="5486400" cy="566738"/>
          </a:xfrm>
        </p:spPr>
        <p:txBody>
          <a:bodyPr>
            <a:normAutofit fontScale="90000"/>
          </a:bodyPr>
          <a:lstStyle/>
          <a:p>
            <a:r>
              <a:rPr lang="zh-CN" altLang="en-US" dirty="0"/>
              <a:t>媒体幕墙，里尔体育场，法国</a:t>
            </a:r>
            <a:r>
              <a:rPr lang="fr-FR" baseline="50000" dirty="0"/>
              <a:t>8</a:t>
            </a:r>
            <a:br>
              <a:rPr lang="fr-FR" dirty="0"/>
            </a:br>
            <a:r>
              <a:rPr lang="zh-CN" altLang="en-US" dirty="0"/>
              <a:t>建筑师：</a:t>
            </a:r>
            <a:r>
              <a:rPr lang="fr-FR" dirty="0" err="1"/>
              <a:t>Valode</a:t>
            </a:r>
            <a:r>
              <a:rPr lang="fr-FR" dirty="0"/>
              <a:t>  </a:t>
            </a:r>
            <a:r>
              <a:rPr lang="fr-FR" dirty="0" err="1"/>
              <a:t>Pistre</a:t>
            </a:r>
            <a:r>
              <a:rPr lang="fr-FR" dirty="0"/>
              <a:t> and Ferret</a:t>
            </a:r>
          </a:p>
        </p:txBody>
      </p:sp>
      <p:sp>
        <p:nvSpPr>
          <p:cNvPr id="3" name="Picture Placeholder 2"/>
          <p:cNvSpPr>
            <a:spLocks noGrp="1"/>
          </p:cNvSpPr>
          <p:nvPr>
            <p:ph type="pic" idx="1"/>
          </p:nvPr>
        </p:nvSpPr>
        <p:spPr/>
      </p:sp>
      <p:sp>
        <p:nvSpPr>
          <p:cNvPr id="10" name="Text Placeholder 9"/>
          <p:cNvSpPr>
            <a:spLocks noGrp="1"/>
          </p:cNvSpPr>
          <p:nvPr>
            <p:ph type="body" sz="half" idx="2"/>
          </p:nvPr>
        </p:nvSpPr>
        <p:spPr>
          <a:xfrm>
            <a:off x="1093948" y="5504458"/>
            <a:ext cx="6934435" cy="804862"/>
          </a:xfrm>
        </p:spPr>
        <p:txBody>
          <a:bodyPr>
            <a:normAutofit/>
          </a:bodyPr>
          <a:lstStyle/>
          <a:p>
            <a:pPr algn="just"/>
            <a:r>
              <a:rPr lang="zh-CN" altLang="en-US" dirty="0"/>
              <a:t>不锈钢网媒体幕墙</a:t>
            </a:r>
            <a:endParaRPr lang="fr-FR" dirty="0"/>
          </a:p>
          <a:p>
            <a:pPr algn="just"/>
            <a:r>
              <a:rPr lang="zh-CN" altLang="en-US" dirty="0"/>
              <a:t>不锈钢网支撑着高功率、多变的</a:t>
            </a:r>
            <a:r>
              <a:rPr lang="en-US" altLang="zh-CN" dirty="0"/>
              <a:t>LED</a:t>
            </a:r>
            <a:r>
              <a:rPr lang="zh-CN" altLang="en-US" dirty="0"/>
              <a:t>灯光系统，可以定制各种光效，从简单图案到视频内容都可以播放。</a:t>
            </a:r>
            <a:endParaRPr lang="fr-FR"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83</a:t>
            </a:fld>
            <a:endParaRPr lang="fr-BE" dirty="0"/>
          </a:p>
        </p:txBody>
      </p:sp>
      <p:pic>
        <p:nvPicPr>
          <p:cNvPr id="1026" name="Picture 2" descr="http://www.editorialespazio.com/app/webroot/ckUploads/images/20120726_ML_001_%20Grand%20Stade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949" y="116632"/>
            <a:ext cx="6934435"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2511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t>体育馆参考资料</a:t>
            </a:r>
            <a:endParaRPr lang="fr-FR" dirty="0"/>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2000" dirty="0">
                <a:hlinkClick r:id="rId2"/>
              </a:rPr>
              <a:t>http://www.cmf.co.uk/products/products.asp?id=92&amp;product_id=4</a:t>
            </a:r>
            <a:r>
              <a:rPr lang="fr-FR" sz="2000" dirty="0"/>
              <a:t> </a:t>
            </a:r>
          </a:p>
          <a:p>
            <a:pPr marL="514350" indent="-514350">
              <a:buFont typeface="+mj-lt"/>
              <a:buAutoNum type="arabicPeriod"/>
            </a:pPr>
            <a:r>
              <a:rPr lang="fr-FR" sz="2000" dirty="0">
                <a:hlinkClick r:id="rId3"/>
              </a:rPr>
              <a:t>http://www.assda.asn.au/blog/223-stainless-welcome-for-sports-fans</a:t>
            </a:r>
            <a:r>
              <a:rPr lang="fr-FR" sz="2000" dirty="0"/>
              <a:t> </a:t>
            </a:r>
            <a:endParaRPr lang="fr-FR" sz="2000" b="1" dirty="0">
              <a:solidFill>
                <a:srgbClr val="FF0000"/>
              </a:solidFill>
            </a:endParaRPr>
          </a:p>
          <a:p>
            <a:pPr marL="514350" indent="-514350">
              <a:buFont typeface="+mj-lt"/>
              <a:buAutoNum type="arabicPeriod"/>
            </a:pPr>
            <a:r>
              <a:rPr lang="fr-FR" sz="2000" dirty="0">
                <a:hlinkClick r:id="rId4"/>
              </a:rPr>
              <a:t>http://www.controlledaccess.com/</a:t>
            </a:r>
            <a:r>
              <a:rPr lang="fr-FR" sz="2000" dirty="0"/>
              <a:t> </a:t>
            </a:r>
          </a:p>
          <a:p>
            <a:pPr marL="514350" indent="-514350">
              <a:buFont typeface="+mj-lt"/>
              <a:buAutoNum type="arabicPeriod"/>
            </a:pPr>
            <a:r>
              <a:rPr lang="fr-FR" sz="2000" dirty="0">
                <a:hlinkClick r:id="rId5"/>
              </a:rPr>
              <a:t>https://gkd-india.com/metalfabrics/yamuna-sports-stadium</a:t>
            </a:r>
            <a:r>
              <a:rPr lang="fr-FR" sz="2000" dirty="0"/>
              <a:t> </a:t>
            </a:r>
            <a:r>
              <a:rPr lang="fr-FR" sz="2000" dirty="0">
                <a:solidFill>
                  <a:srgbClr val="FF0000"/>
                </a:solidFill>
              </a:rPr>
              <a:t>              </a:t>
            </a:r>
            <a:endParaRPr lang="fr-FR" sz="2000" dirty="0">
              <a:solidFill>
                <a:srgbClr val="FF0000"/>
              </a:solidFill>
              <a:hlinkClick r:id="rId6"/>
            </a:endParaRPr>
          </a:p>
          <a:p>
            <a:pPr marL="514350" indent="-514350">
              <a:buFont typeface="+mj-lt"/>
              <a:buAutoNum type="arabicPeriod"/>
            </a:pPr>
            <a:r>
              <a:rPr lang="fr-FR" sz="2000" dirty="0">
                <a:hlinkClick r:id="rId7"/>
              </a:rPr>
              <a:t>http://www.vigliecca.com.br/en/projects/castelao-arena#gallery;%20</a:t>
            </a:r>
            <a:endParaRPr lang="fr-FR" sz="2000" dirty="0">
              <a:hlinkClick r:id="rId6"/>
            </a:endParaRPr>
          </a:p>
          <a:p>
            <a:pPr marL="514350" indent="-514350">
              <a:buFont typeface="+mj-lt"/>
              <a:buAutoNum type="arabicPeriod"/>
            </a:pPr>
            <a:r>
              <a:rPr lang="fr-FR" sz="2000" dirty="0">
                <a:hlinkClick r:id="rId8"/>
              </a:rPr>
              <a:t>http://www.copa2014.gov.br/en/noticia/see-details-castelaos-architecture-project </a:t>
            </a:r>
            <a:endParaRPr lang="fr-FR" sz="2000" dirty="0">
              <a:hlinkClick r:id="rId6"/>
            </a:endParaRPr>
          </a:p>
          <a:p>
            <a:pPr marL="514350" indent="-514350">
              <a:buFont typeface="+mj-lt"/>
              <a:buAutoNum type="arabicPeriod"/>
            </a:pPr>
            <a:r>
              <a:rPr lang="fr-FR" sz="2000" dirty="0">
                <a:solidFill>
                  <a:srgbClr val="FF0000"/>
                </a:solidFill>
                <a:hlinkClick r:id="rId9"/>
              </a:rPr>
              <a:t>http://edorocha.com.br/portfolio/allianz-parque/</a:t>
            </a:r>
            <a:r>
              <a:rPr lang="fr-FR" sz="2000" dirty="0">
                <a:solidFill>
                  <a:srgbClr val="FF0000"/>
                </a:solidFill>
              </a:rPr>
              <a:t> </a:t>
            </a:r>
            <a:endParaRPr lang="fr-FR" sz="2000" dirty="0"/>
          </a:p>
          <a:p>
            <a:pPr marL="514350" indent="-514350">
              <a:buFont typeface="+mj-lt"/>
              <a:buAutoNum type="arabicPeriod"/>
            </a:pPr>
            <a:r>
              <a:rPr lang="fr-FR" sz="2000" dirty="0">
                <a:hlinkClick r:id="rId10"/>
              </a:rPr>
              <a:t>https://www.osram.com/ls/projects/grand-stade-lille/index.jsp</a:t>
            </a:r>
            <a:r>
              <a:rPr lang="fr-FR" sz="2000"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84</a:t>
            </a:fld>
            <a:endParaRPr lang="fr-BE" dirty="0"/>
          </a:p>
        </p:txBody>
      </p:sp>
    </p:spTree>
    <p:extLst>
      <p:ext uri="{BB962C8B-B14F-4D97-AF65-F5344CB8AC3E}">
        <p14:creationId xmlns:p14="http://schemas.microsoft.com/office/powerpoint/2010/main" val="2980252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11. </a:t>
            </a:r>
            <a:r>
              <a:rPr lang="zh-CN" altLang="en-US" dirty="0"/>
              <a:t>游泳池</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85</a:t>
            </a:fld>
            <a:endParaRPr lang="fr-BE" dirty="0"/>
          </a:p>
        </p:txBody>
      </p:sp>
    </p:spTree>
    <p:extLst>
      <p:ext uri="{BB962C8B-B14F-4D97-AF65-F5344CB8AC3E}">
        <p14:creationId xmlns:p14="http://schemas.microsoft.com/office/powerpoint/2010/main" val="22387289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rot="16200000">
            <a:off x="-2647481" y="3310046"/>
            <a:ext cx="6195437" cy="9004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zh-CN" altLang="en-US" sz="1600" dirty="0">
                <a:latin typeface="SimSun" panose="02010600030101010101" pitchFamily="2" charset="-122"/>
                <a:ea typeface="SimSun" panose="02010600030101010101" pitchFamily="2" charset="-122"/>
              </a:rPr>
              <a:t>从左上角顺时针分别为：</a:t>
            </a:r>
            <a:endParaRPr lang="fr-FR" sz="16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600" dirty="0">
                <a:latin typeface="SimSun" panose="02010600030101010101" pitchFamily="2" charset="-122"/>
                <a:ea typeface="SimSun" panose="02010600030101010101" pitchFamily="2" charset="-122"/>
              </a:rPr>
              <a:t>奥运会规格、内衬不锈钢游泳池，法国维希</a:t>
            </a:r>
            <a:endParaRPr lang="fr-FR" sz="16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600" dirty="0">
                <a:latin typeface="SimSun" panose="02010600030101010101" pitchFamily="2" charset="-122"/>
                <a:ea typeface="SimSun" panose="02010600030101010101" pitchFamily="2" charset="-122"/>
              </a:rPr>
              <a:t>定制的不锈钢屋顶水疗池</a:t>
            </a:r>
            <a:endParaRPr lang="fr-FR" sz="1600" dirty="0">
              <a:latin typeface="SimSun" panose="02010600030101010101" pitchFamily="2" charset="-122"/>
              <a:ea typeface="SimSun" panose="02010600030101010101" pitchFamily="2" charset="-122"/>
            </a:endParaRPr>
          </a:p>
          <a:p>
            <a:pPr>
              <a:buFont typeface="Arial" pitchFamily="34" charset="0"/>
              <a:buAutoNum type="arabicPeriod"/>
            </a:pPr>
            <a:r>
              <a:rPr lang="zh-CN" altLang="en-US" sz="1600" dirty="0">
                <a:latin typeface="SimSun" panose="02010600030101010101" pitchFamily="2" charset="-122"/>
                <a:ea typeface="SimSun" panose="02010600030101010101" pitchFamily="2" charset="-122"/>
              </a:rPr>
              <a:t>不锈钢扶手</a:t>
            </a:r>
            <a:endParaRPr lang="fr-FR" sz="1600" dirty="0">
              <a:latin typeface="SimSun" panose="02010600030101010101" pitchFamily="2" charset="-122"/>
              <a:ea typeface="SimSun" panose="02010600030101010101" pitchFamily="2" charset="-122"/>
            </a:endParaRPr>
          </a:p>
        </p:txBody>
      </p:sp>
      <p:grpSp>
        <p:nvGrpSpPr>
          <p:cNvPr id="3" name="Group 2"/>
          <p:cNvGrpSpPr/>
          <p:nvPr/>
        </p:nvGrpSpPr>
        <p:grpSpPr>
          <a:xfrm>
            <a:off x="1331640" y="908719"/>
            <a:ext cx="7488832" cy="5286715"/>
            <a:chOff x="200844" y="493057"/>
            <a:chExt cx="8028384" cy="5532870"/>
          </a:xfrm>
        </p:grpSpPr>
        <p:pic>
          <p:nvPicPr>
            <p:cNvPr id="7171" name="Picture 3"/>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a:stretch/>
          </p:blipFill>
          <p:spPr bwMode="auto">
            <a:xfrm>
              <a:off x="200844" y="493057"/>
              <a:ext cx="4381500"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4583206" y="493057"/>
              <a:ext cx="3646022"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5" name="Picture 7"/>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00844" y="3517057"/>
              <a:ext cx="8028384" cy="250887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5" name="Slide Number Placeholder 4"/>
          <p:cNvSpPr>
            <a:spLocks noGrp="1"/>
          </p:cNvSpPr>
          <p:nvPr>
            <p:ph type="sldNum" sz="quarter" idx="4"/>
          </p:nvPr>
        </p:nvSpPr>
        <p:spPr/>
        <p:txBody>
          <a:bodyPr/>
          <a:lstStyle/>
          <a:p>
            <a:fld id="{5AF66AA0-E37C-4065-8BE7-D4086C065B53}" type="slidenum">
              <a:rPr lang="fr-BE" smtClean="0"/>
              <a:pPr/>
              <a:t>86</a:t>
            </a:fld>
            <a:endParaRPr lang="fr-BE" dirty="0"/>
          </a:p>
        </p:txBody>
      </p:sp>
    </p:spTree>
    <p:extLst>
      <p:ext uri="{BB962C8B-B14F-4D97-AF65-F5344CB8AC3E}">
        <p14:creationId xmlns:p14="http://schemas.microsoft.com/office/powerpoint/2010/main" val="17172090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en-US" dirty="0" err="1"/>
              <a:t>不锈钢水滑道</a:t>
            </a:r>
            <a:endParaRPr lang="en-US" dirty="0"/>
          </a:p>
        </p:txBody>
      </p:sp>
      <p:sp>
        <p:nvSpPr>
          <p:cNvPr id="8" name="Text Placeholder 7">
            <a:extLst>
              <a:ext uri="{FF2B5EF4-FFF2-40B4-BE49-F238E27FC236}">
                <a16:creationId xmlns:a16="http://schemas.microsoft.com/office/drawing/2014/main" id="{E142F7E7-32CC-45B4-9FFD-7CF07E838A61}"/>
              </a:ext>
            </a:extLst>
          </p:cNvPr>
          <p:cNvSpPr>
            <a:spLocks noGrp="1"/>
          </p:cNvSpPr>
          <p:nvPr>
            <p:ph type="body" sz="half" idx="2"/>
          </p:nvPr>
        </p:nvSpPr>
        <p:spPr>
          <a:xfrm>
            <a:off x="1792288" y="5367337"/>
            <a:ext cx="5486400" cy="1296938"/>
          </a:xfrm>
        </p:spPr>
        <p:txBody>
          <a:bodyPr>
            <a:noAutofit/>
          </a:bodyPr>
          <a:lstStyle/>
          <a:p>
            <a:r>
              <a:rPr lang="zh-CN" altLang="en-US" sz="1200" dirty="0"/>
              <a:t>该滑道由单根流线型曲线建成，位于曲线的下端的台阶能把游客带到滑倒的上端。然后滑道会自己松动并旋转。为了产生更好的对比效果，设计师在内部使用了镜面抛光的不锈钢，外部使用了拉丝不锈钢。</a:t>
            </a:r>
            <a:endParaRPr lang="en-GB" sz="1200" dirty="0"/>
          </a:p>
          <a:p>
            <a:r>
              <a:rPr lang="zh-CN" altLang="en-US" sz="1200" dirty="0"/>
              <a:t>英国设计师解释说：“镜面抛光不锈钢即便在日照环境下，也不会摸起来过热”。实际上，它不像其他金属那样容易氧化，因此能够反射太阳光和热能。</a:t>
            </a:r>
            <a:endParaRPr lang="en-GB" sz="11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87</a:t>
            </a:fld>
            <a:endParaRPr lang="fr-BE" dirty="0"/>
          </a:p>
        </p:txBody>
      </p:sp>
      <p:pic>
        <p:nvPicPr>
          <p:cNvPr id="9" name="Image 2">
            <a:extLst>
              <a:ext uri="{FF2B5EF4-FFF2-40B4-BE49-F238E27FC236}">
                <a16:creationId xmlns:a16="http://schemas.microsoft.com/office/drawing/2014/main" id="{1DD6210C-F48B-4B97-B86F-8EC4AAF42D1A}"/>
              </a:ext>
            </a:extLst>
          </p:cNvPr>
          <p:cNvPicPr>
            <a:picLocks noGrp="1" noChangeAspect="1"/>
          </p:cNvPicPr>
          <p:nvPr>
            <p:ph type="pic" idx="1"/>
          </p:nvPr>
        </p:nvPicPr>
        <p:blipFill>
          <a:blip r:embed="rId2" cstate="email">
            <a:extLst>
              <a:ext uri="{28A0092B-C50C-407E-A947-70E740481C1C}">
                <a14:useLocalDpi xmlns:a14="http://schemas.microsoft.com/office/drawing/2010/main" val="0"/>
              </a:ext>
            </a:extLst>
          </a:blip>
          <a:srcRect/>
          <a:stretch>
            <a:fillRect/>
          </a:stretch>
        </p:blipFill>
        <p:spPr>
          <a:prstGeom prst="rect">
            <a:avLst/>
          </a:prstGeom>
          <a:ln>
            <a:solidFill>
              <a:schemeClr val="tx1"/>
            </a:solidFill>
          </a:ln>
        </p:spPr>
      </p:pic>
    </p:spTree>
    <p:extLst>
      <p:ext uri="{BB962C8B-B14F-4D97-AF65-F5344CB8AC3E}">
        <p14:creationId xmlns:p14="http://schemas.microsoft.com/office/powerpoint/2010/main" val="202785710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dirty="0"/>
              <a:t>游泳池参考资料</a:t>
            </a:r>
            <a:endParaRPr lang="fr-FR" dirty="0"/>
          </a:p>
        </p:txBody>
      </p:sp>
      <p:sp>
        <p:nvSpPr>
          <p:cNvPr id="3" name="Content Placeholder 2"/>
          <p:cNvSpPr>
            <a:spLocks noGrp="1"/>
          </p:cNvSpPr>
          <p:nvPr>
            <p:ph idx="1"/>
          </p:nvPr>
        </p:nvSpPr>
        <p:spPr>
          <a:xfrm>
            <a:off x="457200" y="1628800"/>
            <a:ext cx="8229600" cy="4997152"/>
          </a:xfrm>
        </p:spPr>
        <p:txBody>
          <a:bodyPr>
            <a:noAutofit/>
          </a:bodyPr>
          <a:lstStyle/>
          <a:p>
            <a:pPr marL="514350" indent="-514350">
              <a:buFont typeface="+mj-lt"/>
              <a:buAutoNum type="arabicPeriod"/>
            </a:pPr>
            <a:r>
              <a:rPr lang="fr-FR" sz="2400" dirty="0">
                <a:hlinkClick r:id="rId3"/>
              </a:rPr>
              <a:t>http://www.imoa.info/molybdenum-uses/molybdenum-grade-stainless-steels/architecture/french-pool-liner-article.php</a:t>
            </a:r>
            <a:r>
              <a:rPr lang="fr-FR" sz="2400" dirty="0"/>
              <a:t> </a:t>
            </a:r>
            <a:endParaRPr lang="fr-FR" sz="2400" b="1" dirty="0">
              <a:solidFill>
                <a:srgbClr val="FF0000"/>
              </a:solidFill>
            </a:endParaRPr>
          </a:p>
          <a:p>
            <a:pPr marL="514350" indent="-514350">
              <a:buFont typeface="+mj-lt"/>
              <a:buAutoNum type="arabicPeriod"/>
            </a:pPr>
            <a:r>
              <a:rPr lang="fr-FR" sz="2400" dirty="0">
                <a:hlinkClick r:id="rId4"/>
              </a:rPr>
              <a:t>http://www.constructalia.com/repository/transfer/fr/02163065ENLACE_PDF.pdf</a:t>
            </a:r>
            <a:endParaRPr lang="fr-FR" sz="2400" dirty="0"/>
          </a:p>
          <a:p>
            <a:pPr marL="514350" indent="-514350">
              <a:buFont typeface="+mj-lt"/>
              <a:buAutoNum type="arabicPeriod"/>
            </a:pPr>
            <a:r>
              <a:rPr lang="fr-FR" sz="2400" dirty="0">
                <a:hlinkClick r:id="rId5"/>
              </a:rPr>
              <a:t>http://www.awt-eisleben.de/en/swimming-pools-136.html</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88</a:t>
            </a:fld>
            <a:endParaRPr lang="fr-BE" dirty="0"/>
          </a:p>
        </p:txBody>
      </p:sp>
    </p:spTree>
    <p:extLst>
      <p:ext uri="{BB962C8B-B14F-4D97-AF65-F5344CB8AC3E}">
        <p14:creationId xmlns:p14="http://schemas.microsoft.com/office/powerpoint/2010/main" val="36386025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zh-CN" altLang="en-US" dirty="0"/>
              <a:t>谢谢您！</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89</a:t>
            </a:fld>
            <a:endParaRPr lang="fr-BE" dirty="0"/>
          </a:p>
        </p:txBody>
      </p:sp>
    </p:spTree>
    <p:extLst>
      <p:ext uri="{BB962C8B-B14F-4D97-AF65-F5344CB8AC3E}">
        <p14:creationId xmlns:p14="http://schemas.microsoft.com/office/powerpoint/2010/main" val="724210571"/>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10351</TotalTime>
  <Words>6514</Words>
  <Application>Microsoft Office PowerPoint</Application>
  <PresentationFormat>On-screen Show (4:3)</PresentationFormat>
  <Paragraphs>573</Paragraphs>
  <Slides>89</Slides>
  <Notes>47</Notes>
  <HiddenSlides>0</HiddenSlides>
  <MMClips>0</MMClips>
  <ScaleCrop>false</ScaleCrop>
  <HeadingPairs>
    <vt:vector size="6" baseType="variant">
      <vt:variant>
        <vt:lpstr>Fonts Used</vt:lpstr>
      </vt:variant>
      <vt:variant>
        <vt:i4>5</vt:i4>
      </vt:variant>
      <vt:variant>
        <vt:lpstr>Theme</vt:lpstr>
      </vt:variant>
      <vt:variant>
        <vt:i4>13</vt:i4>
      </vt:variant>
      <vt:variant>
        <vt:lpstr>Slide Titles</vt:lpstr>
      </vt:variant>
      <vt:variant>
        <vt:i4>89</vt:i4>
      </vt:variant>
    </vt:vector>
  </HeadingPairs>
  <TitlesOfParts>
    <vt:vector size="107" baseType="lpstr">
      <vt:lpstr>Adobe Fangsong Std R</vt:lpstr>
      <vt:lpstr>SimSun</vt:lpstr>
      <vt:lpstr>Arial</vt:lpstr>
      <vt:lpstr>Calibri</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建筑／土木工程发言人的幻灯片</vt:lpstr>
      <vt:lpstr>内容</vt:lpstr>
      <vt:lpstr>1. 外墙</vt:lpstr>
      <vt:lpstr>PowerPoint Presentation</vt:lpstr>
      <vt:lpstr>PowerPoint Presentation</vt:lpstr>
      <vt:lpstr>档案馆的水泥外墙插入反光不锈钢，Bure-Saudron (51), 法国8</vt:lpstr>
      <vt:lpstr>美国明尼阿波利斯F. R. 魏斯曼美术馆（1993） 建筑师：Frank Gehry9</vt:lpstr>
      <vt:lpstr>美国堪萨斯的考夫曼艺术表演中心 (2011) 建筑师：Moshe Safdie；工程：Arup10</vt:lpstr>
      <vt:lpstr>Len Lye 中心，新西兰新普利茅斯 建筑师：A. Patterson11</vt:lpstr>
      <vt:lpstr>德里地铁公司总部，印度 建筑师：Raj Rewal &amp; Associates12</vt:lpstr>
      <vt:lpstr>小区供暖设施，意大利都灵 建筑师： JP Buffi13</vt:lpstr>
      <vt:lpstr>首都门大厦（2010）阿布扎比 RMJM 建筑公司14-16</vt:lpstr>
      <vt:lpstr>玻璃外墙17</vt:lpstr>
      <vt:lpstr>玻璃外墙，巴黎 18</vt:lpstr>
      <vt:lpstr>玻璃幕墙，巴黎</vt:lpstr>
      <vt:lpstr>办公楼网格外墙, 荷兰乌得勒支19 建筑师：Cepezed </vt:lpstr>
      <vt:lpstr>节能大厦，法国南特 20 建筑师：FORMA 6 &amp; B. Dacher</vt:lpstr>
      <vt:lpstr>麦高文学术中心，华盛顿特区，遮阳网6</vt:lpstr>
      <vt:lpstr>戒毒所，法国伦蒂利城堡21-23</vt:lpstr>
      <vt:lpstr>圣盖伊医院，伦敦24 建筑师：T. Heartherwick</vt:lpstr>
      <vt:lpstr>美国迈阿密美国航空球馆</vt:lpstr>
      <vt:lpstr>外墙参考资料(1/2)：</vt:lpstr>
      <vt:lpstr>外墙参考资料 (2/2):</vt:lpstr>
      <vt:lpstr>2. 绿墙</vt:lpstr>
      <vt:lpstr>关于绿墙</vt:lpstr>
      <vt:lpstr>绿色外墙1</vt:lpstr>
      <vt:lpstr>Green facade 2</vt:lpstr>
      <vt:lpstr>住宅楼绿色外墙2 （经济实惠，可广泛使用！）</vt:lpstr>
      <vt:lpstr>住宅楼绿墙2</vt:lpstr>
      <vt:lpstr>垂直绿化</vt:lpstr>
      <vt:lpstr>绿植外墙4</vt:lpstr>
      <vt:lpstr>PowerPoint Presentation</vt:lpstr>
      <vt:lpstr>锚和锚链</vt:lpstr>
      <vt:lpstr>绿墙参考资料</vt:lpstr>
      <vt:lpstr>3. 屋顶</vt:lpstr>
      <vt:lpstr>不锈钢屋顶的特点1-4</vt:lpstr>
      <vt:lpstr>新的关注点：雨水中的金属径流5</vt:lpstr>
      <vt:lpstr>德里议会图书馆6-7 建筑师：Raj Rewal Associates</vt:lpstr>
      <vt:lpstr>PowerPoint Presentation</vt:lpstr>
      <vt:lpstr>上海世博会阿联酋展厅8 建筑师：Foster &amp; Partners</vt:lpstr>
      <vt:lpstr>新多哈机场，卡塔尔9-10 建筑师：HOK</vt:lpstr>
      <vt:lpstr>绿色屋顶1-4, 11-12</vt:lpstr>
      <vt:lpstr>高反射屋顶 萨姆休斯顿州立大学奥斯汀厅(1851)） 美国得克萨斯州，亨茨维尔 低眩光*，高反射不锈钢屋顶 13-15</vt:lpstr>
      <vt:lpstr>遮阳16 亚利桑那大学医学研究大楼</vt:lpstr>
      <vt:lpstr>屋顶参考资料</vt:lpstr>
      <vt:lpstr>4. 装饰</vt:lpstr>
      <vt:lpstr>PowerPoint Presentation</vt:lpstr>
      <vt:lpstr>法国银行，法国巴黎4 建筑师： Moati -Rivière</vt:lpstr>
      <vt:lpstr>地铁站L5 El 卡梅尔，西班牙巴塞罗那5</vt:lpstr>
      <vt:lpstr>巴塔利亚修道院，葡萄牙6</vt:lpstr>
      <vt:lpstr>家用窗帘/安全扶手7</vt:lpstr>
      <vt:lpstr>当代艺术规划展博物馆，中国深圳（在建） 建筑师：蓝天组</vt:lpstr>
      <vt:lpstr>装饰参考资料</vt:lpstr>
      <vt:lpstr>5. 不锈钢水暖</vt:lpstr>
      <vt:lpstr>PowerPoint Presentation</vt:lpstr>
      <vt:lpstr>不锈钢管道系统</vt:lpstr>
      <vt:lpstr>不锈钢水暖参考资料</vt:lpstr>
      <vt:lpstr>6. 扶梯和直梯</vt:lpstr>
      <vt:lpstr>PowerPoint Presentation</vt:lpstr>
      <vt:lpstr>网格覆层的电梯3</vt:lpstr>
      <vt:lpstr>Kraainennest地铁站入口，荷兰阿姆斯特丹4</vt:lpstr>
      <vt:lpstr>6. 扶梯和直梯</vt:lpstr>
      <vt:lpstr>7. 机场</vt:lpstr>
      <vt:lpstr>PowerPoint Presentation</vt:lpstr>
      <vt:lpstr>PowerPoint Presentation</vt:lpstr>
      <vt:lpstr>机场参考资料</vt:lpstr>
      <vt:lpstr>8. 城市户外家具</vt:lpstr>
      <vt:lpstr>PowerPoint Presentation</vt:lpstr>
      <vt:lpstr>PowerPoint Presentation</vt:lpstr>
      <vt:lpstr>PowerPoint Presentation</vt:lpstr>
      <vt:lpstr>PowerPoint Presentation</vt:lpstr>
      <vt:lpstr>城市户外家具参考资料</vt:lpstr>
      <vt:lpstr>9. 修复</vt:lpstr>
      <vt:lpstr>PowerPoint Presentation</vt:lpstr>
      <vt:lpstr>维罗纳歌剧院，意大利</vt:lpstr>
      <vt:lpstr>罗马剧场，法国弗雷瑞斯</vt:lpstr>
      <vt:lpstr>修复参考资料</vt:lpstr>
      <vt:lpstr>10.体育场馆</vt:lpstr>
      <vt:lpstr>PowerPoint Presentation</vt:lpstr>
      <vt:lpstr>亚穆纳体育馆，印度新德里 4 建筑师： Peddle Thorb</vt:lpstr>
      <vt:lpstr>卡斯特罗体育场，西班牙福塔莱萨5,6 建筑师：Vigliecca &amp; Associados</vt:lpstr>
      <vt:lpstr>安联球场公园帕尔梅莱斯体育馆，巴西圣保罗7 建筑师: Edo Rocha Arquitetura  </vt:lpstr>
      <vt:lpstr>媒体幕墙，里尔体育场，法国8 建筑师：Valode  Pistre and Ferret</vt:lpstr>
      <vt:lpstr>体育馆参考资料</vt:lpstr>
      <vt:lpstr>11. 游泳池</vt:lpstr>
      <vt:lpstr>PowerPoint Presentation</vt:lpstr>
      <vt:lpstr>不锈钢水滑道</vt:lpstr>
      <vt:lpstr>游泳池参考资料</vt:lpstr>
      <vt:lpstr>谢谢您！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应用</dc:title>
  <dc:creator>Bernard</dc:creator>
  <cp:keywords>建筑与土木工程, 教授, 不锈钢</cp:keywords>
  <cp:lastModifiedBy>Jo Claes</cp:lastModifiedBy>
  <cp:revision>856</cp:revision>
  <cp:lastPrinted>2015-06-02T17:57:17Z</cp:lastPrinted>
  <dcterms:created xsi:type="dcterms:W3CDTF">2013-06-29T15:24:20Z</dcterms:created>
  <dcterms:modified xsi:type="dcterms:W3CDTF">2020-01-28T18:48:39Z</dcterms:modified>
</cp:coreProperties>
</file>