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5"/>
    <p:sldMasterId id="2147483720" r:id="rId6"/>
  </p:sldMasterIdLst>
  <p:notesMasterIdLst>
    <p:notesMasterId r:id="rId147"/>
  </p:notesMasterIdLst>
  <p:handoutMasterIdLst>
    <p:handoutMasterId r:id="rId148"/>
  </p:handoutMasterIdLst>
  <p:sldIdLst>
    <p:sldId id="258" r:id="rId7"/>
    <p:sldId id="318" r:id="rId8"/>
    <p:sldId id="315" r:id="rId9"/>
    <p:sldId id="343" r:id="rId10"/>
    <p:sldId id="316" r:id="rId11"/>
    <p:sldId id="340" r:id="rId12"/>
    <p:sldId id="352" r:id="rId13"/>
    <p:sldId id="353" r:id="rId14"/>
    <p:sldId id="347" r:id="rId15"/>
    <p:sldId id="336" r:id="rId16"/>
    <p:sldId id="337" r:id="rId17"/>
    <p:sldId id="338" r:id="rId18"/>
    <p:sldId id="341" r:id="rId19"/>
    <p:sldId id="322" r:id="rId20"/>
    <p:sldId id="334" r:id="rId21"/>
    <p:sldId id="344" r:id="rId22"/>
    <p:sldId id="342" r:id="rId23"/>
    <p:sldId id="321" r:id="rId24"/>
    <p:sldId id="350" r:id="rId25"/>
    <p:sldId id="351" r:id="rId26"/>
    <p:sldId id="265" r:id="rId27"/>
    <p:sldId id="319" r:id="rId28"/>
    <p:sldId id="349" r:id="rId29"/>
    <p:sldId id="257" r:id="rId30"/>
    <p:sldId id="355" r:id="rId31"/>
    <p:sldId id="354" r:id="rId32"/>
    <p:sldId id="267" r:id="rId33"/>
    <p:sldId id="268" r:id="rId34"/>
    <p:sldId id="393" r:id="rId35"/>
    <p:sldId id="394" r:id="rId36"/>
    <p:sldId id="346" r:id="rId37"/>
    <p:sldId id="395" r:id="rId38"/>
    <p:sldId id="396" r:id="rId39"/>
    <p:sldId id="348" r:id="rId40"/>
    <p:sldId id="345" r:id="rId41"/>
    <p:sldId id="373" r:id="rId42"/>
    <p:sldId id="374" r:id="rId43"/>
    <p:sldId id="375" r:id="rId44"/>
    <p:sldId id="376" r:id="rId45"/>
    <p:sldId id="397" r:id="rId46"/>
    <p:sldId id="377" r:id="rId47"/>
    <p:sldId id="269" r:id="rId48"/>
    <p:sldId id="402" r:id="rId49"/>
    <p:sldId id="403" r:id="rId50"/>
    <p:sldId id="273" r:id="rId51"/>
    <p:sldId id="404" r:id="rId52"/>
    <p:sldId id="274" r:id="rId53"/>
    <p:sldId id="275" r:id="rId54"/>
    <p:sldId id="405" r:id="rId55"/>
    <p:sldId id="278" r:id="rId56"/>
    <p:sldId id="279" r:id="rId57"/>
    <p:sldId id="406" r:id="rId58"/>
    <p:sldId id="281" r:id="rId59"/>
    <p:sldId id="407" r:id="rId60"/>
    <p:sldId id="398" r:id="rId61"/>
    <p:sldId id="399" r:id="rId62"/>
    <p:sldId id="392" r:id="rId63"/>
    <p:sldId id="409" r:id="rId64"/>
    <p:sldId id="284" r:id="rId65"/>
    <p:sldId id="285" r:id="rId66"/>
    <p:sldId id="286" r:id="rId67"/>
    <p:sldId id="410" r:id="rId68"/>
    <p:sldId id="411" r:id="rId69"/>
    <p:sldId id="412" r:id="rId70"/>
    <p:sldId id="413" r:id="rId71"/>
    <p:sldId id="414" r:id="rId72"/>
    <p:sldId id="327" r:id="rId73"/>
    <p:sldId id="328" r:id="rId74"/>
    <p:sldId id="415" r:id="rId75"/>
    <p:sldId id="379" r:id="rId76"/>
    <p:sldId id="380" r:id="rId77"/>
    <p:sldId id="381" r:id="rId78"/>
    <p:sldId id="382" r:id="rId79"/>
    <p:sldId id="416" r:id="rId80"/>
    <p:sldId id="384" r:id="rId81"/>
    <p:sldId id="329" r:id="rId82"/>
    <p:sldId id="417" r:id="rId83"/>
    <p:sldId id="339" r:id="rId84"/>
    <p:sldId id="418" r:id="rId85"/>
    <p:sldId id="385" r:id="rId86"/>
    <p:sldId id="419" r:id="rId87"/>
    <p:sldId id="387" r:id="rId88"/>
    <p:sldId id="388" r:id="rId89"/>
    <p:sldId id="295" r:id="rId90"/>
    <p:sldId id="420" r:id="rId91"/>
    <p:sldId id="330" r:id="rId92"/>
    <p:sldId id="331" r:id="rId93"/>
    <p:sldId id="332" r:id="rId94"/>
    <p:sldId id="333" r:id="rId95"/>
    <p:sldId id="335" r:id="rId96"/>
    <p:sldId id="421" r:id="rId97"/>
    <p:sldId id="391" r:id="rId98"/>
    <p:sldId id="422" r:id="rId99"/>
    <p:sldId id="423" r:id="rId100"/>
    <p:sldId id="424" r:id="rId101"/>
    <p:sldId id="425" r:id="rId102"/>
    <p:sldId id="426" r:id="rId103"/>
    <p:sldId id="356" r:id="rId104"/>
    <p:sldId id="357" r:id="rId105"/>
    <p:sldId id="359" r:id="rId106"/>
    <p:sldId id="427" r:id="rId107"/>
    <p:sldId id="428" r:id="rId108"/>
    <p:sldId id="429" r:id="rId109"/>
    <p:sldId id="430" r:id="rId110"/>
    <p:sldId id="431" r:id="rId111"/>
    <p:sldId id="432" r:id="rId112"/>
    <p:sldId id="433" r:id="rId113"/>
    <p:sldId id="434" r:id="rId114"/>
    <p:sldId id="435" r:id="rId115"/>
    <p:sldId id="436" r:id="rId116"/>
    <p:sldId id="437" r:id="rId117"/>
    <p:sldId id="365" r:id="rId118"/>
    <p:sldId id="438" r:id="rId119"/>
    <p:sldId id="439" r:id="rId120"/>
    <p:sldId id="440" r:id="rId121"/>
    <p:sldId id="441" r:id="rId122"/>
    <p:sldId id="442" r:id="rId123"/>
    <p:sldId id="443" r:id="rId124"/>
    <p:sldId id="444" r:id="rId125"/>
    <p:sldId id="445" r:id="rId126"/>
    <p:sldId id="296" r:id="rId127"/>
    <p:sldId id="297" r:id="rId128"/>
    <p:sldId id="298" r:id="rId129"/>
    <p:sldId id="446" r:id="rId130"/>
    <p:sldId id="400" r:id="rId131"/>
    <p:sldId id="300" r:id="rId132"/>
    <p:sldId id="301" r:id="rId133"/>
    <p:sldId id="302" r:id="rId134"/>
    <p:sldId id="303" r:id="rId135"/>
    <p:sldId id="304" r:id="rId136"/>
    <p:sldId id="447" r:id="rId137"/>
    <p:sldId id="401" r:id="rId138"/>
    <p:sldId id="448" r:id="rId139"/>
    <p:sldId id="307" r:id="rId140"/>
    <p:sldId id="308" r:id="rId141"/>
    <p:sldId id="309" r:id="rId142"/>
    <p:sldId id="310" r:id="rId143"/>
    <p:sldId id="312" r:id="rId144"/>
    <p:sldId id="449" r:id="rId145"/>
    <p:sldId id="450" r:id="rId146"/>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6C2EB5-30A0-4566-81B4-317FA975D649}" v="2" dt="2020-01-31T09:40:59.4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91" autoAdjust="0"/>
    <p:restoredTop sz="94692" autoAdjust="0"/>
  </p:normalViewPr>
  <p:slideViewPr>
    <p:cSldViewPr>
      <p:cViewPr varScale="1">
        <p:scale>
          <a:sx n="82" d="100"/>
          <a:sy n="82" d="100"/>
        </p:scale>
        <p:origin x="1699" y="91"/>
      </p:cViewPr>
      <p:guideLst>
        <p:guide orient="horz" pos="2160"/>
        <p:guide pos="2880"/>
      </p:guideLst>
    </p:cSldViewPr>
  </p:slideViewPr>
  <p:notesTextViewPr>
    <p:cViewPr>
      <p:scale>
        <a:sx n="1" d="1"/>
        <a:sy n="1" d="1"/>
      </p:scale>
      <p:origin x="0" y="0"/>
    </p:cViewPr>
  </p:notesTextViewPr>
  <p:sorterViewPr>
    <p:cViewPr varScale="1">
      <p:scale>
        <a:sx n="1" d="1"/>
        <a:sy n="1" d="1"/>
      </p:scale>
      <p:origin x="0" y="-559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presProps" Target="presProps.xml"/><Relationship Id="rId5" Type="http://schemas.openxmlformats.org/officeDocument/2006/relationships/slideMaster" Target="slideMasters/slideMaster1.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slide" Target="slides/slide107.xml"/><Relationship Id="rId118" Type="http://schemas.openxmlformats.org/officeDocument/2006/relationships/slide" Target="slides/slide112.xml"/><Relationship Id="rId134" Type="http://schemas.openxmlformats.org/officeDocument/2006/relationships/slide" Target="slides/slide128.xml"/><Relationship Id="rId139" Type="http://schemas.openxmlformats.org/officeDocument/2006/relationships/slide" Target="slides/slide133.xml"/><Relationship Id="rId80" Type="http://schemas.openxmlformats.org/officeDocument/2006/relationships/slide" Target="slides/slide74.xml"/><Relationship Id="rId85" Type="http://schemas.openxmlformats.org/officeDocument/2006/relationships/slide" Target="slides/slide79.xml"/><Relationship Id="rId150" Type="http://schemas.openxmlformats.org/officeDocument/2006/relationships/viewProps" Target="viewProps.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124" Type="http://schemas.openxmlformats.org/officeDocument/2006/relationships/slide" Target="slides/slide118.xml"/><Relationship Id="rId129" Type="http://schemas.openxmlformats.org/officeDocument/2006/relationships/slide" Target="slides/slide123.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40" Type="http://schemas.openxmlformats.org/officeDocument/2006/relationships/slide" Target="slides/slide134.xml"/><Relationship Id="rId145" Type="http://schemas.openxmlformats.org/officeDocument/2006/relationships/slide" Target="slides/slide139.xml"/><Relationship Id="rId1" Type="http://schemas.openxmlformats.org/officeDocument/2006/relationships/customXml" Target="../customXml/item1.xml"/><Relationship Id="rId6" Type="http://schemas.openxmlformats.org/officeDocument/2006/relationships/slideMaster" Target="slideMasters/slideMaster2.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theme" Target="theme/theme1.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microsoft.com/office/2016/11/relationships/changesInfo" Target="changesInfos/changesInfo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microsoft.com/office/2015/10/relationships/revisionInfo" Target="revisionInfo.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C76C2EB5-30A0-4566-81B4-317FA975D649}"/>
    <pc:docChg chg="modSld">
      <pc:chgData name="Jo Claes" userId="d64208f3-0076-4064-b6ac-7d8ee9dc279f" providerId="ADAL" clId="{C76C2EB5-30A0-4566-81B4-317FA975D649}" dt="2020-01-31T09:41:17.751" v="66" actId="20577"/>
      <pc:docMkLst>
        <pc:docMk/>
      </pc:docMkLst>
      <pc:sldChg chg="modSp">
        <pc:chgData name="Jo Claes" userId="d64208f3-0076-4064-b6ac-7d8ee9dc279f" providerId="ADAL" clId="{C76C2EB5-30A0-4566-81B4-317FA975D649}" dt="2020-01-31T09:41:17.751" v="66" actId="20577"/>
        <pc:sldMkLst>
          <pc:docMk/>
          <pc:sldMk cId="1512431047" sldId="257"/>
        </pc:sldMkLst>
        <pc:spChg chg="mod">
          <ac:chgData name="Jo Claes" userId="d64208f3-0076-4064-b6ac-7d8ee9dc279f" providerId="ADAL" clId="{C76C2EB5-30A0-4566-81B4-317FA975D649}" dt="2020-01-31T09:41:17.751" v="66" actId="20577"/>
          <ac:spMkLst>
            <pc:docMk/>
            <pc:sldMk cId="1512431047" sldId="257"/>
            <ac:spMk id="6" creationId="{00000000-0000-0000-0000-000000000000}"/>
          </ac:spMkLst>
        </pc:spChg>
      </pc:sldChg>
    </pc:docChg>
  </pc:docChgLst>
  <pc:docChgLst>
    <pc:chgData name="Jo Claes" userId="d64208f3-0076-4064-b6ac-7d8ee9dc279f" providerId="ADAL" clId="{ED07CCBD-3BF0-4A8E-844E-2153DB21F683}"/>
    <pc:docChg chg="undo custSel addSld delSld modSld modMainMaster">
      <pc:chgData name="Jo Claes" userId="d64208f3-0076-4064-b6ac-7d8ee9dc279f" providerId="ADAL" clId="{ED07CCBD-3BF0-4A8E-844E-2153DB21F683}" dt="2020-01-07T14:25:10.324" v="9"/>
      <pc:docMkLst>
        <pc:docMk/>
      </pc:docMkLst>
      <pc:sldChg chg="add">
        <pc:chgData name="Jo Claes" userId="d64208f3-0076-4064-b6ac-7d8ee9dc279f" providerId="ADAL" clId="{ED07CCBD-3BF0-4A8E-844E-2153DB21F683}" dt="2020-01-07T14:16:52.294" v="1"/>
        <pc:sldMkLst>
          <pc:docMk/>
          <pc:sldMk cId="1542174912" sldId="267"/>
        </pc:sldMkLst>
      </pc:sldChg>
      <pc:sldChg chg="add">
        <pc:chgData name="Jo Claes" userId="d64208f3-0076-4064-b6ac-7d8ee9dc279f" providerId="ADAL" clId="{ED07CCBD-3BF0-4A8E-844E-2153DB21F683}" dt="2020-01-07T14:16:52.294" v="1"/>
        <pc:sldMkLst>
          <pc:docMk/>
          <pc:sldMk cId="1943568232" sldId="268"/>
        </pc:sldMkLst>
      </pc:sldChg>
      <pc:sldChg chg="add">
        <pc:chgData name="Jo Claes" userId="d64208f3-0076-4064-b6ac-7d8ee9dc279f" providerId="ADAL" clId="{ED07CCBD-3BF0-4A8E-844E-2153DB21F683}" dt="2020-01-07T14:16:52.294" v="1"/>
        <pc:sldMkLst>
          <pc:docMk/>
          <pc:sldMk cId="4285165746" sldId="269"/>
        </pc:sldMkLst>
      </pc:sldChg>
      <pc:sldChg chg="add">
        <pc:chgData name="Jo Claes" userId="d64208f3-0076-4064-b6ac-7d8ee9dc279f" providerId="ADAL" clId="{ED07CCBD-3BF0-4A8E-844E-2153DB21F683}" dt="2020-01-07T14:16:52.294" v="1"/>
        <pc:sldMkLst>
          <pc:docMk/>
          <pc:sldMk cId="4050183777" sldId="273"/>
        </pc:sldMkLst>
      </pc:sldChg>
      <pc:sldChg chg="add">
        <pc:chgData name="Jo Claes" userId="d64208f3-0076-4064-b6ac-7d8ee9dc279f" providerId="ADAL" clId="{ED07CCBD-3BF0-4A8E-844E-2153DB21F683}" dt="2020-01-07T14:16:52.294" v="1"/>
        <pc:sldMkLst>
          <pc:docMk/>
          <pc:sldMk cId="4096340253" sldId="274"/>
        </pc:sldMkLst>
      </pc:sldChg>
      <pc:sldChg chg="add">
        <pc:chgData name="Jo Claes" userId="d64208f3-0076-4064-b6ac-7d8ee9dc279f" providerId="ADAL" clId="{ED07CCBD-3BF0-4A8E-844E-2153DB21F683}" dt="2020-01-07T14:16:52.294" v="1"/>
        <pc:sldMkLst>
          <pc:docMk/>
          <pc:sldMk cId="401247974" sldId="275"/>
        </pc:sldMkLst>
      </pc:sldChg>
      <pc:sldChg chg="add">
        <pc:chgData name="Jo Claes" userId="d64208f3-0076-4064-b6ac-7d8ee9dc279f" providerId="ADAL" clId="{ED07CCBD-3BF0-4A8E-844E-2153DB21F683}" dt="2020-01-07T14:16:52.294" v="1"/>
        <pc:sldMkLst>
          <pc:docMk/>
          <pc:sldMk cId="4054668948" sldId="278"/>
        </pc:sldMkLst>
      </pc:sldChg>
      <pc:sldChg chg="add">
        <pc:chgData name="Jo Claes" userId="d64208f3-0076-4064-b6ac-7d8ee9dc279f" providerId="ADAL" clId="{ED07CCBD-3BF0-4A8E-844E-2153DB21F683}" dt="2020-01-07T14:16:52.294" v="1"/>
        <pc:sldMkLst>
          <pc:docMk/>
          <pc:sldMk cId="107290882" sldId="279"/>
        </pc:sldMkLst>
      </pc:sldChg>
      <pc:sldChg chg="add">
        <pc:chgData name="Jo Claes" userId="d64208f3-0076-4064-b6ac-7d8ee9dc279f" providerId="ADAL" clId="{ED07CCBD-3BF0-4A8E-844E-2153DB21F683}" dt="2020-01-07T14:16:52.294" v="1"/>
        <pc:sldMkLst>
          <pc:docMk/>
          <pc:sldMk cId="3661422718" sldId="281"/>
        </pc:sldMkLst>
      </pc:sldChg>
      <pc:sldChg chg="add">
        <pc:chgData name="Jo Claes" userId="d64208f3-0076-4064-b6ac-7d8ee9dc279f" providerId="ADAL" clId="{ED07CCBD-3BF0-4A8E-844E-2153DB21F683}" dt="2020-01-07T14:16:52.294" v="1"/>
        <pc:sldMkLst>
          <pc:docMk/>
          <pc:sldMk cId="3358991638" sldId="284"/>
        </pc:sldMkLst>
      </pc:sldChg>
      <pc:sldChg chg="add">
        <pc:chgData name="Jo Claes" userId="d64208f3-0076-4064-b6ac-7d8ee9dc279f" providerId="ADAL" clId="{ED07CCBD-3BF0-4A8E-844E-2153DB21F683}" dt="2020-01-07T14:16:52.294" v="1"/>
        <pc:sldMkLst>
          <pc:docMk/>
          <pc:sldMk cId="1701534318" sldId="285"/>
        </pc:sldMkLst>
      </pc:sldChg>
      <pc:sldChg chg="add">
        <pc:chgData name="Jo Claes" userId="d64208f3-0076-4064-b6ac-7d8ee9dc279f" providerId="ADAL" clId="{ED07CCBD-3BF0-4A8E-844E-2153DB21F683}" dt="2020-01-07T14:16:52.294" v="1"/>
        <pc:sldMkLst>
          <pc:docMk/>
          <pc:sldMk cId="2044020663" sldId="286"/>
        </pc:sldMkLst>
      </pc:sldChg>
      <pc:sldChg chg="add">
        <pc:chgData name="Jo Claes" userId="d64208f3-0076-4064-b6ac-7d8ee9dc279f" providerId="ADAL" clId="{ED07CCBD-3BF0-4A8E-844E-2153DB21F683}" dt="2020-01-07T14:16:52.294" v="1"/>
        <pc:sldMkLst>
          <pc:docMk/>
          <pc:sldMk cId="2345544163" sldId="295"/>
        </pc:sldMkLst>
      </pc:sldChg>
      <pc:sldChg chg="add">
        <pc:chgData name="Jo Claes" userId="d64208f3-0076-4064-b6ac-7d8ee9dc279f" providerId="ADAL" clId="{ED07CCBD-3BF0-4A8E-844E-2153DB21F683}" dt="2020-01-07T14:16:52.294" v="1"/>
        <pc:sldMkLst>
          <pc:docMk/>
          <pc:sldMk cId="3602525213" sldId="296"/>
        </pc:sldMkLst>
      </pc:sldChg>
      <pc:sldChg chg="add">
        <pc:chgData name="Jo Claes" userId="d64208f3-0076-4064-b6ac-7d8ee9dc279f" providerId="ADAL" clId="{ED07CCBD-3BF0-4A8E-844E-2153DB21F683}" dt="2020-01-07T14:16:52.294" v="1"/>
        <pc:sldMkLst>
          <pc:docMk/>
          <pc:sldMk cId="3328281605" sldId="297"/>
        </pc:sldMkLst>
      </pc:sldChg>
      <pc:sldChg chg="add">
        <pc:chgData name="Jo Claes" userId="d64208f3-0076-4064-b6ac-7d8ee9dc279f" providerId="ADAL" clId="{ED07CCBD-3BF0-4A8E-844E-2153DB21F683}" dt="2020-01-07T14:16:52.294" v="1"/>
        <pc:sldMkLst>
          <pc:docMk/>
          <pc:sldMk cId="3460268354" sldId="298"/>
        </pc:sldMkLst>
      </pc:sldChg>
      <pc:sldChg chg="add">
        <pc:chgData name="Jo Claes" userId="d64208f3-0076-4064-b6ac-7d8ee9dc279f" providerId="ADAL" clId="{ED07CCBD-3BF0-4A8E-844E-2153DB21F683}" dt="2020-01-07T14:16:52.294" v="1"/>
        <pc:sldMkLst>
          <pc:docMk/>
          <pc:sldMk cId="3683712749" sldId="300"/>
        </pc:sldMkLst>
      </pc:sldChg>
      <pc:sldChg chg="add">
        <pc:chgData name="Jo Claes" userId="d64208f3-0076-4064-b6ac-7d8ee9dc279f" providerId="ADAL" clId="{ED07CCBD-3BF0-4A8E-844E-2153DB21F683}" dt="2020-01-07T14:16:52.294" v="1"/>
        <pc:sldMkLst>
          <pc:docMk/>
          <pc:sldMk cId="1181526531" sldId="301"/>
        </pc:sldMkLst>
      </pc:sldChg>
      <pc:sldChg chg="add">
        <pc:chgData name="Jo Claes" userId="d64208f3-0076-4064-b6ac-7d8ee9dc279f" providerId="ADAL" clId="{ED07CCBD-3BF0-4A8E-844E-2153DB21F683}" dt="2020-01-07T14:16:52.294" v="1"/>
        <pc:sldMkLst>
          <pc:docMk/>
          <pc:sldMk cId="1557829002" sldId="302"/>
        </pc:sldMkLst>
      </pc:sldChg>
      <pc:sldChg chg="add">
        <pc:chgData name="Jo Claes" userId="d64208f3-0076-4064-b6ac-7d8ee9dc279f" providerId="ADAL" clId="{ED07CCBD-3BF0-4A8E-844E-2153DB21F683}" dt="2020-01-07T14:16:52.294" v="1"/>
        <pc:sldMkLst>
          <pc:docMk/>
          <pc:sldMk cId="1375625618" sldId="303"/>
        </pc:sldMkLst>
      </pc:sldChg>
      <pc:sldChg chg="add">
        <pc:chgData name="Jo Claes" userId="d64208f3-0076-4064-b6ac-7d8ee9dc279f" providerId="ADAL" clId="{ED07CCBD-3BF0-4A8E-844E-2153DB21F683}" dt="2020-01-07T14:16:52.294" v="1"/>
        <pc:sldMkLst>
          <pc:docMk/>
          <pc:sldMk cId="1518403839" sldId="304"/>
        </pc:sldMkLst>
      </pc:sldChg>
      <pc:sldChg chg="add">
        <pc:chgData name="Jo Claes" userId="d64208f3-0076-4064-b6ac-7d8ee9dc279f" providerId="ADAL" clId="{ED07CCBD-3BF0-4A8E-844E-2153DB21F683}" dt="2020-01-07T14:16:52.294" v="1"/>
        <pc:sldMkLst>
          <pc:docMk/>
          <pc:sldMk cId="479641129" sldId="307"/>
        </pc:sldMkLst>
      </pc:sldChg>
      <pc:sldChg chg="add">
        <pc:chgData name="Jo Claes" userId="d64208f3-0076-4064-b6ac-7d8ee9dc279f" providerId="ADAL" clId="{ED07CCBD-3BF0-4A8E-844E-2153DB21F683}" dt="2020-01-07T14:16:52.294" v="1"/>
        <pc:sldMkLst>
          <pc:docMk/>
          <pc:sldMk cId="262185811" sldId="308"/>
        </pc:sldMkLst>
      </pc:sldChg>
      <pc:sldChg chg="add">
        <pc:chgData name="Jo Claes" userId="d64208f3-0076-4064-b6ac-7d8ee9dc279f" providerId="ADAL" clId="{ED07CCBD-3BF0-4A8E-844E-2153DB21F683}" dt="2020-01-07T14:16:52.294" v="1"/>
        <pc:sldMkLst>
          <pc:docMk/>
          <pc:sldMk cId="3221740031" sldId="309"/>
        </pc:sldMkLst>
      </pc:sldChg>
      <pc:sldChg chg="add">
        <pc:chgData name="Jo Claes" userId="d64208f3-0076-4064-b6ac-7d8ee9dc279f" providerId="ADAL" clId="{ED07CCBD-3BF0-4A8E-844E-2153DB21F683}" dt="2020-01-07T14:16:52.294" v="1"/>
        <pc:sldMkLst>
          <pc:docMk/>
          <pc:sldMk cId="1532965447" sldId="310"/>
        </pc:sldMkLst>
      </pc:sldChg>
      <pc:sldChg chg="add">
        <pc:chgData name="Jo Claes" userId="d64208f3-0076-4064-b6ac-7d8ee9dc279f" providerId="ADAL" clId="{ED07CCBD-3BF0-4A8E-844E-2153DB21F683}" dt="2020-01-07T14:16:52.294" v="1"/>
        <pc:sldMkLst>
          <pc:docMk/>
          <pc:sldMk cId="2544014506" sldId="312"/>
        </pc:sldMkLst>
      </pc:sldChg>
      <pc:sldChg chg="addSp delSp modSp">
        <pc:chgData name="Jo Claes" userId="d64208f3-0076-4064-b6ac-7d8ee9dc279f" providerId="ADAL" clId="{ED07CCBD-3BF0-4A8E-844E-2153DB21F683}" dt="2020-01-07T14:24:32.908" v="5"/>
        <pc:sldMkLst>
          <pc:docMk/>
          <pc:sldMk cId="1686040152" sldId="318"/>
        </pc:sldMkLst>
        <pc:spChg chg="add del mod">
          <ac:chgData name="Jo Claes" userId="d64208f3-0076-4064-b6ac-7d8ee9dc279f" providerId="ADAL" clId="{ED07CCBD-3BF0-4A8E-844E-2153DB21F683}" dt="2020-01-07T14:24:29.031" v="4"/>
          <ac:spMkLst>
            <pc:docMk/>
            <pc:sldMk cId="1686040152" sldId="318"/>
            <ac:spMk id="3" creationId="{1A8C251E-821D-4DB0-AE5F-EF3C8B22ACB4}"/>
          </ac:spMkLst>
        </pc:spChg>
        <pc:spChg chg="add mod">
          <ac:chgData name="Jo Claes" userId="d64208f3-0076-4064-b6ac-7d8ee9dc279f" providerId="ADAL" clId="{ED07CCBD-3BF0-4A8E-844E-2153DB21F683}" dt="2020-01-07T14:24:32.908" v="5"/>
          <ac:spMkLst>
            <pc:docMk/>
            <pc:sldMk cId="1686040152" sldId="318"/>
            <ac:spMk id="4" creationId="{5F71D1F2-51D1-4CE2-8CC9-AE72D9CC9109}"/>
          </ac:spMkLst>
        </pc:spChg>
      </pc:sldChg>
      <pc:sldChg chg="add">
        <pc:chgData name="Jo Claes" userId="d64208f3-0076-4064-b6ac-7d8ee9dc279f" providerId="ADAL" clId="{ED07CCBD-3BF0-4A8E-844E-2153DB21F683}" dt="2020-01-07T14:16:52.294" v="1"/>
        <pc:sldMkLst>
          <pc:docMk/>
          <pc:sldMk cId="1506916987" sldId="327"/>
        </pc:sldMkLst>
      </pc:sldChg>
      <pc:sldChg chg="add">
        <pc:chgData name="Jo Claes" userId="d64208f3-0076-4064-b6ac-7d8ee9dc279f" providerId="ADAL" clId="{ED07CCBD-3BF0-4A8E-844E-2153DB21F683}" dt="2020-01-07T14:16:52.294" v="1"/>
        <pc:sldMkLst>
          <pc:docMk/>
          <pc:sldMk cId="3539140239" sldId="328"/>
        </pc:sldMkLst>
      </pc:sldChg>
      <pc:sldChg chg="add">
        <pc:chgData name="Jo Claes" userId="d64208f3-0076-4064-b6ac-7d8ee9dc279f" providerId="ADAL" clId="{ED07CCBD-3BF0-4A8E-844E-2153DB21F683}" dt="2020-01-07T14:16:52.294" v="1"/>
        <pc:sldMkLst>
          <pc:docMk/>
          <pc:sldMk cId="3033039985" sldId="329"/>
        </pc:sldMkLst>
      </pc:sldChg>
      <pc:sldChg chg="add">
        <pc:chgData name="Jo Claes" userId="d64208f3-0076-4064-b6ac-7d8ee9dc279f" providerId="ADAL" clId="{ED07CCBD-3BF0-4A8E-844E-2153DB21F683}" dt="2020-01-07T14:16:52.294" v="1"/>
        <pc:sldMkLst>
          <pc:docMk/>
          <pc:sldMk cId="2320760284" sldId="330"/>
        </pc:sldMkLst>
      </pc:sldChg>
      <pc:sldChg chg="add">
        <pc:chgData name="Jo Claes" userId="d64208f3-0076-4064-b6ac-7d8ee9dc279f" providerId="ADAL" clId="{ED07CCBD-3BF0-4A8E-844E-2153DB21F683}" dt="2020-01-07T14:16:52.294" v="1"/>
        <pc:sldMkLst>
          <pc:docMk/>
          <pc:sldMk cId="2039745198" sldId="331"/>
        </pc:sldMkLst>
      </pc:sldChg>
      <pc:sldChg chg="add">
        <pc:chgData name="Jo Claes" userId="d64208f3-0076-4064-b6ac-7d8ee9dc279f" providerId="ADAL" clId="{ED07CCBD-3BF0-4A8E-844E-2153DB21F683}" dt="2020-01-07T14:16:52.294" v="1"/>
        <pc:sldMkLst>
          <pc:docMk/>
          <pc:sldMk cId="1723916869" sldId="332"/>
        </pc:sldMkLst>
      </pc:sldChg>
      <pc:sldChg chg="add">
        <pc:chgData name="Jo Claes" userId="d64208f3-0076-4064-b6ac-7d8ee9dc279f" providerId="ADAL" clId="{ED07CCBD-3BF0-4A8E-844E-2153DB21F683}" dt="2020-01-07T14:16:52.294" v="1"/>
        <pc:sldMkLst>
          <pc:docMk/>
          <pc:sldMk cId="1885858947" sldId="333"/>
        </pc:sldMkLst>
      </pc:sldChg>
      <pc:sldChg chg="add">
        <pc:chgData name="Jo Claes" userId="d64208f3-0076-4064-b6ac-7d8ee9dc279f" providerId="ADAL" clId="{ED07CCBD-3BF0-4A8E-844E-2153DB21F683}" dt="2020-01-07T14:16:52.294" v="1"/>
        <pc:sldMkLst>
          <pc:docMk/>
          <pc:sldMk cId="68486029" sldId="335"/>
        </pc:sldMkLst>
      </pc:sldChg>
      <pc:sldChg chg="add">
        <pc:chgData name="Jo Claes" userId="d64208f3-0076-4064-b6ac-7d8ee9dc279f" providerId="ADAL" clId="{ED07CCBD-3BF0-4A8E-844E-2153DB21F683}" dt="2020-01-07T14:16:52.294" v="1"/>
        <pc:sldMkLst>
          <pc:docMk/>
          <pc:sldMk cId="2170087390" sldId="339"/>
        </pc:sldMkLst>
      </pc:sldChg>
      <pc:sldChg chg="modSp">
        <pc:chgData name="Jo Claes" userId="d64208f3-0076-4064-b6ac-7d8ee9dc279f" providerId="ADAL" clId="{ED07CCBD-3BF0-4A8E-844E-2153DB21F683}" dt="2020-01-07T14:24:42.180" v="8"/>
        <pc:sldMkLst>
          <pc:docMk/>
          <pc:sldMk cId="583014358" sldId="343"/>
        </pc:sldMkLst>
        <pc:spChg chg="mod">
          <ac:chgData name="Jo Claes" userId="d64208f3-0076-4064-b6ac-7d8ee9dc279f" providerId="ADAL" clId="{ED07CCBD-3BF0-4A8E-844E-2153DB21F683}" dt="2020-01-07T14:24:42.180" v="8"/>
          <ac:spMkLst>
            <pc:docMk/>
            <pc:sldMk cId="583014358" sldId="343"/>
            <ac:spMk id="7" creationId="{00000000-0000-0000-0000-000000000000}"/>
          </ac:spMkLst>
        </pc:spChg>
      </pc:sldChg>
      <pc:sldChg chg="add">
        <pc:chgData name="Jo Claes" userId="d64208f3-0076-4064-b6ac-7d8ee9dc279f" providerId="ADAL" clId="{ED07CCBD-3BF0-4A8E-844E-2153DB21F683}" dt="2020-01-07T14:16:52.294" v="1"/>
        <pc:sldMkLst>
          <pc:docMk/>
          <pc:sldMk cId="1463307469" sldId="345"/>
        </pc:sldMkLst>
      </pc:sldChg>
      <pc:sldChg chg="del">
        <pc:chgData name="Jo Claes" userId="d64208f3-0076-4064-b6ac-7d8ee9dc279f" providerId="ADAL" clId="{ED07CCBD-3BF0-4A8E-844E-2153DB21F683}" dt="2020-01-07T14:16:19.655" v="0" actId="2696"/>
        <pc:sldMkLst>
          <pc:docMk/>
          <pc:sldMk cId="2173931556" sldId="345"/>
        </pc:sldMkLst>
      </pc:sldChg>
      <pc:sldChg chg="add">
        <pc:chgData name="Jo Claes" userId="d64208f3-0076-4064-b6ac-7d8ee9dc279f" providerId="ADAL" clId="{ED07CCBD-3BF0-4A8E-844E-2153DB21F683}" dt="2020-01-07T14:16:52.294" v="1"/>
        <pc:sldMkLst>
          <pc:docMk/>
          <pc:sldMk cId="3432578749" sldId="346"/>
        </pc:sldMkLst>
      </pc:sldChg>
      <pc:sldChg chg="add">
        <pc:chgData name="Jo Claes" userId="d64208f3-0076-4064-b6ac-7d8ee9dc279f" providerId="ADAL" clId="{ED07CCBD-3BF0-4A8E-844E-2153DB21F683}" dt="2020-01-07T14:16:52.294" v="1"/>
        <pc:sldMkLst>
          <pc:docMk/>
          <pc:sldMk cId="3852874678" sldId="348"/>
        </pc:sldMkLst>
      </pc:sldChg>
      <pc:sldChg chg="add">
        <pc:chgData name="Jo Claes" userId="d64208f3-0076-4064-b6ac-7d8ee9dc279f" providerId="ADAL" clId="{ED07CCBD-3BF0-4A8E-844E-2153DB21F683}" dt="2020-01-07T14:16:52.294" v="1"/>
        <pc:sldMkLst>
          <pc:docMk/>
          <pc:sldMk cId="3248059716" sldId="354"/>
        </pc:sldMkLst>
      </pc:sldChg>
      <pc:sldChg chg="add">
        <pc:chgData name="Jo Claes" userId="d64208f3-0076-4064-b6ac-7d8ee9dc279f" providerId="ADAL" clId="{ED07CCBD-3BF0-4A8E-844E-2153DB21F683}" dt="2020-01-07T14:23:44.262" v="2"/>
        <pc:sldMkLst>
          <pc:docMk/>
          <pc:sldMk cId="1477716916" sldId="355"/>
        </pc:sldMkLst>
      </pc:sldChg>
      <pc:sldChg chg="add">
        <pc:chgData name="Jo Claes" userId="d64208f3-0076-4064-b6ac-7d8ee9dc279f" providerId="ADAL" clId="{ED07CCBD-3BF0-4A8E-844E-2153DB21F683}" dt="2020-01-07T14:16:52.294" v="1"/>
        <pc:sldMkLst>
          <pc:docMk/>
          <pc:sldMk cId="2348680007" sldId="356"/>
        </pc:sldMkLst>
      </pc:sldChg>
      <pc:sldChg chg="add">
        <pc:chgData name="Jo Claes" userId="d64208f3-0076-4064-b6ac-7d8ee9dc279f" providerId="ADAL" clId="{ED07CCBD-3BF0-4A8E-844E-2153DB21F683}" dt="2020-01-07T14:16:52.294" v="1"/>
        <pc:sldMkLst>
          <pc:docMk/>
          <pc:sldMk cId="3449835876" sldId="357"/>
        </pc:sldMkLst>
      </pc:sldChg>
      <pc:sldChg chg="add">
        <pc:chgData name="Jo Claes" userId="d64208f3-0076-4064-b6ac-7d8ee9dc279f" providerId="ADAL" clId="{ED07CCBD-3BF0-4A8E-844E-2153DB21F683}" dt="2020-01-07T14:16:52.294" v="1"/>
        <pc:sldMkLst>
          <pc:docMk/>
          <pc:sldMk cId="40086362" sldId="359"/>
        </pc:sldMkLst>
      </pc:sldChg>
      <pc:sldChg chg="add">
        <pc:chgData name="Jo Claes" userId="d64208f3-0076-4064-b6ac-7d8ee9dc279f" providerId="ADAL" clId="{ED07CCBD-3BF0-4A8E-844E-2153DB21F683}" dt="2020-01-07T14:16:52.294" v="1"/>
        <pc:sldMkLst>
          <pc:docMk/>
          <pc:sldMk cId="1992305864" sldId="365"/>
        </pc:sldMkLst>
      </pc:sldChg>
      <pc:sldChg chg="add">
        <pc:chgData name="Jo Claes" userId="d64208f3-0076-4064-b6ac-7d8ee9dc279f" providerId="ADAL" clId="{ED07CCBD-3BF0-4A8E-844E-2153DB21F683}" dt="2020-01-07T14:16:52.294" v="1"/>
        <pc:sldMkLst>
          <pc:docMk/>
          <pc:sldMk cId="2198471749" sldId="373"/>
        </pc:sldMkLst>
      </pc:sldChg>
      <pc:sldChg chg="add">
        <pc:chgData name="Jo Claes" userId="d64208f3-0076-4064-b6ac-7d8ee9dc279f" providerId="ADAL" clId="{ED07CCBD-3BF0-4A8E-844E-2153DB21F683}" dt="2020-01-07T14:16:52.294" v="1"/>
        <pc:sldMkLst>
          <pc:docMk/>
          <pc:sldMk cId="1458665625" sldId="374"/>
        </pc:sldMkLst>
      </pc:sldChg>
      <pc:sldChg chg="add">
        <pc:chgData name="Jo Claes" userId="d64208f3-0076-4064-b6ac-7d8ee9dc279f" providerId="ADAL" clId="{ED07CCBD-3BF0-4A8E-844E-2153DB21F683}" dt="2020-01-07T14:16:52.294" v="1"/>
        <pc:sldMkLst>
          <pc:docMk/>
          <pc:sldMk cId="1973973975" sldId="375"/>
        </pc:sldMkLst>
      </pc:sldChg>
      <pc:sldChg chg="add">
        <pc:chgData name="Jo Claes" userId="d64208f3-0076-4064-b6ac-7d8ee9dc279f" providerId="ADAL" clId="{ED07CCBD-3BF0-4A8E-844E-2153DB21F683}" dt="2020-01-07T14:16:52.294" v="1"/>
        <pc:sldMkLst>
          <pc:docMk/>
          <pc:sldMk cId="3402153506" sldId="376"/>
        </pc:sldMkLst>
      </pc:sldChg>
      <pc:sldChg chg="add">
        <pc:chgData name="Jo Claes" userId="d64208f3-0076-4064-b6ac-7d8ee9dc279f" providerId="ADAL" clId="{ED07CCBD-3BF0-4A8E-844E-2153DB21F683}" dt="2020-01-07T14:16:52.294" v="1"/>
        <pc:sldMkLst>
          <pc:docMk/>
          <pc:sldMk cId="1504782995" sldId="377"/>
        </pc:sldMkLst>
      </pc:sldChg>
      <pc:sldChg chg="add">
        <pc:chgData name="Jo Claes" userId="d64208f3-0076-4064-b6ac-7d8ee9dc279f" providerId="ADAL" clId="{ED07CCBD-3BF0-4A8E-844E-2153DB21F683}" dt="2020-01-07T14:16:52.294" v="1"/>
        <pc:sldMkLst>
          <pc:docMk/>
          <pc:sldMk cId="258562175" sldId="379"/>
        </pc:sldMkLst>
      </pc:sldChg>
      <pc:sldChg chg="add">
        <pc:chgData name="Jo Claes" userId="d64208f3-0076-4064-b6ac-7d8ee9dc279f" providerId="ADAL" clId="{ED07CCBD-3BF0-4A8E-844E-2153DB21F683}" dt="2020-01-07T14:16:52.294" v="1"/>
        <pc:sldMkLst>
          <pc:docMk/>
          <pc:sldMk cId="627356847" sldId="380"/>
        </pc:sldMkLst>
      </pc:sldChg>
      <pc:sldChg chg="add">
        <pc:chgData name="Jo Claes" userId="d64208f3-0076-4064-b6ac-7d8ee9dc279f" providerId="ADAL" clId="{ED07CCBD-3BF0-4A8E-844E-2153DB21F683}" dt="2020-01-07T14:16:52.294" v="1"/>
        <pc:sldMkLst>
          <pc:docMk/>
          <pc:sldMk cId="1495478275" sldId="381"/>
        </pc:sldMkLst>
      </pc:sldChg>
      <pc:sldChg chg="add">
        <pc:chgData name="Jo Claes" userId="d64208f3-0076-4064-b6ac-7d8ee9dc279f" providerId="ADAL" clId="{ED07CCBD-3BF0-4A8E-844E-2153DB21F683}" dt="2020-01-07T14:16:52.294" v="1"/>
        <pc:sldMkLst>
          <pc:docMk/>
          <pc:sldMk cId="2486762445" sldId="382"/>
        </pc:sldMkLst>
      </pc:sldChg>
      <pc:sldChg chg="add">
        <pc:chgData name="Jo Claes" userId="d64208f3-0076-4064-b6ac-7d8ee9dc279f" providerId="ADAL" clId="{ED07CCBD-3BF0-4A8E-844E-2153DB21F683}" dt="2020-01-07T14:16:52.294" v="1"/>
        <pc:sldMkLst>
          <pc:docMk/>
          <pc:sldMk cId="385240691" sldId="384"/>
        </pc:sldMkLst>
      </pc:sldChg>
      <pc:sldChg chg="add">
        <pc:chgData name="Jo Claes" userId="d64208f3-0076-4064-b6ac-7d8ee9dc279f" providerId="ADAL" clId="{ED07CCBD-3BF0-4A8E-844E-2153DB21F683}" dt="2020-01-07T14:16:52.294" v="1"/>
        <pc:sldMkLst>
          <pc:docMk/>
          <pc:sldMk cId="1759363197" sldId="385"/>
        </pc:sldMkLst>
      </pc:sldChg>
      <pc:sldChg chg="add">
        <pc:chgData name="Jo Claes" userId="d64208f3-0076-4064-b6ac-7d8ee9dc279f" providerId="ADAL" clId="{ED07CCBD-3BF0-4A8E-844E-2153DB21F683}" dt="2020-01-07T14:16:52.294" v="1"/>
        <pc:sldMkLst>
          <pc:docMk/>
          <pc:sldMk cId="2010833897" sldId="387"/>
        </pc:sldMkLst>
      </pc:sldChg>
      <pc:sldChg chg="add">
        <pc:chgData name="Jo Claes" userId="d64208f3-0076-4064-b6ac-7d8ee9dc279f" providerId="ADAL" clId="{ED07CCBD-3BF0-4A8E-844E-2153DB21F683}" dt="2020-01-07T14:16:52.294" v="1"/>
        <pc:sldMkLst>
          <pc:docMk/>
          <pc:sldMk cId="3998562492" sldId="388"/>
        </pc:sldMkLst>
      </pc:sldChg>
      <pc:sldChg chg="add">
        <pc:chgData name="Jo Claes" userId="d64208f3-0076-4064-b6ac-7d8ee9dc279f" providerId="ADAL" clId="{ED07CCBD-3BF0-4A8E-844E-2153DB21F683}" dt="2020-01-07T14:16:52.294" v="1"/>
        <pc:sldMkLst>
          <pc:docMk/>
          <pc:sldMk cId="3041915455" sldId="391"/>
        </pc:sldMkLst>
      </pc:sldChg>
      <pc:sldChg chg="add">
        <pc:chgData name="Jo Claes" userId="d64208f3-0076-4064-b6ac-7d8ee9dc279f" providerId="ADAL" clId="{ED07CCBD-3BF0-4A8E-844E-2153DB21F683}" dt="2020-01-07T14:16:52.294" v="1"/>
        <pc:sldMkLst>
          <pc:docMk/>
          <pc:sldMk cId="266707370" sldId="392"/>
        </pc:sldMkLst>
      </pc:sldChg>
      <pc:sldChg chg="add">
        <pc:chgData name="Jo Claes" userId="d64208f3-0076-4064-b6ac-7d8ee9dc279f" providerId="ADAL" clId="{ED07CCBD-3BF0-4A8E-844E-2153DB21F683}" dt="2020-01-07T14:16:52.294" v="1"/>
        <pc:sldMkLst>
          <pc:docMk/>
          <pc:sldMk cId="3011676026" sldId="393"/>
        </pc:sldMkLst>
      </pc:sldChg>
      <pc:sldChg chg="add">
        <pc:chgData name="Jo Claes" userId="d64208f3-0076-4064-b6ac-7d8ee9dc279f" providerId="ADAL" clId="{ED07CCBD-3BF0-4A8E-844E-2153DB21F683}" dt="2020-01-07T14:16:52.294" v="1"/>
        <pc:sldMkLst>
          <pc:docMk/>
          <pc:sldMk cId="2265773340" sldId="394"/>
        </pc:sldMkLst>
      </pc:sldChg>
      <pc:sldChg chg="add">
        <pc:chgData name="Jo Claes" userId="d64208f3-0076-4064-b6ac-7d8ee9dc279f" providerId="ADAL" clId="{ED07CCBD-3BF0-4A8E-844E-2153DB21F683}" dt="2020-01-07T14:16:52.294" v="1"/>
        <pc:sldMkLst>
          <pc:docMk/>
          <pc:sldMk cId="3711870505" sldId="395"/>
        </pc:sldMkLst>
      </pc:sldChg>
      <pc:sldChg chg="add">
        <pc:chgData name="Jo Claes" userId="d64208f3-0076-4064-b6ac-7d8ee9dc279f" providerId="ADAL" clId="{ED07CCBD-3BF0-4A8E-844E-2153DB21F683}" dt="2020-01-07T14:16:52.294" v="1"/>
        <pc:sldMkLst>
          <pc:docMk/>
          <pc:sldMk cId="3670216444" sldId="396"/>
        </pc:sldMkLst>
      </pc:sldChg>
      <pc:sldChg chg="add">
        <pc:chgData name="Jo Claes" userId="d64208f3-0076-4064-b6ac-7d8ee9dc279f" providerId="ADAL" clId="{ED07CCBD-3BF0-4A8E-844E-2153DB21F683}" dt="2020-01-07T14:16:52.294" v="1"/>
        <pc:sldMkLst>
          <pc:docMk/>
          <pc:sldMk cId="1486884053" sldId="397"/>
        </pc:sldMkLst>
      </pc:sldChg>
      <pc:sldChg chg="add">
        <pc:chgData name="Jo Claes" userId="d64208f3-0076-4064-b6ac-7d8ee9dc279f" providerId="ADAL" clId="{ED07CCBD-3BF0-4A8E-844E-2153DB21F683}" dt="2020-01-07T14:16:52.294" v="1"/>
        <pc:sldMkLst>
          <pc:docMk/>
          <pc:sldMk cId="1647111495" sldId="398"/>
        </pc:sldMkLst>
      </pc:sldChg>
      <pc:sldChg chg="add">
        <pc:chgData name="Jo Claes" userId="d64208f3-0076-4064-b6ac-7d8ee9dc279f" providerId="ADAL" clId="{ED07CCBD-3BF0-4A8E-844E-2153DB21F683}" dt="2020-01-07T14:16:52.294" v="1"/>
        <pc:sldMkLst>
          <pc:docMk/>
          <pc:sldMk cId="1383942509" sldId="399"/>
        </pc:sldMkLst>
      </pc:sldChg>
      <pc:sldChg chg="add">
        <pc:chgData name="Jo Claes" userId="d64208f3-0076-4064-b6ac-7d8ee9dc279f" providerId="ADAL" clId="{ED07CCBD-3BF0-4A8E-844E-2153DB21F683}" dt="2020-01-07T14:16:52.294" v="1"/>
        <pc:sldMkLst>
          <pc:docMk/>
          <pc:sldMk cId="3921508061" sldId="400"/>
        </pc:sldMkLst>
      </pc:sldChg>
      <pc:sldChg chg="add">
        <pc:chgData name="Jo Claes" userId="d64208f3-0076-4064-b6ac-7d8ee9dc279f" providerId="ADAL" clId="{ED07CCBD-3BF0-4A8E-844E-2153DB21F683}" dt="2020-01-07T14:16:52.294" v="1"/>
        <pc:sldMkLst>
          <pc:docMk/>
          <pc:sldMk cId="2389694010" sldId="401"/>
        </pc:sldMkLst>
      </pc:sldChg>
      <pc:sldChg chg="add">
        <pc:chgData name="Jo Claes" userId="d64208f3-0076-4064-b6ac-7d8ee9dc279f" providerId="ADAL" clId="{ED07CCBD-3BF0-4A8E-844E-2153DB21F683}" dt="2020-01-07T14:16:52.294" v="1"/>
        <pc:sldMkLst>
          <pc:docMk/>
          <pc:sldMk cId="3964149278" sldId="402"/>
        </pc:sldMkLst>
      </pc:sldChg>
      <pc:sldChg chg="add">
        <pc:chgData name="Jo Claes" userId="d64208f3-0076-4064-b6ac-7d8ee9dc279f" providerId="ADAL" clId="{ED07CCBD-3BF0-4A8E-844E-2153DB21F683}" dt="2020-01-07T14:16:52.294" v="1"/>
        <pc:sldMkLst>
          <pc:docMk/>
          <pc:sldMk cId="1621792816" sldId="403"/>
        </pc:sldMkLst>
      </pc:sldChg>
      <pc:sldChg chg="add">
        <pc:chgData name="Jo Claes" userId="d64208f3-0076-4064-b6ac-7d8ee9dc279f" providerId="ADAL" clId="{ED07CCBD-3BF0-4A8E-844E-2153DB21F683}" dt="2020-01-07T14:16:52.294" v="1"/>
        <pc:sldMkLst>
          <pc:docMk/>
          <pc:sldMk cId="1380441103" sldId="404"/>
        </pc:sldMkLst>
      </pc:sldChg>
      <pc:sldChg chg="add">
        <pc:chgData name="Jo Claes" userId="d64208f3-0076-4064-b6ac-7d8ee9dc279f" providerId="ADAL" clId="{ED07CCBD-3BF0-4A8E-844E-2153DB21F683}" dt="2020-01-07T14:16:52.294" v="1"/>
        <pc:sldMkLst>
          <pc:docMk/>
          <pc:sldMk cId="2115937072" sldId="405"/>
        </pc:sldMkLst>
      </pc:sldChg>
      <pc:sldChg chg="add">
        <pc:chgData name="Jo Claes" userId="d64208f3-0076-4064-b6ac-7d8ee9dc279f" providerId="ADAL" clId="{ED07CCBD-3BF0-4A8E-844E-2153DB21F683}" dt="2020-01-07T14:16:52.294" v="1"/>
        <pc:sldMkLst>
          <pc:docMk/>
          <pc:sldMk cId="3226711505" sldId="406"/>
        </pc:sldMkLst>
      </pc:sldChg>
      <pc:sldChg chg="add">
        <pc:chgData name="Jo Claes" userId="d64208f3-0076-4064-b6ac-7d8ee9dc279f" providerId="ADAL" clId="{ED07CCBD-3BF0-4A8E-844E-2153DB21F683}" dt="2020-01-07T14:16:52.294" v="1"/>
        <pc:sldMkLst>
          <pc:docMk/>
          <pc:sldMk cId="2106665569" sldId="407"/>
        </pc:sldMkLst>
      </pc:sldChg>
      <pc:sldChg chg="add">
        <pc:chgData name="Jo Claes" userId="d64208f3-0076-4064-b6ac-7d8ee9dc279f" providerId="ADAL" clId="{ED07CCBD-3BF0-4A8E-844E-2153DB21F683}" dt="2020-01-07T14:16:52.294" v="1"/>
        <pc:sldMkLst>
          <pc:docMk/>
          <pc:sldMk cId="2350491378" sldId="409"/>
        </pc:sldMkLst>
      </pc:sldChg>
      <pc:sldChg chg="add">
        <pc:chgData name="Jo Claes" userId="d64208f3-0076-4064-b6ac-7d8ee9dc279f" providerId="ADAL" clId="{ED07CCBD-3BF0-4A8E-844E-2153DB21F683}" dt="2020-01-07T14:16:52.294" v="1"/>
        <pc:sldMkLst>
          <pc:docMk/>
          <pc:sldMk cId="4029360649" sldId="410"/>
        </pc:sldMkLst>
      </pc:sldChg>
      <pc:sldChg chg="add">
        <pc:chgData name="Jo Claes" userId="d64208f3-0076-4064-b6ac-7d8ee9dc279f" providerId="ADAL" clId="{ED07CCBD-3BF0-4A8E-844E-2153DB21F683}" dt="2020-01-07T14:16:52.294" v="1"/>
        <pc:sldMkLst>
          <pc:docMk/>
          <pc:sldMk cId="4125338733" sldId="411"/>
        </pc:sldMkLst>
      </pc:sldChg>
      <pc:sldChg chg="add">
        <pc:chgData name="Jo Claes" userId="d64208f3-0076-4064-b6ac-7d8ee9dc279f" providerId="ADAL" clId="{ED07CCBD-3BF0-4A8E-844E-2153DB21F683}" dt="2020-01-07T14:16:52.294" v="1"/>
        <pc:sldMkLst>
          <pc:docMk/>
          <pc:sldMk cId="3333870514" sldId="412"/>
        </pc:sldMkLst>
      </pc:sldChg>
      <pc:sldChg chg="add">
        <pc:chgData name="Jo Claes" userId="d64208f3-0076-4064-b6ac-7d8ee9dc279f" providerId="ADAL" clId="{ED07CCBD-3BF0-4A8E-844E-2153DB21F683}" dt="2020-01-07T14:16:52.294" v="1"/>
        <pc:sldMkLst>
          <pc:docMk/>
          <pc:sldMk cId="3603636435" sldId="413"/>
        </pc:sldMkLst>
      </pc:sldChg>
      <pc:sldChg chg="add">
        <pc:chgData name="Jo Claes" userId="d64208f3-0076-4064-b6ac-7d8ee9dc279f" providerId="ADAL" clId="{ED07CCBD-3BF0-4A8E-844E-2153DB21F683}" dt="2020-01-07T14:16:52.294" v="1"/>
        <pc:sldMkLst>
          <pc:docMk/>
          <pc:sldMk cId="2100008093" sldId="414"/>
        </pc:sldMkLst>
      </pc:sldChg>
      <pc:sldChg chg="add">
        <pc:chgData name="Jo Claes" userId="d64208f3-0076-4064-b6ac-7d8ee9dc279f" providerId="ADAL" clId="{ED07CCBD-3BF0-4A8E-844E-2153DB21F683}" dt="2020-01-07T14:16:52.294" v="1"/>
        <pc:sldMkLst>
          <pc:docMk/>
          <pc:sldMk cId="495113358" sldId="415"/>
        </pc:sldMkLst>
      </pc:sldChg>
      <pc:sldChg chg="add">
        <pc:chgData name="Jo Claes" userId="d64208f3-0076-4064-b6ac-7d8ee9dc279f" providerId="ADAL" clId="{ED07CCBD-3BF0-4A8E-844E-2153DB21F683}" dt="2020-01-07T14:16:52.294" v="1"/>
        <pc:sldMkLst>
          <pc:docMk/>
          <pc:sldMk cId="3459263417" sldId="416"/>
        </pc:sldMkLst>
      </pc:sldChg>
      <pc:sldChg chg="add">
        <pc:chgData name="Jo Claes" userId="d64208f3-0076-4064-b6ac-7d8ee9dc279f" providerId="ADAL" clId="{ED07CCBD-3BF0-4A8E-844E-2153DB21F683}" dt="2020-01-07T14:16:52.294" v="1"/>
        <pc:sldMkLst>
          <pc:docMk/>
          <pc:sldMk cId="1200457200" sldId="417"/>
        </pc:sldMkLst>
      </pc:sldChg>
      <pc:sldChg chg="add">
        <pc:chgData name="Jo Claes" userId="d64208f3-0076-4064-b6ac-7d8ee9dc279f" providerId="ADAL" clId="{ED07CCBD-3BF0-4A8E-844E-2153DB21F683}" dt="2020-01-07T14:16:52.294" v="1"/>
        <pc:sldMkLst>
          <pc:docMk/>
          <pc:sldMk cId="2008906659" sldId="418"/>
        </pc:sldMkLst>
      </pc:sldChg>
      <pc:sldChg chg="add">
        <pc:chgData name="Jo Claes" userId="d64208f3-0076-4064-b6ac-7d8ee9dc279f" providerId="ADAL" clId="{ED07CCBD-3BF0-4A8E-844E-2153DB21F683}" dt="2020-01-07T14:16:52.294" v="1"/>
        <pc:sldMkLst>
          <pc:docMk/>
          <pc:sldMk cId="2442514764" sldId="419"/>
        </pc:sldMkLst>
      </pc:sldChg>
      <pc:sldChg chg="add">
        <pc:chgData name="Jo Claes" userId="d64208f3-0076-4064-b6ac-7d8ee9dc279f" providerId="ADAL" clId="{ED07CCBD-3BF0-4A8E-844E-2153DB21F683}" dt="2020-01-07T14:16:52.294" v="1"/>
        <pc:sldMkLst>
          <pc:docMk/>
          <pc:sldMk cId="2107540217" sldId="420"/>
        </pc:sldMkLst>
      </pc:sldChg>
      <pc:sldChg chg="add">
        <pc:chgData name="Jo Claes" userId="d64208f3-0076-4064-b6ac-7d8ee9dc279f" providerId="ADAL" clId="{ED07CCBD-3BF0-4A8E-844E-2153DB21F683}" dt="2020-01-07T14:16:52.294" v="1"/>
        <pc:sldMkLst>
          <pc:docMk/>
          <pc:sldMk cId="2810349264" sldId="421"/>
        </pc:sldMkLst>
      </pc:sldChg>
      <pc:sldChg chg="add">
        <pc:chgData name="Jo Claes" userId="d64208f3-0076-4064-b6ac-7d8ee9dc279f" providerId="ADAL" clId="{ED07CCBD-3BF0-4A8E-844E-2153DB21F683}" dt="2020-01-07T14:16:52.294" v="1"/>
        <pc:sldMkLst>
          <pc:docMk/>
          <pc:sldMk cId="3947946793" sldId="422"/>
        </pc:sldMkLst>
      </pc:sldChg>
      <pc:sldChg chg="add">
        <pc:chgData name="Jo Claes" userId="d64208f3-0076-4064-b6ac-7d8ee9dc279f" providerId="ADAL" clId="{ED07CCBD-3BF0-4A8E-844E-2153DB21F683}" dt="2020-01-07T14:16:52.294" v="1"/>
        <pc:sldMkLst>
          <pc:docMk/>
          <pc:sldMk cId="2801436885" sldId="423"/>
        </pc:sldMkLst>
      </pc:sldChg>
      <pc:sldChg chg="add">
        <pc:chgData name="Jo Claes" userId="d64208f3-0076-4064-b6ac-7d8ee9dc279f" providerId="ADAL" clId="{ED07CCBD-3BF0-4A8E-844E-2153DB21F683}" dt="2020-01-07T14:16:52.294" v="1"/>
        <pc:sldMkLst>
          <pc:docMk/>
          <pc:sldMk cId="1963741319" sldId="424"/>
        </pc:sldMkLst>
      </pc:sldChg>
      <pc:sldChg chg="add">
        <pc:chgData name="Jo Claes" userId="d64208f3-0076-4064-b6ac-7d8ee9dc279f" providerId="ADAL" clId="{ED07CCBD-3BF0-4A8E-844E-2153DB21F683}" dt="2020-01-07T14:16:52.294" v="1"/>
        <pc:sldMkLst>
          <pc:docMk/>
          <pc:sldMk cId="3417343097" sldId="425"/>
        </pc:sldMkLst>
      </pc:sldChg>
      <pc:sldChg chg="add">
        <pc:chgData name="Jo Claes" userId="d64208f3-0076-4064-b6ac-7d8ee9dc279f" providerId="ADAL" clId="{ED07CCBD-3BF0-4A8E-844E-2153DB21F683}" dt="2020-01-07T14:16:52.294" v="1"/>
        <pc:sldMkLst>
          <pc:docMk/>
          <pc:sldMk cId="3773966669" sldId="426"/>
        </pc:sldMkLst>
      </pc:sldChg>
      <pc:sldChg chg="add">
        <pc:chgData name="Jo Claes" userId="d64208f3-0076-4064-b6ac-7d8ee9dc279f" providerId="ADAL" clId="{ED07CCBD-3BF0-4A8E-844E-2153DB21F683}" dt="2020-01-07T14:16:52.294" v="1"/>
        <pc:sldMkLst>
          <pc:docMk/>
          <pc:sldMk cId="3557694910" sldId="427"/>
        </pc:sldMkLst>
      </pc:sldChg>
      <pc:sldChg chg="add">
        <pc:chgData name="Jo Claes" userId="d64208f3-0076-4064-b6ac-7d8ee9dc279f" providerId="ADAL" clId="{ED07CCBD-3BF0-4A8E-844E-2153DB21F683}" dt="2020-01-07T14:16:52.294" v="1"/>
        <pc:sldMkLst>
          <pc:docMk/>
          <pc:sldMk cId="4126960138" sldId="428"/>
        </pc:sldMkLst>
      </pc:sldChg>
      <pc:sldChg chg="add">
        <pc:chgData name="Jo Claes" userId="d64208f3-0076-4064-b6ac-7d8ee9dc279f" providerId="ADAL" clId="{ED07CCBD-3BF0-4A8E-844E-2153DB21F683}" dt="2020-01-07T14:16:52.294" v="1"/>
        <pc:sldMkLst>
          <pc:docMk/>
          <pc:sldMk cId="335764446" sldId="429"/>
        </pc:sldMkLst>
      </pc:sldChg>
      <pc:sldChg chg="add">
        <pc:chgData name="Jo Claes" userId="d64208f3-0076-4064-b6ac-7d8ee9dc279f" providerId="ADAL" clId="{ED07CCBD-3BF0-4A8E-844E-2153DB21F683}" dt="2020-01-07T14:16:52.294" v="1"/>
        <pc:sldMkLst>
          <pc:docMk/>
          <pc:sldMk cId="2339638680" sldId="430"/>
        </pc:sldMkLst>
      </pc:sldChg>
      <pc:sldChg chg="add">
        <pc:chgData name="Jo Claes" userId="d64208f3-0076-4064-b6ac-7d8ee9dc279f" providerId="ADAL" clId="{ED07CCBD-3BF0-4A8E-844E-2153DB21F683}" dt="2020-01-07T14:16:52.294" v="1"/>
        <pc:sldMkLst>
          <pc:docMk/>
          <pc:sldMk cId="3283355089" sldId="431"/>
        </pc:sldMkLst>
      </pc:sldChg>
      <pc:sldChg chg="add">
        <pc:chgData name="Jo Claes" userId="d64208f3-0076-4064-b6ac-7d8ee9dc279f" providerId="ADAL" clId="{ED07CCBD-3BF0-4A8E-844E-2153DB21F683}" dt="2020-01-07T14:16:52.294" v="1"/>
        <pc:sldMkLst>
          <pc:docMk/>
          <pc:sldMk cId="3522984274" sldId="432"/>
        </pc:sldMkLst>
      </pc:sldChg>
      <pc:sldChg chg="add">
        <pc:chgData name="Jo Claes" userId="d64208f3-0076-4064-b6ac-7d8ee9dc279f" providerId="ADAL" clId="{ED07CCBD-3BF0-4A8E-844E-2153DB21F683}" dt="2020-01-07T14:16:52.294" v="1"/>
        <pc:sldMkLst>
          <pc:docMk/>
          <pc:sldMk cId="3670565466" sldId="433"/>
        </pc:sldMkLst>
      </pc:sldChg>
      <pc:sldChg chg="add">
        <pc:chgData name="Jo Claes" userId="d64208f3-0076-4064-b6ac-7d8ee9dc279f" providerId="ADAL" clId="{ED07CCBD-3BF0-4A8E-844E-2153DB21F683}" dt="2020-01-07T14:16:52.294" v="1"/>
        <pc:sldMkLst>
          <pc:docMk/>
          <pc:sldMk cId="975472308" sldId="434"/>
        </pc:sldMkLst>
      </pc:sldChg>
      <pc:sldChg chg="add">
        <pc:chgData name="Jo Claes" userId="d64208f3-0076-4064-b6ac-7d8ee9dc279f" providerId="ADAL" clId="{ED07CCBD-3BF0-4A8E-844E-2153DB21F683}" dt="2020-01-07T14:16:52.294" v="1"/>
        <pc:sldMkLst>
          <pc:docMk/>
          <pc:sldMk cId="260799029" sldId="435"/>
        </pc:sldMkLst>
      </pc:sldChg>
      <pc:sldChg chg="add">
        <pc:chgData name="Jo Claes" userId="d64208f3-0076-4064-b6ac-7d8ee9dc279f" providerId="ADAL" clId="{ED07CCBD-3BF0-4A8E-844E-2153DB21F683}" dt="2020-01-07T14:16:52.294" v="1"/>
        <pc:sldMkLst>
          <pc:docMk/>
          <pc:sldMk cId="3296072762" sldId="436"/>
        </pc:sldMkLst>
      </pc:sldChg>
      <pc:sldChg chg="add">
        <pc:chgData name="Jo Claes" userId="d64208f3-0076-4064-b6ac-7d8ee9dc279f" providerId="ADAL" clId="{ED07CCBD-3BF0-4A8E-844E-2153DB21F683}" dt="2020-01-07T14:16:52.294" v="1"/>
        <pc:sldMkLst>
          <pc:docMk/>
          <pc:sldMk cId="786697747" sldId="437"/>
        </pc:sldMkLst>
      </pc:sldChg>
      <pc:sldChg chg="add">
        <pc:chgData name="Jo Claes" userId="d64208f3-0076-4064-b6ac-7d8ee9dc279f" providerId="ADAL" clId="{ED07CCBD-3BF0-4A8E-844E-2153DB21F683}" dt="2020-01-07T14:16:52.294" v="1"/>
        <pc:sldMkLst>
          <pc:docMk/>
          <pc:sldMk cId="332199648" sldId="438"/>
        </pc:sldMkLst>
      </pc:sldChg>
      <pc:sldChg chg="add">
        <pc:chgData name="Jo Claes" userId="d64208f3-0076-4064-b6ac-7d8ee9dc279f" providerId="ADAL" clId="{ED07CCBD-3BF0-4A8E-844E-2153DB21F683}" dt="2020-01-07T14:16:52.294" v="1"/>
        <pc:sldMkLst>
          <pc:docMk/>
          <pc:sldMk cId="2456109320" sldId="439"/>
        </pc:sldMkLst>
      </pc:sldChg>
      <pc:sldChg chg="add">
        <pc:chgData name="Jo Claes" userId="d64208f3-0076-4064-b6ac-7d8ee9dc279f" providerId="ADAL" clId="{ED07CCBD-3BF0-4A8E-844E-2153DB21F683}" dt="2020-01-07T14:16:52.294" v="1"/>
        <pc:sldMkLst>
          <pc:docMk/>
          <pc:sldMk cId="15535281" sldId="440"/>
        </pc:sldMkLst>
      </pc:sldChg>
      <pc:sldChg chg="add">
        <pc:chgData name="Jo Claes" userId="d64208f3-0076-4064-b6ac-7d8ee9dc279f" providerId="ADAL" clId="{ED07CCBD-3BF0-4A8E-844E-2153DB21F683}" dt="2020-01-07T14:16:52.294" v="1"/>
        <pc:sldMkLst>
          <pc:docMk/>
          <pc:sldMk cId="3337064300" sldId="441"/>
        </pc:sldMkLst>
      </pc:sldChg>
      <pc:sldChg chg="add">
        <pc:chgData name="Jo Claes" userId="d64208f3-0076-4064-b6ac-7d8ee9dc279f" providerId="ADAL" clId="{ED07CCBD-3BF0-4A8E-844E-2153DB21F683}" dt="2020-01-07T14:16:52.294" v="1"/>
        <pc:sldMkLst>
          <pc:docMk/>
          <pc:sldMk cId="3008319373" sldId="442"/>
        </pc:sldMkLst>
      </pc:sldChg>
      <pc:sldChg chg="add">
        <pc:chgData name="Jo Claes" userId="d64208f3-0076-4064-b6ac-7d8ee9dc279f" providerId="ADAL" clId="{ED07CCBD-3BF0-4A8E-844E-2153DB21F683}" dt="2020-01-07T14:16:52.294" v="1"/>
        <pc:sldMkLst>
          <pc:docMk/>
          <pc:sldMk cId="802193070" sldId="443"/>
        </pc:sldMkLst>
      </pc:sldChg>
      <pc:sldChg chg="add">
        <pc:chgData name="Jo Claes" userId="d64208f3-0076-4064-b6ac-7d8ee9dc279f" providerId="ADAL" clId="{ED07CCBD-3BF0-4A8E-844E-2153DB21F683}" dt="2020-01-07T14:16:52.294" v="1"/>
        <pc:sldMkLst>
          <pc:docMk/>
          <pc:sldMk cId="221688053" sldId="444"/>
        </pc:sldMkLst>
      </pc:sldChg>
      <pc:sldChg chg="add">
        <pc:chgData name="Jo Claes" userId="d64208f3-0076-4064-b6ac-7d8ee9dc279f" providerId="ADAL" clId="{ED07CCBD-3BF0-4A8E-844E-2153DB21F683}" dt="2020-01-07T14:16:52.294" v="1"/>
        <pc:sldMkLst>
          <pc:docMk/>
          <pc:sldMk cId="33954998" sldId="445"/>
        </pc:sldMkLst>
      </pc:sldChg>
      <pc:sldChg chg="add">
        <pc:chgData name="Jo Claes" userId="d64208f3-0076-4064-b6ac-7d8ee9dc279f" providerId="ADAL" clId="{ED07CCBD-3BF0-4A8E-844E-2153DB21F683}" dt="2020-01-07T14:16:52.294" v="1"/>
        <pc:sldMkLst>
          <pc:docMk/>
          <pc:sldMk cId="590084460" sldId="446"/>
        </pc:sldMkLst>
      </pc:sldChg>
      <pc:sldChg chg="add">
        <pc:chgData name="Jo Claes" userId="d64208f3-0076-4064-b6ac-7d8ee9dc279f" providerId="ADAL" clId="{ED07CCBD-3BF0-4A8E-844E-2153DB21F683}" dt="2020-01-07T14:16:52.294" v="1"/>
        <pc:sldMkLst>
          <pc:docMk/>
          <pc:sldMk cId="965306107" sldId="447"/>
        </pc:sldMkLst>
      </pc:sldChg>
      <pc:sldChg chg="add">
        <pc:chgData name="Jo Claes" userId="d64208f3-0076-4064-b6ac-7d8ee9dc279f" providerId="ADAL" clId="{ED07CCBD-3BF0-4A8E-844E-2153DB21F683}" dt="2020-01-07T14:16:52.294" v="1"/>
        <pc:sldMkLst>
          <pc:docMk/>
          <pc:sldMk cId="1748592484" sldId="448"/>
        </pc:sldMkLst>
      </pc:sldChg>
      <pc:sldChg chg="add">
        <pc:chgData name="Jo Claes" userId="d64208f3-0076-4064-b6ac-7d8ee9dc279f" providerId="ADAL" clId="{ED07CCBD-3BF0-4A8E-844E-2153DB21F683}" dt="2020-01-07T14:16:52.294" v="1"/>
        <pc:sldMkLst>
          <pc:docMk/>
          <pc:sldMk cId="1432103373" sldId="449"/>
        </pc:sldMkLst>
      </pc:sldChg>
      <pc:sldChg chg="add">
        <pc:chgData name="Jo Claes" userId="d64208f3-0076-4064-b6ac-7d8ee9dc279f" providerId="ADAL" clId="{ED07CCBD-3BF0-4A8E-844E-2153DB21F683}" dt="2020-01-07T14:16:52.294" v="1"/>
        <pc:sldMkLst>
          <pc:docMk/>
          <pc:sldMk cId="2377030745" sldId="450"/>
        </pc:sldMkLst>
      </pc:sldChg>
      <pc:sldMasterChg chg="modSp">
        <pc:chgData name="Jo Claes" userId="d64208f3-0076-4064-b6ac-7d8ee9dc279f" providerId="ADAL" clId="{ED07CCBD-3BF0-4A8E-844E-2153DB21F683}" dt="2020-01-07T14:25:10.324" v="9"/>
        <pc:sldMasterMkLst>
          <pc:docMk/>
          <pc:sldMasterMk cId="725280648" sldId="2147483708"/>
        </pc:sldMasterMkLst>
        <pc:spChg chg="mod">
          <ac:chgData name="Jo Claes" userId="d64208f3-0076-4064-b6ac-7d8ee9dc279f" providerId="ADAL" clId="{ED07CCBD-3BF0-4A8E-844E-2153DB21F683}" dt="2020-01-07T14:25:10.324" v="9"/>
          <ac:spMkLst>
            <pc:docMk/>
            <pc:sldMasterMk cId="725280648" sldId="2147483708"/>
            <ac:spMk id="7" creationId="{00000000-0000-0000-0000-000000000000}"/>
          </ac:spMkLst>
        </pc:sp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Fort\Google%20Drive\LEAN%20Duplex\ISSF\CSMExampl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Map1"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2.xml"/><Relationship Id="rId1" Type="http://schemas.microsoft.com/office/2011/relationships/chartStyle" Target="style2.xml"/></Relationships>
</file>

<file path=ppt/charts/_rels/chart8.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MFort\Documents\PHD\Ansys\ISSF\Results4.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FD85-4A18-9A9F-553D27C75739}"/>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FD85-4A18-9A9F-553D27C75739}"/>
            </c:ext>
          </c:extLst>
        </c:ser>
        <c:dLbls>
          <c:showLegendKey val="0"/>
          <c:showVal val="0"/>
          <c:showCatName val="0"/>
          <c:showSerName val="0"/>
          <c:showPercent val="0"/>
          <c:showBubbleSize val="0"/>
        </c:dLbls>
        <c:axId val="108861696"/>
        <c:axId val="108883968"/>
      </c:scatterChart>
      <c:valAx>
        <c:axId val="108861696"/>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883968"/>
        <c:crosses val="autoZero"/>
        <c:crossBetween val="midCat"/>
      </c:valAx>
      <c:valAx>
        <c:axId val="108883968"/>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86169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31750" cap="rnd">
              <a:solidFill>
                <a:schemeClr val="accent6"/>
              </a:solidFill>
              <a:round/>
            </a:ln>
            <a:effectLst/>
          </c:spPr>
          <c:marker>
            <c:symbol val="none"/>
          </c:marker>
          <c:xVal>
            <c:numRef>
              <c:f>Blad1!$C$12:$C$65</c:f>
              <c:numCache>
                <c:formatCode>General</c:formatCode>
                <c:ptCount val="54"/>
                <c:pt idx="0">
                  <c:v>0</c:v>
                </c:pt>
                <c:pt idx="1">
                  <c:v>5.00000004360651E-5</c:v>
                </c:pt>
                <c:pt idx="2">
                  <c:v>1.0000005581632899E-4</c:v>
                </c:pt>
                <c:pt idx="3">
                  <c:v>1.5000095367431599E-4</c:v>
                </c:pt>
                <c:pt idx="4">
                  <c:v>2.00007144490169E-4</c:v>
                </c:pt>
                <c:pt idx="5">
                  <c:v>2.5003406758389101E-4</c:v>
                </c:pt>
                <c:pt idx="6">
                  <c:v>3.0012207031250001E-4</c:v>
                </c:pt>
                <c:pt idx="7">
                  <c:v>3.5035911833907499E-4</c:v>
                </c:pt>
                <c:pt idx="8">
                  <c:v>4.0091449474165502E-4</c:v>
                </c:pt>
                <c:pt idx="9">
                  <c:v>4.5208568572997998E-4</c:v>
                </c:pt>
                <c:pt idx="10">
                  <c:v>5.0436065073802599E-4</c:v>
                </c:pt>
                <c:pt idx="11">
                  <c:v>5.5849767466031896E-4</c:v>
                </c:pt>
                <c:pt idx="12">
                  <c:v>6.1562499999999996E-4</c:v>
                </c:pt>
                <c:pt idx="13">
                  <c:v>6.7736243669660795E-4</c:v>
                </c:pt>
                <c:pt idx="14">
                  <c:v>7.4596714740154902E-4</c:v>
                </c:pt>
                <c:pt idx="15">
                  <c:v>8.2450580596923797E-4</c:v>
                </c:pt>
                <c:pt idx="16">
                  <c:v>9.1705532693186998E-4</c:v>
                </c:pt>
                <c:pt idx="17">
                  <c:v>1.0289343637257999E-3</c:v>
                </c:pt>
                <c:pt idx="18">
                  <c:v>1.1669677734374999E-3</c:v>
                </c:pt>
                <c:pt idx="19">
                  <c:v>1.33978624583708E-3</c:v>
                </c:pt>
                <c:pt idx="20">
                  <c:v>1.5581632944673099E-3</c:v>
                </c:pt>
                <c:pt idx="21">
                  <c:v>1.83539180755615E-3</c:v>
                </c:pt>
                <c:pt idx="22">
                  <c:v>2.18770235652078E-3</c:v>
                </c:pt>
                <c:pt idx="23">
                  <c:v>2.6347254598309698E-3</c:v>
                </c:pt>
                <c:pt idx="24">
                  <c:v>3.2000000000000002E-3</c:v>
                </c:pt>
                <c:pt idx="25">
                  <c:v>3.9241072899715802E-3</c:v>
                </c:pt>
                <c:pt idx="26">
                  <c:v>5.0112889486504499E-3</c:v>
                </c:pt>
                <c:pt idx="27">
                  <c:v>6.6533692287778301E-3</c:v>
                </c:pt>
                <c:pt idx="28">
                  <c:v>9.0009382832342104E-3</c:v>
                </c:pt>
                <c:pt idx="29">
                  <c:v>1.21841183699932E-2</c:v>
                </c:pt>
                <c:pt idx="30">
                  <c:v>1.63198481753071E-2</c:v>
                </c:pt>
                <c:pt idx="31">
                  <c:v>2.1515586908159499E-2</c:v>
                </c:pt>
                <c:pt idx="32">
                  <c:v>2.7871523944493999E-2</c:v>
                </c:pt>
                <c:pt idx="33">
                  <c:v>3.54820291444378E-2</c:v>
                </c:pt>
                <c:pt idx="34">
                  <c:v>4.44366683793367E-2</c:v>
                </c:pt>
                <c:pt idx="35">
                  <c:v>5.48209488358158E-2</c:v>
                </c:pt>
                <c:pt idx="36">
                  <c:v>6.6716885954483801E-2</c:v>
                </c:pt>
                <c:pt idx="37">
                  <c:v>8.0203447056397606E-2</c:v>
                </c:pt>
                <c:pt idx="38">
                  <c:v>9.5356906521803203E-2</c:v>
                </c:pt>
                <c:pt idx="39">
                  <c:v>0.112251135595658</c:v>
                </c:pt>
                <c:pt idx="40">
                  <c:v>0.13095784265342</c:v>
                </c:pt>
                <c:pt idx="41">
                  <c:v>0.15154677512502501</c:v>
                </c:pt>
                <c:pt idx="42">
                  <c:v>0.17408589120222701</c:v>
                </c:pt>
                <c:pt idx="43">
                  <c:v>0.198641507356389</c:v>
                </c:pt>
                <c:pt idx="44">
                  <c:v>0.225278426224027</c:v>
                </c:pt>
                <c:pt idx="45">
                  <c:v>0.25406004836457602</c:v>
                </c:pt>
                <c:pt idx="46">
                  <c:v>0.28504847062572702</c:v>
                </c:pt>
                <c:pt idx="47">
                  <c:v>0.31830457327987499</c:v>
                </c:pt>
                <c:pt idx="48">
                  <c:v>0.35388809766353702</c:v>
                </c:pt>
                <c:pt idx="49">
                  <c:v>0.391857715720966</c:v>
                </c:pt>
                <c:pt idx="50">
                  <c:v>0.432271092596897</c:v>
                </c:pt>
                <c:pt idx="51">
                  <c:v>0.47518494322221699</c:v>
                </c:pt>
                <c:pt idx="52">
                  <c:v>0.52065508367695701</c:v>
                </c:pt>
                <c:pt idx="53">
                  <c:v>0.568736477987421</c:v>
                </c:pt>
              </c:numCache>
            </c:numRef>
          </c:xVal>
          <c:yVal>
            <c:numRef>
              <c:f>Blad1!$B$12:$B$65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C800-4163-93D6-CC2B256CA1E5}"/>
            </c:ext>
          </c:extLst>
        </c:ser>
        <c:ser>
          <c:idx val="1"/>
          <c:order val="1"/>
          <c:spPr>
            <a:ln w="31750" cap="rnd">
              <a:solidFill>
                <a:schemeClr val="accent1"/>
              </a:solidFill>
              <a:round/>
            </a:ln>
            <a:effectLst/>
          </c:spPr>
          <c:marker>
            <c:symbol val="none"/>
          </c:marker>
          <c:xVal>
            <c:numRef>
              <c:f>Blad1!$F$12:$F$47</c:f>
              <c:numCache>
                <c:formatCode>General</c:formatCode>
                <c:ptCount val="36"/>
                <c:pt idx="0">
                  <c:v>0</c:v>
                </c:pt>
                <c:pt idx="1">
                  <c:v>4.76190476190476E-5</c:v>
                </c:pt>
                <c:pt idx="2">
                  <c:v>9.5238095238095295E-5</c:v>
                </c:pt>
                <c:pt idx="3">
                  <c:v>1.42857142857143E-4</c:v>
                </c:pt>
                <c:pt idx="4">
                  <c:v>1.9047619047618999E-4</c:v>
                </c:pt>
                <c:pt idx="5">
                  <c:v>2.3809523809523799E-4</c:v>
                </c:pt>
                <c:pt idx="6">
                  <c:v>2.8571428571428601E-4</c:v>
                </c:pt>
                <c:pt idx="7">
                  <c:v>3.33333333333333E-4</c:v>
                </c:pt>
                <c:pt idx="8">
                  <c:v>3.8095238095238102E-4</c:v>
                </c:pt>
                <c:pt idx="9">
                  <c:v>4.2857142857142898E-4</c:v>
                </c:pt>
                <c:pt idx="10">
                  <c:v>4.7619047619047597E-4</c:v>
                </c:pt>
                <c:pt idx="11">
                  <c:v>5.2380952380952405E-4</c:v>
                </c:pt>
                <c:pt idx="12">
                  <c:v>5.7142857142857104E-4</c:v>
                </c:pt>
                <c:pt idx="13">
                  <c:v>6.19047619047619E-4</c:v>
                </c:pt>
                <c:pt idx="14">
                  <c:v>6.6666666666666697E-4</c:v>
                </c:pt>
                <c:pt idx="15">
                  <c:v>7.1428571428571396E-4</c:v>
                </c:pt>
                <c:pt idx="16">
                  <c:v>7.6190476190476203E-4</c:v>
                </c:pt>
                <c:pt idx="17">
                  <c:v>8.0952380952381E-4</c:v>
                </c:pt>
                <c:pt idx="18">
                  <c:v>8.5714285714285699E-4</c:v>
                </c:pt>
                <c:pt idx="19">
                  <c:v>9.0476190476190496E-4</c:v>
                </c:pt>
                <c:pt idx="20">
                  <c:v>9.5238095238095195E-4</c:v>
                </c:pt>
                <c:pt idx="21">
                  <c:v>1E-3</c:v>
                </c:pt>
                <c:pt idx="22">
                  <c:v>1.04761904761905E-3</c:v>
                </c:pt>
                <c:pt idx="23">
                  <c:v>1.0952380952381001E-3</c:v>
                </c:pt>
                <c:pt idx="24">
                  <c:v>1.11904761904762E-3</c:v>
                </c:pt>
                <c:pt idx="25">
                  <c:v>1.1999999999999999E-3</c:v>
                </c:pt>
                <c:pt idx="26">
                  <c:v>1.2999999999999999E-3</c:v>
                </c:pt>
                <c:pt idx="27">
                  <c:v>1.4E-3</c:v>
                </c:pt>
                <c:pt idx="28">
                  <c:v>1.5E-3</c:v>
                </c:pt>
                <c:pt idx="29">
                  <c:v>1.6000000000000001E-3</c:v>
                </c:pt>
                <c:pt idx="30">
                  <c:v>1.6999999999999999E-3</c:v>
                </c:pt>
                <c:pt idx="31">
                  <c:v>1.8E-3</c:v>
                </c:pt>
                <c:pt idx="32">
                  <c:v>3.0000000000000001E-3</c:v>
                </c:pt>
                <c:pt idx="33">
                  <c:v>5.0000000000000001E-3</c:v>
                </c:pt>
                <c:pt idx="34">
                  <c:v>0.01</c:v>
                </c:pt>
                <c:pt idx="35">
                  <c:v>1.4999999999999999E-2</c:v>
                </c:pt>
              </c:numCache>
            </c:numRef>
          </c:xVal>
          <c:yVal>
            <c:numRef>
              <c:f>Blad1!$E$12:$E$47</c:f>
              <c:numCache>
                <c:formatCode>General</c:formatCode>
                <c:ptCount val="36"/>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235</c:v>
                </c:pt>
                <c:pt idx="25">
                  <c:v>240</c:v>
                </c:pt>
                <c:pt idx="26">
                  <c:v>235</c:v>
                </c:pt>
                <c:pt idx="27">
                  <c:v>235</c:v>
                </c:pt>
                <c:pt idx="28">
                  <c:v>235</c:v>
                </c:pt>
                <c:pt idx="29">
                  <c:v>235</c:v>
                </c:pt>
                <c:pt idx="30">
                  <c:v>235</c:v>
                </c:pt>
                <c:pt idx="31">
                  <c:v>235</c:v>
                </c:pt>
                <c:pt idx="32">
                  <c:v>235</c:v>
                </c:pt>
                <c:pt idx="33">
                  <c:v>235</c:v>
                </c:pt>
                <c:pt idx="34">
                  <c:v>235</c:v>
                </c:pt>
                <c:pt idx="35">
                  <c:v>235</c:v>
                </c:pt>
              </c:numCache>
            </c:numRef>
          </c:yVal>
          <c:smooth val="1"/>
          <c:extLst>
            <c:ext xmlns:c16="http://schemas.microsoft.com/office/drawing/2014/chart" uri="{C3380CC4-5D6E-409C-BE32-E72D297353CC}">
              <c16:uniqueId val="{00000001-C800-4163-93D6-CC2B256CA1E5}"/>
            </c:ext>
          </c:extLst>
        </c:ser>
        <c:dLbls>
          <c:showLegendKey val="0"/>
          <c:showVal val="0"/>
          <c:showCatName val="0"/>
          <c:showSerName val="0"/>
          <c:showPercent val="0"/>
          <c:showBubbleSize val="0"/>
        </c:dLbls>
        <c:axId val="110939520"/>
        <c:axId val="110950272"/>
      </c:scatterChart>
      <c:valAx>
        <c:axId val="110939520"/>
        <c:scaling>
          <c:orientation val="minMax"/>
          <c:max val="0.0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0950272"/>
        <c:crosses val="autoZero"/>
        <c:crossBetween val="midCat"/>
      </c:valAx>
      <c:valAx>
        <c:axId val="110950272"/>
        <c:scaling>
          <c:orientation val="minMax"/>
          <c:max val="400"/>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09395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7.4487355285565711</c:v>
                </c:pt>
                <c:pt idx="37">
                  <c:v>8.8419153011777798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38.644369678415558</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E0BA-47C7-8413-E7CA7FF23692}"/>
            </c:ext>
          </c:extLst>
        </c:ser>
        <c:dLbls>
          <c:showLegendKey val="0"/>
          <c:showVal val="0"/>
          <c:showCatName val="0"/>
          <c:showSerName val="0"/>
          <c:showPercent val="0"/>
          <c:showBubbleSize val="0"/>
        </c:dLbls>
        <c:axId val="110408448"/>
        <c:axId val="110409984"/>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E0BA-47C7-8413-E7CA7FF23692}"/>
            </c:ext>
          </c:extLst>
        </c:ser>
        <c:dLbls>
          <c:showLegendKey val="0"/>
          <c:showVal val="0"/>
          <c:showCatName val="0"/>
          <c:showSerName val="0"/>
          <c:showPercent val="0"/>
          <c:showBubbleSize val="0"/>
        </c:dLbls>
        <c:axId val="110408448"/>
        <c:axId val="110409984"/>
      </c:scatterChart>
      <c:valAx>
        <c:axId val="110408448"/>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0409984"/>
        <c:crosses val="autoZero"/>
        <c:crossBetween val="midCat"/>
        <c:majorUnit val="1"/>
      </c:valAx>
      <c:valAx>
        <c:axId val="110409984"/>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040844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05870780348993E-2"/>
          <c:y val="3.52631827382556E-2"/>
          <c:w val="0.95882584393020198"/>
          <c:h val="0.93652627107113995"/>
        </c:manualLayout>
      </c:layout>
      <c:scatterChart>
        <c:scatterStyle val="smoothMarker"/>
        <c:varyColors val="0"/>
        <c:ser>
          <c:idx val="0"/>
          <c:order val="0"/>
          <c:spPr>
            <a:ln w="25400" cap="rnd">
              <a:solidFill>
                <a:schemeClr val="accent2"/>
              </a:solidFill>
              <a:round/>
            </a:ln>
            <a:effectLst/>
          </c:spPr>
          <c:marker>
            <c:symbol val="none"/>
          </c:marker>
          <c:xVal>
            <c:numRef>
              <c:f>Curve!$E$12:$E$65</c:f>
              <c:numCache>
                <c:formatCode>General</c:formatCode>
                <c:ptCount val="54"/>
                <c:pt idx="0">
                  <c:v>-0.2</c:v>
                </c:pt>
                <c:pt idx="1">
                  <c:v>-0.19499999864897599</c:v>
                </c:pt>
                <c:pt idx="2">
                  <c:v>-0.18999991353448101</c:v>
                </c:pt>
                <c:pt idx="3">
                  <c:v>-0.18499901510369601</c:v>
                </c:pt>
                <c:pt idx="4">
                  <c:v>-0.17999446620677201</c:v>
                </c:pt>
                <c:pt idx="5">
                  <c:v>-0.17497889025410601</c:v>
                </c:pt>
                <c:pt idx="6">
                  <c:v>-0.169936966636516</c:v>
                </c:pt>
                <c:pt idx="7">
                  <c:v>-0.16484105340833899</c:v>
                </c:pt>
                <c:pt idx="8">
                  <c:v>-0.15964583723342901</c:v>
                </c:pt>
                <c:pt idx="9">
                  <c:v>-0.15428201059406599</c:v>
                </c:pt>
                <c:pt idx="10">
                  <c:v>-0.14864897626277601</c:v>
                </c:pt>
                <c:pt idx="11">
                  <c:v>-0.14260657903706001</c:v>
                </c:pt>
                <c:pt idx="12">
                  <c:v>-0.13596586473703001</c:v>
                </c:pt>
                <c:pt idx="13">
                  <c:v>-0.12847886646595499</c:v>
                </c:pt>
                <c:pt idx="14">
                  <c:v>-0.11982741813372</c:v>
                </c:pt>
                <c:pt idx="15">
                  <c:v>-0.109610995243187</c:v>
                </c:pt>
                <c:pt idx="16">
                  <c:v>-9.7333582939472196E-2</c:v>
                </c:pt>
                <c:pt idx="17">
                  <c:v>-8.2389571322127195E-2</c:v>
                </c:pt>
                <c:pt idx="18">
                  <c:v>-6.4048678020233299E-2</c:v>
                </c:pt>
                <c:pt idx="19">
                  <c:v>-4.14398980304026E-2</c:v>
                </c:pt>
                <c:pt idx="20">
                  <c:v>-1.35344808176887E-2</c:v>
                </c:pt>
                <c:pt idx="21">
                  <c:v>2.08720653205926E-2</c:v>
                </c:pt>
                <c:pt idx="22">
                  <c:v>6.3178941628134505E-2</c:v>
                </c:pt>
                <c:pt idx="23">
                  <c:v>0.115</c:v>
                </c:pt>
                <c:pt idx="24">
                  <c:v>0.18324964926269499</c:v>
                </c:pt>
                <c:pt idx="25">
                  <c:v>0.29160082512160601</c:v>
                </c:pt>
                <c:pt idx="26">
                  <c:v>0.457427991628159</c:v>
                </c:pt>
                <c:pt idx="27">
                  <c:v>0.69359888317395701</c:v>
                </c:pt>
                <c:pt idx="28">
                  <c:v>1.01086371566418</c:v>
                </c:pt>
                <c:pt idx="29">
                  <c:v>1.41865021005508</c:v>
                </c:pt>
                <c:pt idx="30">
                  <c:v>1.9254563955580339</c:v>
                </c:pt>
                <c:pt idx="31">
                  <c:v>2.539080025579155</c:v>
                </c:pt>
                <c:pt idx="32">
                  <c:v>3.2667666245661922</c:v>
                </c:pt>
                <c:pt idx="33">
                  <c:v>4.1153116882590206</c:v>
                </c:pt>
                <c:pt idx="34">
                  <c:v>5.0911347743767656</c:v>
                </c:pt>
                <c:pt idx="35">
                  <c:v>6.2003352559989349</c:v>
                </c:pt>
                <c:pt idx="36">
                  <c:v>7.4487355285565711</c:v>
                </c:pt>
                <c:pt idx="37">
                  <c:v>8.8419153011777798</c:v>
                </c:pt>
                <c:pt idx="38">
                  <c:v>10.385239353785339</c:v>
                </c:pt>
                <c:pt idx="39">
                  <c:v>12.0838803807109</c:v>
                </c:pt>
                <c:pt idx="40">
                  <c:v>13.94283805850443</c:v>
                </c:pt>
                <c:pt idx="41">
                  <c:v>15.966955157728909</c:v>
                </c:pt>
                <c:pt idx="42">
                  <c:v>18.160931302933179</c:v>
                </c:pt>
                <c:pt idx="43">
                  <c:v>20.529334834912849</c:v>
                </c:pt>
                <c:pt idx="44">
                  <c:v>23.076613122490802</c:v>
                </c:pt>
                <c:pt idx="45">
                  <c:v>25.807101593400049</c:v>
                </c:pt>
                <c:pt idx="46">
                  <c:v>28.725031696428921</c:v>
                </c:pt>
                <c:pt idx="47">
                  <c:v>31.834537963842731</c:v>
                </c:pt>
                <c:pt idx="48">
                  <c:v>35.139664310215053</c:v>
                </c:pt>
                <c:pt idx="49">
                  <c:v>38.644369678415558</c:v>
                </c:pt>
                <c:pt idx="50">
                  <c:v>42.352533123672103</c:v>
                </c:pt>
                <c:pt idx="51">
                  <c:v>46.267958410969499</c:v>
                </c:pt>
                <c:pt idx="52">
                  <c:v>50.39437818856635</c:v>
                </c:pt>
                <c:pt idx="53">
                  <c:v>54.735457790368812</c:v>
                </c:pt>
              </c:numCache>
            </c:numRef>
          </c:xVal>
          <c:yVal>
            <c:numRef>
              <c:f>Curve!$B$12:$B$65</c:f>
              <c:numCache>
                <c:formatCode>General</c:formatCode>
                <c:ptCount val="5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numCache>
            </c:numRef>
          </c:yVal>
          <c:smooth val="1"/>
          <c:extLst>
            <c:ext xmlns:c16="http://schemas.microsoft.com/office/drawing/2014/chart" uri="{C3380CC4-5D6E-409C-BE32-E72D297353CC}">
              <c16:uniqueId val="{00000000-4F71-4EB4-AFF9-65DF706905B3}"/>
            </c:ext>
          </c:extLst>
        </c:ser>
        <c:dLbls>
          <c:showLegendKey val="0"/>
          <c:showVal val="0"/>
          <c:showCatName val="0"/>
          <c:showSerName val="0"/>
          <c:showPercent val="0"/>
          <c:showBubbleSize val="0"/>
        </c:dLbls>
        <c:axId val="112804608"/>
        <c:axId val="112806144"/>
      </c:scatterChart>
      <c:scatterChart>
        <c:scatterStyle val="lineMarker"/>
        <c:varyColors val="0"/>
        <c:ser>
          <c:idx val="1"/>
          <c:order val="1"/>
          <c:spPr>
            <a:ln w="25400" cap="rnd">
              <a:solidFill>
                <a:schemeClr val="tx2"/>
              </a:solidFill>
              <a:round/>
            </a:ln>
            <a:effectLst/>
          </c:spPr>
          <c:marker>
            <c:symbol val="none"/>
          </c:marker>
          <c:xVal>
            <c:numRef>
              <c:f>Curve!$H$12:$H$14</c:f>
              <c:numCache>
                <c:formatCode>General</c:formatCode>
                <c:ptCount val="3"/>
                <c:pt idx="0">
                  <c:v>0</c:v>
                </c:pt>
                <c:pt idx="1">
                  <c:v>0.115</c:v>
                </c:pt>
                <c:pt idx="2">
                  <c:v>9.19</c:v>
                </c:pt>
              </c:numCache>
            </c:numRef>
          </c:xVal>
          <c:yVal>
            <c:numRef>
              <c:f>Curve!$F$12:$F$14</c:f>
              <c:numCache>
                <c:formatCode>General</c:formatCode>
                <c:ptCount val="3"/>
                <c:pt idx="0">
                  <c:v>0</c:v>
                </c:pt>
                <c:pt idx="1">
                  <c:v>230</c:v>
                </c:pt>
                <c:pt idx="2">
                  <c:v>540</c:v>
                </c:pt>
              </c:numCache>
            </c:numRef>
          </c:yVal>
          <c:smooth val="0"/>
          <c:extLst>
            <c:ext xmlns:c16="http://schemas.microsoft.com/office/drawing/2014/chart" uri="{C3380CC4-5D6E-409C-BE32-E72D297353CC}">
              <c16:uniqueId val="{00000001-4F71-4EB4-AFF9-65DF706905B3}"/>
            </c:ext>
          </c:extLst>
        </c:ser>
        <c:dLbls>
          <c:showLegendKey val="0"/>
          <c:showVal val="0"/>
          <c:showCatName val="0"/>
          <c:showSerName val="0"/>
          <c:showPercent val="0"/>
          <c:showBubbleSize val="0"/>
        </c:dLbls>
        <c:axId val="112804608"/>
        <c:axId val="112806144"/>
      </c:scatterChart>
      <c:valAx>
        <c:axId val="112804608"/>
        <c:scaling>
          <c:orientation val="minMax"/>
          <c:max val="10"/>
          <c:min val="-1"/>
        </c:scaling>
        <c:delete val="0"/>
        <c:axPos val="b"/>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806144"/>
        <c:crosses val="autoZero"/>
        <c:crossBetween val="midCat"/>
        <c:majorUnit val="1"/>
      </c:valAx>
      <c:valAx>
        <c:axId val="112806144"/>
        <c:scaling>
          <c:orientation val="minMax"/>
        </c:scaling>
        <c:delete val="0"/>
        <c:axPos val="l"/>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8046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19050" cap="rnd">
              <a:solidFill>
                <a:schemeClr val="accent1"/>
              </a:solidFill>
              <a:round/>
            </a:ln>
            <a:effectLst/>
          </c:spPr>
          <c:marker>
            <c:symbol val="none"/>
          </c:marker>
          <c:xVal>
            <c:numRef>
              <c:f>Blad1!$B$12:$B$76</c:f>
              <c:numCache>
                <c:formatCode>General</c:formatCode>
                <c:ptCount val="65"/>
                <c:pt idx="0">
                  <c:v>0</c:v>
                </c:pt>
                <c:pt idx="1">
                  <c:v>5.0000009710483098E-5</c:v>
                </c:pt>
                <c:pt idx="2">
                  <c:v>1.0000031073546E-4</c:v>
                </c:pt>
                <c:pt idx="3">
                  <c:v>1.50002359647396E-4</c:v>
                </c:pt>
                <c:pt idx="4">
                  <c:v>2.00009943534706E-4</c:v>
                </c:pt>
                <c:pt idx="5">
                  <c:v>2.5003034525972298E-4</c:v>
                </c:pt>
                <c:pt idx="6">
                  <c:v>3.0007550871667302E-4</c:v>
                </c:pt>
                <c:pt idx="7">
                  <c:v>3.5016320408965199E-4</c:v>
                </c:pt>
                <c:pt idx="8">
                  <c:v>4.0031819311059098E-4</c:v>
                </c:pt>
                <c:pt idx="9">
                  <c:v>4.5057339431723897E-4</c:v>
                </c:pt>
                <c:pt idx="10">
                  <c:v>5.0097104831112996E-4</c:v>
                </c:pt>
                <c:pt idx="11">
                  <c:v>5.5156388301555697E-4</c:v>
                </c:pt>
                <c:pt idx="12">
                  <c:v>6.0241627893355002E-4</c:v>
                </c:pt>
                <c:pt idx="13">
                  <c:v>6.5360543440584195E-4</c:v>
                </c:pt>
                <c:pt idx="14">
                  <c:v>7.0522253086884902E-4</c:v>
                </c:pt>
                <c:pt idx="15">
                  <c:v>7.5737389811264002E-4</c:v>
                </c:pt>
                <c:pt idx="16">
                  <c:v>8.1018217953890902E-4</c:v>
                </c:pt>
                <c:pt idx="17">
                  <c:v>8.6378749741895301E-4</c:v>
                </c:pt>
                <c:pt idx="18">
                  <c:v>9.1834861815164297E-4</c:v>
                </c:pt>
                <c:pt idx="19">
                  <c:v>9.7404411752139396E-4</c:v>
                </c:pt>
                <c:pt idx="20">
                  <c:v>1.0310735459561401E-3</c:v>
                </c:pt>
                <c:pt idx="21">
                  <c:v>1.08965859378532E-3</c:v>
                </c:pt>
                <c:pt idx="22">
                  <c:v>1.1500442564978299E-3</c:v>
                </c:pt>
                <c:pt idx="23">
                  <c:v>1.2125E-3</c:v>
                </c:pt>
                <c:pt idx="24">
                  <c:v>1.27732092587359E-3</c:v>
                </c:pt>
                <c:pt idx="25">
                  <c:v>1.3448289366337399E-3</c:v>
                </c:pt>
                <c:pt idx="26">
                  <c:v>1.4153739009869399E-3</c:v>
                </c:pt>
                <c:pt idx="27">
                  <c:v>1.48933481908904E-3</c:v>
                </c:pt>
                <c:pt idx="28">
                  <c:v>1.56712098780317E-3</c:v>
                </c:pt>
                <c:pt idx="29">
                  <c:v>1.64917316595775E-3</c:v>
                </c:pt>
                <c:pt idx="30">
                  <c:v>1.7359647396044599E-3</c:v>
                </c:pt>
                <c:pt idx="31">
                  <c:v>1.82800288727621E-3</c:v>
                </c:pt>
                <c:pt idx="32">
                  <c:v>1.92582974524509E-3</c:v>
                </c:pt>
                <c:pt idx="33">
                  <c:v>2.0300235727803801E-3</c:v>
                </c:pt>
                <c:pt idx="34">
                  <c:v>2.14119991740652E-3</c:v>
                </c:pt>
                <c:pt idx="35">
                  <c:v>2.26001278016103E-3</c:v>
                </c:pt>
                <c:pt idx="36">
                  <c:v>2.3871557808525698E-3</c:v>
                </c:pt>
                <c:pt idx="37">
                  <c:v>2.5233633233188498E-3</c:v>
                </c:pt>
                <c:pt idx="38">
                  <c:v>2.6694117606846E-3</c:v>
                </c:pt>
                <c:pt idx="39">
                  <c:v>2.8261205606195899E-3</c:v>
                </c:pt>
                <c:pt idx="40">
                  <c:v>2.9943534705965799E-3</c:v>
                </c:pt>
                <c:pt idx="41">
                  <c:v>3.1750196831492701E-3</c:v>
                </c:pt>
                <c:pt idx="42">
                  <c:v>3.3690750011302999E-3</c:v>
                </c:pt>
                <c:pt idx="43">
                  <c:v>3.5775230029692299E-3</c:v>
                </c:pt>
                <c:pt idx="44">
                  <c:v>3.8014162079304998E-3</c:v>
                </c:pt>
                <c:pt idx="45">
                  <c:v>4.0418572413713797E-3</c:v>
                </c:pt>
                <c:pt idx="46">
                  <c:v>4.3E-3</c:v>
                </c:pt>
                <c:pt idx="47">
                  <c:v>4.5782561892602604E-3</c:v>
                </c:pt>
                <c:pt idx="48">
                  <c:v>4.9590432838228903E-3</c:v>
                </c:pt>
                <c:pt idx="49">
                  <c:v>5.6190715437312204E-3</c:v>
                </c:pt>
                <c:pt idx="50">
                  <c:v>6.79072296618721E-3</c:v>
                </c:pt>
                <c:pt idx="51">
                  <c:v>8.7511210376280991E-3</c:v>
                </c:pt>
                <c:pt idx="52">
                  <c:v>1.1816057805402199E-2</c:v>
                </c:pt>
                <c:pt idx="53">
                  <c:v>1.6335932700368601E-2</c:v>
                </c:pt>
                <c:pt idx="54">
                  <c:v>2.2692779023884498E-2</c:v>
                </c:pt>
                <c:pt idx="55">
                  <c:v>3.1297961295467899E-2</c:v>
                </c:pt>
                <c:pt idx="56">
                  <c:v>4.2590322082372997E-2</c:v>
                </c:pt>
                <c:pt idx="57">
                  <c:v>5.7034647855725401E-2</c:v>
                </c:pt>
                <c:pt idx="58">
                  <c:v>7.5120371165245697E-2</c:v>
                </c:pt>
                <c:pt idx="59">
                  <c:v>9.7360453748578102E-2</c:v>
                </c:pt>
                <c:pt idx="60">
                  <c:v>0.12429041187347201</c:v>
                </c:pt>
                <c:pt idx="61">
                  <c:v>0.15646745592658401</c:v>
                </c:pt>
                <c:pt idx="62">
                  <c:v>0.19446972343369201</c:v>
                </c:pt>
                <c:pt idx="63">
                  <c:v>0.23889558966038399</c:v>
                </c:pt>
                <c:pt idx="64">
                  <c:v>0.29036304347826097</c:v>
                </c:pt>
              </c:numCache>
            </c:numRef>
          </c:xVal>
          <c:yVal>
            <c:numRef>
              <c:f>Blad1!$A$12:$A$76</c:f>
              <c:numCache>
                <c:formatCode>General</c:formatCode>
                <c:ptCount val="6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pt idx="51">
                  <c:v>510</c:v>
                </c:pt>
                <c:pt idx="52">
                  <c:v>520</c:v>
                </c:pt>
                <c:pt idx="53">
                  <c:v>530</c:v>
                </c:pt>
                <c:pt idx="54">
                  <c:v>540</c:v>
                </c:pt>
                <c:pt idx="55">
                  <c:v>550</c:v>
                </c:pt>
                <c:pt idx="56">
                  <c:v>560</c:v>
                </c:pt>
                <c:pt idx="57">
                  <c:v>570</c:v>
                </c:pt>
                <c:pt idx="58">
                  <c:v>580</c:v>
                </c:pt>
                <c:pt idx="59">
                  <c:v>590</c:v>
                </c:pt>
                <c:pt idx="60">
                  <c:v>600</c:v>
                </c:pt>
                <c:pt idx="61">
                  <c:v>610</c:v>
                </c:pt>
                <c:pt idx="62">
                  <c:v>620</c:v>
                </c:pt>
                <c:pt idx="63">
                  <c:v>630</c:v>
                </c:pt>
                <c:pt idx="64">
                  <c:v>640</c:v>
                </c:pt>
              </c:numCache>
            </c:numRef>
          </c:yVal>
          <c:smooth val="1"/>
          <c:extLst>
            <c:ext xmlns:c16="http://schemas.microsoft.com/office/drawing/2014/chart" uri="{C3380CC4-5D6E-409C-BE32-E72D297353CC}">
              <c16:uniqueId val="{00000000-0BEB-45D7-91A9-AC9A742006FB}"/>
            </c:ext>
          </c:extLst>
        </c:ser>
        <c:dLbls>
          <c:showLegendKey val="0"/>
          <c:showVal val="0"/>
          <c:showCatName val="0"/>
          <c:showSerName val="0"/>
          <c:showPercent val="0"/>
          <c:showBubbleSize val="0"/>
        </c:dLbls>
        <c:axId val="112885760"/>
        <c:axId val="112887296"/>
      </c:scatterChart>
      <c:valAx>
        <c:axId val="112885760"/>
        <c:scaling>
          <c:orientation val="minMax"/>
          <c:max val="0.3"/>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887296"/>
        <c:crosses val="autoZero"/>
        <c:crossBetween val="midCat"/>
      </c:valAx>
      <c:valAx>
        <c:axId val="11288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8857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Results!$K$7:$K$15</c:f>
              <c:numCache>
                <c:formatCode>General</c:formatCode>
                <c:ptCount val="9"/>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numCache>
            </c:numRef>
          </c:xVal>
          <c:yVal>
            <c:numRef>
              <c:f>Results!$L$7:$L$15</c:f>
              <c:numCache>
                <c:formatCode>General</c:formatCode>
                <c:ptCount val="9"/>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numCache>
            </c:numRef>
          </c:yVal>
          <c:smooth val="0"/>
          <c:extLst>
            <c:ext xmlns:c16="http://schemas.microsoft.com/office/drawing/2014/chart" uri="{C3380CC4-5D6E-409C-BE32-E72D297353CC}">
              <c16:uniqueId val="{00000000-3C36-4FA2-9E7E-6B7F2BBFDC9B}"/>
            </c:ext>
          </c:extLst>
        </c:ser>
        <c:dLbls>
          <c:showLegendKey val="0"/>
          <c:showVal val="0"/>
          <c:showCatName val="0"/>
          <c:showSerName val="0"/>
          <c:showPercent val="0"/>
          <c:showBubbleSize val="0"/>
        </c:dLbls>
        <c:axId val="108216320"/>
        <c:axId val="108218240"/>
      </c:scatterChart>
      <c:valAx>
        <c:axId val="108216320"/>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218240"/>
        <c:crosses val="autoZero"/>
        <c:crossBetween val="midCat"/>
      </c:valAx>
      <c:valAx>
        <c:axId val="108218240"/>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2163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Results!$K$7:$K$21</c:f>
              <c:numCache>
                <c:formatCode>General</c:formatCode>
                <c:ptCount val="15"/>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numCache>
            </c:numRef>
          </c:xVal>
          <c:yVal>
            <c:numRef>
              <c:f>Results!$L$7:$L$21</c:f>
              <c:numCache>
                <c:formatCode>General</c:formatCode>
                <c:ptCount val="15"/>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numCache>
            </c:numRef>
          </c:yVal>
          <c:smooth val="0"/>
          <c:extLst>
            <c:ext xmlns:c16="http://schemas.microsoft.com/office/drawing/2014/chart" uri="{C3380CC4-5D6E-409C-BE32-E72D297353CC}">
              <c16:uniqueId val="{00000000-9FC3-4542-B213-56275A9FC217}"/>
            </c:ext>
          </c:extLst>
        </c:ser>
        <c:dLbls>
          <c:showLegendKey val="0"/>
          <c:showVal val="0"/>
          <c:showCatName val="0"/>
          <c:showSerName val="0"/>
          <c:showPercent val="0"/>
          <c:showBubbleSize val="0"/>
        </c:dLbls>
        <c:axId val="108142592"/>
        <c:axId val="108144128"/>
      </c:scatterChart>
      <c:valAx>
        <c:axId val="10814259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144128"/>
        <c:crosses val="autoZero"/>
        <c:crossBetween val="midCat"/>
      </c:valAx>
      <c:valAx>
        <c:axId val="108144128"/>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14259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Results!$K$7:$K$27</c:f>
              <c:numCache>
                <c:formatCode>General</c:formatCode>
                <c:ptCount val="2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numCache>
            </c:numRef>
          </c:xVal>
          <c:yVal>
            <c:numRef>
              <c:f>Results!$L$7:$L$27</c:f>
              <c:numCache>
                <c:formatCode>General</c:formatCode>
                <c:ptCount val="2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numCache>
            </c:numRef>
          </c:yVal>
          <c:smooth val="0"/>
          <c:extLst>
            <c:ext xmlns:c16="http://schemas.microsoft.com/office/drawing/2014/chart" uri="{C3380CC4-5D6E-409C-BE32-E72D297353CC}">
              <c16:uniqueId val="{00000000-8906-428D-A137-BD92D7E55D20}"/>
            </c:ext>
          </c:extLst>
        </c:ser>
        <c:dLbls>
          <c:showLegendKey val="0"/>
          <c:showVal val="0"/>
          <c:showCatName val="0"/>
          <c:showSerName val="0"/>
          <c:showPercent val="0"/>
          <c:showBubbleSize val="0"/>
        </c:dLbls>
        <c:axId val="108157952"/>
        <c:axId val="108184704"/>
      </c:scatterChart>
      <c:valAx>
        <c:axId val="10815795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184704"/>
        <c:crosses val="autoZero"/>
        <c:crossBetween val="midCat"/>
      </c:valAx>
      <c:valAx>
        <c:axId val="10818470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0815795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Results!$K$7:$K$37</c:f>
              <c:numCache>
                <c:formatCode>General</c:formatCode>
                <c:ptCount val="3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numCache>
            </c:numRef>
          </c:xVal>
          <c:yVal>
            <c:numRef>
              <c:f>Results!$L$7:$L$37</c:f>
              <c:numCache>
                <c:formatCode>General</c:formatCode>
                <c:ptCount val="3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pt idx="21">
                  <c:v>725.197</c:v>
                </c:pt>
                <c:pt idx="22">
                  <c:v>696.59699999999998</c:v>
                </c:pt>
                <c:pt idx="23">
                  <c:v>657.05199999999979</c:v>
                </c:pt>
                <c:pt idx="24">
                  <c:v>618.62800000000004</c:v>
                </c:pt>
                <c:pt idx="25">
                  <c:v>586.53800000000001</c:v>
                </c:pt>
                <c:pt idx="26">
                  <c:v>558.35799999999949</c:v>
                </c:pt>
                <c:pt idx="27">
                  <c:v>534.42699999999979</c:v>
                </c:pt>
                <c:pt idx="28">
                  <c:v>514.31999999999982</c:v>
                </c:pt>
                <c:pt idx="29">
                  <c:v>497.27699999999982</c:v>
                </c:pt>
                <c:pt idx="30">
                  <c:v>482.50200000000001</c:v>
                </c:pt>
              </c:numCache>
            </c:numRef>
          </c:yVal>
          <c:smooth val="0"/>
          <c:extLst>
            <c:ext xmlns:c16="http://schemas.microsoft.com/office/drawing/2014/chart" uri="{C3380CC4-5D6E-409C-BE32-E72D297353CC}">
              <c16:uniqueId val="{00000000-0649-4EC2-9FC0-8F1614DFD79D}"/>
            </c:ext>
          </c:extLst>
        </c:ser>
        <c:dLbls>
          <c:showLegendKey val="0"/>
          <c:showVal val="0"/>
          <c:showCatName val="0"/>
          <c:showSerName val="0"/>
          <c:showPercent val="0"/>
          <c:showBubbleSize val="0"/>
        </c:dLbls>
        <c:axId val="112623616"/>
        <c:axId val="112625536"/>
      </c:scatterChart>
      <c:valAx>
        <c:axId val="112623616"/>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625536"/>
        <c:crosses val="autoZero"/>
        <c:crossBetween val="midCat"/>
      </c:valAx>
      <c:valAx>
        <c:axId val="112625536"/>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62361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Results!$K$5</c:f>
              <c:strCache>
                <c:ptCount val="1"/>
                <c:pt idx="0">
                  <c:v>Uy midden onderflens</c:v>
                </c:pt>
              </c:strCache>
            </c:strRef>
          </c:tx>
          <c:spPr>
            <a:ln w="25400" cap="rnd">
              <a:noFill/>
              <a:round/>
            </a:ln>
            <a:effectLst/>
          </c:spPr>
          <c:marker>
            <c:symbol val="circle"/>
            <c:size val="5"/>
            <c:spPr>
              <a:solidFill>
                <a:schemeClr val="accent1"/>
              </a:solidFill>
              <a:ln w="9525">
                <a:solidFill>
                  <a:schemeClr val="accent1"/>
                </a:solidFill>
              </a:ln>
              <a:effectLst/>
            </c:spPr>
          </c:marker>
          <c:xVal>
            <c:numRef>
              <c:f>Results!$K$7:$K$57</c:f>
              <c:numCache>
                <c:formatCode>General</c:formatCode>
                <c:ptCount val="51"/>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pt idx="44">
                  <c:v>44.701000000000001</c:v>
                </c:pt>
                <c:pt idx="45">
                  <c:v>45.692600000000013</c:v>
                </c:pt>
                <c:pt idx="46">
                  <c:v>46.683799999999998</c:v>
                </c:pt>
                <c:pt idx="47">
                  <c:v>47.676499999999997</c:v>
                </c:pt>
                <c:pt idx="48">
                  <c:v>48.672899999999998</c:v>
                </c:pt>
                <c:pt idx="49">
                  <c:v>49.667999999999999</c:v>
                </c:pt>
                <c:pt idx="50">
                  <c:v>50.662100000000002</c:v>
                </c:pt>
              </c:numCache>
            </c:numRef>
          </c:xVal>
          <c:yVal>
            <c:numRef>
              <c:f>Results!$L$7:$L$57</c:f>
              <c:numCache>
                <c:formatCode>General</c:formatCode>
                <c:ptCount val="51"/>
                <c:pt idx="0">
                  <c:v>0</c:v>
                </c:pt>
                <c:pt idx="1">
                  <c:v>63.172699999999999</c:v>
                </c:pt>
                <c:pt idx="2">
                  <c:v>136.018</c:v>
                </c:pt>
                <c:pt idx="3">
                  <c:v>206.1926</c:v>
                </c:pt>
                <c:pt idx="4">
                  <c:v>272.86950000000002</c:v>
                </c:pt>
                <c:pt idx="5">
                  <c:v>335.13299999999992</c:v>
                </c:pt>
                <c:pt idx="6">
                  <c:v>392.40599999999978</c:v>
                </c:pt>
                <c:pt idx="7">
                  <c:v>444.08699999999982</c:v>
                </c:pt>
                <c:pt idx="8">
                  <c:v>490.11099999999999</c:v>
                </c:pt>
                <c:pt idx="9">
                  <c:v>530.62400000000002</c:v>
                </c:pt>
                <c:pt idx="10">
                  <c:v>566.11199999999997</c:v>
                </c:pt>
                <c:pt idx="11">
                  <c:v>597.24099999999999</c:v>
                </c:pt>
                <c:pt idx="12">
                  <c:v>624.81999999999982</c:v>
                </c:pt>
                <c:pt idx="13">
                  <c:v>649.25199999999973</c:v>
                </c:pt>
                <c:pt idx="14">
                  <c:v>671.00599999999997</c:v>
                </c:pt>
                <c:pt idx="15">
                  <c:v>690.08699999999999</c:v>
                </c:pt>
                <c:pt idx="16">
                  <c:v>706.428</c:v>
                </c:pt>
                <c:pt idx="17">
                  <c:v>720.53899999999999</c:v>
                </c:pt>
                <c:pt idx="18">
                  <c:v>731.3499999999998</c:v>
                </c:pt>
                <c:pt idx="19">
                  <c:v>738.90899999999999</c:v>
                </c:pt>
                <c:pt idx="20">
                  <c:v>738.88499999999999</c:v>
                </c:pt>
                <c:pt idx="21">
                  <c:v>725.197</c:v>
                </c:pt>
                <c:pt idx="22">
                  <c:v>696.59699999999998</c:v>
                </c:pt>
                <c:pt idx="23">
                  <c:v>657.05199999999979</c:v>
                </c:pt>
                <c:pt idx="24">
                  <c:v>618.62800000000004</c:v>
                </c:pt>
                <c:pt idx="25">
                  <c:v>586.53800000000001</c:v>
                </c:pt>
                <c:pt idx="26">
                  <c:v>558.35799999999949</c:v>
                </c:pt>
                <c:pt idx="27">
                  <c:v>534.42699999999979</c:v>
                </c:pt>
                <c:pt idx="28">
                  <c:v>514.31999999999982</c:v>
                </c:pt>
                <c:pt idx="29">
                  <c:v>497.27699999999982</c:v>
                </c:pt>
                <c:pt idx="30">
                  <c:v>482.50200000000001</c:v>
                </c:pt>
                <c:pt idx="31">
                  <c:v>469.49799999999982</c:v>
                </c:pt>
                <c:pt idx="32">
                  <c:v>457.80500000000001</c:v>
                </c:pt>
                <c:pt idx="33">
                  <c:v>446.95499999999993</c:v>
                </c:pt>
                <c:pt idx="34">
                  <c:v>436.43799999999982</c:v>
                </c:pt>
                <c:pt idx="35">
                  <c:v>425.82100000000003</c:v>
                </c:pt>
                <c:pt idx="36">
                  <c:v>415.077</c:v>
                </c:pt>
                <c:pt idx="37">
                  <c:v>404.44799999999992</c:v>
                </c:pt>
                <c:pt idx="38">
                  <c:v>394.15300000000002</c:v>
                </c:pt>
                <c:pt idx="39">
                  <c:v>384.38299999999992</c:v>
                </c:pt>
                <c:pt idx="40">
                  <c:v>375.33300000000003</c:v>
                </c:pt>
                <c:pt idx="41">
                  <c:v>367.029</c:v>
                </c:pt>
                <c:pt idx="42">
                  <c:v>359.40009999999978</c:v>
                </c:pt>
                <c:pt idx="43">
                  <c:v>352.37479999999999</c:v>
                </c:pt>
                <c:pt idx="44">
                  <c:v>345.85899999999992</c:v>
                </c:pt>
                <c:pt idx="45">
                  <c:v>339.78909999999979</c:v>
                </c:pt>
                <c:pt idx="46">
                  <c:v>334.09989999999999</c:v>
                </c:pt>
                <c:pt idx="47">
                  <c:v>328.69829999999979</c:v>
                </c:pt>
                <c:pt idx="48">
                  <c:v>323.49809999999979</c:v>
                </c:pt>
                <c:pt idx="49">
                  <c:v>318.59929999999991</c:v>
                </c:pt>
                <c:pt idx="50">
                  <c:v>313.97709999999978</c:v>
                </c:pt>
              </c:numCache>
            </c:numRef>
          </c:yVal>
          <c:smooth val="0"/>
          <c:extLst>
            <c:ext xmlns:c16="http://schemas.microsoft.com/office/drawing/2014/chart" uri="{C3380CC4-5D6E-409C-BE32-E72D297353CC}">
              <c16:uniqueId val="{00000000-BFC3-4598-B290-B31A2260A1A9}"/>
            </c:ext>
          </c:extLst>
        </c:ser>
        <c:dLbls>
          <c:showLegendKey val="0"/>
          <c:showVal val="0"/>
          <c:showCatName val="0"/>
          <c:showSerName val="0"/>
          <c:showPercent val="0"/>
          <c:showBubbleSize val="0"/>
        </c:dLbls>
        <c:axId val="112632192"/>
        <c:axId val="112731264"/>
      </c:scatterChart>
      <c:valAx>
        <c:axId val="112632192"/>
        <c:scaling>
          <c:orientation val="minMax"/>
          <c:max val="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731264"/>
        <c:crosses val="autoZero"/>
        <c:crossBetween val="midCat"/>
      </c:valAx>
      <c:valAx>
        <c:axId val="11273126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63219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7C36-48E7-B05A-FFAD76E33E34}"/>
            </c:ext>
          </c:extLst>
        </c:ser>
        <c:ser>
          <c:idx val="2"/>
          <c:order val="1"/>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2-7C36-48E7-B05A-FFAD76E33E34}"/>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3-7C36-48E7-B05A-FFAD76E33E34}"/>
            </c:ext>
          </c:extLst>
        </c:ser>
        <c:ser>
          <c:idx val="4"/>
          <c:order val="2"/>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4-7C36-48E7-B05A-FFAD76E33E34}"/>
            </c:ext>
          </c:extLst>
        </c:ser>
        <c:dLbls>
          <c:showLegendKey val="0"/>
          <c:showVal val="0"/>
          <c:showCatName val="0"/>
          <c:showSerName val="0"/>
          <c:showPercent val="0"/>
          <c:showBubbleSize val="0"/>
        </c:dLbls>
        <c:axId val="112657920"/>
        <c:axId val="112659456"/>
      </c:scatterChart>
      <c:valAx>
        <c:axId val="112657920"/>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659456"/>
        <c:crosses val="autoZero"/>
        <c:crossBetween val="midCat"/>
      </c:valAx>
      <c:valAx>
        <c:axId val="11265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6579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Results!$K$5</c:f>
              <c:strCache>
                <c:ptCount val="1"/>
                <c:pt idx="0">
                  <c:v>Uy midden onderflens</c:v>
                </c:pt>
              </c:strCache>
            </c:strRef>
          </c:tx>
          <c:spPr>
            <a:ln w="25400" cap="rnd">
              <a:solidFill>
                <a:schemeClr val="accent1"/>
              </a:solidFill>
              <a:round/>
            </a:ln>
            <a:effectLst/>
          </c:spPr>
          <c:marker>
            <c:symbol val="none"/>
          </c:marker>
          <c:xVal>
            <c:numRef>
              <c:f>Results!$K$7:$K$50</c:f>
              <c:numCache>
                <c:formatCode>General</c:formatCode>
                <c:ptCount val="44"/>
                <c:pt idx="0">
                  <c:v>0</c:v>
                </c:pt>
                <c:pt idx="1">
                  <c:v>1.2591699999999999</c:v>
                </c:pt>
                <c:pt idx="2">
                  <c:v>2.51844</c:v>
                </c:pt>
                <c:pt idx="3">
                  <c:v>3.7742800000000001</c:v>
                </c:pt>
                <c:pt idx="4">
                  <c:v>5.0252600000000003</c:v>
                </c:pt>
                <c:pt idx="5">
                  <c:v>6.2673399999999981</c:v>
                </c:pt>
                <c:pt idx="6">
                  <c:v>7.4997600000000002</c:v>
                </c:pt>
                <c:pt idx="7">
                  <c:v>8.7158700000000007</c:v>
                </c:pt>
                <c:pt idx="8">
                  <c:v>9.9131600000000013</c:v>
                </c:pt>
                <c:pt idx="9">
                  <c:v>11.086600000000001</c:v>
                </c:pt>
                <c:pt idx="10">
                  <c:v>12.231400000000001</c:v>
                </c:pt>
                <c:pt idx="11">
                  <c:v>13.349299999999999</c:v>
                </c:pt>
                <c:pt idx="12">
                  <c:v>14.451700000000001</c:v>
                </c:pt>
                <c:pt idx="13">
                  <c:v>15.5443</c:v>
                </c:pt>
                <c:pt idx="14">
                  <c:v>16.636399999999991</c:v>
                </c:pt>
                <c:pt idx="15">
                  <c:v>17.732500000000002</c:v>
                </c:pt>
                <c:pt idx="16">
                  <c:v>18.835999999999999</c:v>
                </c:pt>
                <c:pt idx="17">
                  <c:v>19.9861</c:v>
                </c:pt>
                <c:pt idx="18">
                  <c:v>21.139900000000001</c:v>
                </c:pt>
                <c:pt idx="19">
                  <c:v>22.411899999999999</c:v>
                </c:pt>
                <c:pt idx="20">
                  <c:v>23.651299999999999</c:v>
                </c:pt>
                <c:pt idx="21">
                  <c:v>24.762599999999981</c:v>
                </c:pt>
                <c:pt idx="22">
                  <c:v>25.697399999999991</c:v>
                </c:pt>
                <c:pt idx="23">
                  <c:v>26.470099999999999</c:v>
                </c:pt>
                <c:pt idx="24">
                  <c:v>27.170999999999999</c:v>
                </c:pt>
                <c:pt idx="25">
                  <c:v>27.872</c:v>
                </c:pt>
                <c:pt idx="26">
                  <c:v>28.5671</c:v>
                </c:pt>
                <c:pt idx="27">
                  <c:v>29.276299999999999</c:v>
                </c:pt>
                <c:pt idx="28">
                  <c:v>30.007999999999999</c:v>
                </c:pt>
                <c:pt idx="29">
                  <c:v>30.762499999999999</c:v>
                </c:pt>
                <c:pt idx="30">
                  <c:v>31.538599999999999</c:v>
                </c:pt>
                <c:pt idx="31">
                  <c:v>32.3369</c:v>
                </c:pt>
                <c:pt idx="32">
                  <c:v>33.159100000000002</c:v>
                </c:pt>
                <c:pt idx="33">
                  <c:v>34.009500000000003</c:v>
                </c:pt>
                <c:pt idx="34">
                  <c:v>34.892000000000003</c:v>
                </c:pt>
                <c:pt idx="35">
                  <c:v>35.810400000000001</c:v>
                </c:pt>
                <c:pt idx="36">
                  <c:v>36.762700000000002</c:v>
                </c:pt>
                <c:pt idx="37">
                  <c:v>37.737699999999997</c:v>
                </c:pt>
                <c:pt idx="38">
                  <c:v>38.726700000000001</c:v>
                </c:pt>
                <c:pt idx="39">
                  <c:v>39.724400000000003</c:v>
                </c:pt>
                <c:pt idx="40">
                  <c:v>40.722900000000003</c:v>
                </c:pt>
                <c:pt idx="41">
                  <c:v>41.72</c:v>
                </c:pt>
                <c:pt idx="42">
                  <c:v>42.714799999999997</c:v>
                </c:pt>
                <c:pt idx="43">
                  <c:v>43.708400000000012</c:v>
                </c:pt>
              </c:numCache>
            </c:numRef>
          </c:xVal>
          <c:yVal>
            <c:numRef>
              <c:f>Results!$M$7:$M$50</c:f>
              <c:numCache>
                <c:formatCode>General</c:formatCode>
                <c:ptCount val="44"/>
                <c:pt idx="0">
                  <c:v>0</c:v>
                </c:pt>
                <c:pt idx="1">
                  <c:v>19.741468749999999</c:v>
                </c:pt>
                <c:pt idx="2">
                  <c:v>42.505625000000002</c:v>
                </c:pt>
                <c:pt idx="3">
                  <c:v>64.435187499999998</c:v>
                </c:pt>
                <c:pt idx="4">
                  <c:v>85.271718749999977</c:v>
                </c:pt>
                <c:pt idx="5">
                  <c:v>104.7290625</c:v>
                </c:pt>
                <c:pt idx="6">
                  <c:v>122.626875</c:v>
                </c:pt>
                <c:pt idx="7">
                  <c:v>138.7771875</c:v>
                </c:pt>
                <c:pt idx="8">
                  <c:v>153.15968749999999</c:v>
                </c:pt>
                <c:pt idx="9">
                  <c:v>165.82</c:v>
                </c:pt>
                <c:pt idx="10">
                  <c:v>176.91</c:v>
                </c:pt>
                <c:pt idx="11">
                  <c:v>186.6378125</c:v>
                </c:pt>
                <c:pt idx="12">
                  <c:v>195.25624999999999</c:v>
                </c:pt>
                <c:pt idx="13">
                  <c:v>202.89125000000001</c:v>
                </c:pt>
                <c:pt idx="14">
                  <c:v>209.68937500000001</c:v>
                </c:pt>
                <c:pt idx="15">
                  <c:v>215.6521875</c:v>
                </c:pt>
                <c:pt idx="16">
                  <c:v>220.75874999999999</c:v>
                </c:pt>
                <c:pt idx="17">
                  <c:v>225.16843750000001</c:v>
                </c:pt>
                <c:pt idx="18">
                  <c:v>228.546875</c:v>
                </c:pt>
                <c:pt idx="19">
                  <c:v>230.9090625</c:v>
                </c:pt>
                <c:pt idx="20">
                  <c:v>230.90156250000001</c:v>
                </c:pt>
                <c:pt idx="21">
                  <c:v>226.62406250000001</c:v>
                </c:pt>
                <c:pt idx="22">
                  <c:v>217.68656250000001</c:v>
                </c:pt>
                <c:pt idx="23">
                  <c:v>205.32875000000001</c:v>
                </c:pt>
                <c:pt idx="24">
                  <c:v>193.32124999999999</c:v>
                </c:pt>
                <c:pt idx="25">
                  <c:v>183.293125</c:v>
                </c:pt>
                <c:pt idx="26">
                  <c:v>174.486875</c:v>
                </c:pt>
                <c:pt idx="27">
                  <c:v>167.00843750000001</c:v>
                </c:pt>
                <c:pt idx="28">
                  <c:v>160.72499999999999</c:v>
                </c:pt>
                <c:pt idx="29">
                  <c:v>155.39906250000001</c:v>
                </c:pt>
                <c:pt idx="30">
                  <c:v>150.78187500000001</c:v>
                </c:pt>
                <c:pt idx="31">
                  <c:v>146.71812499999999</c:v>
                </c:pt>
                <c:pt idx="32">
                  <c:v>143.06406250000001</c:v>
                </c:pt>
                <c:pt idx="33">
                  <c:v>139.67343750000001</c:v>
                </c:pt>
                <c:pt idx="34">
                  <c:v>136.386875</c:v>
                </c:pt>
                <c:pt idx="35">
                  <c:v>133.0690625</c:v>
                </c:pt>
                <c:pt idx="36">
                  <c:v>129.71156250000001</c:v>
                </c:pt>
                <c:pt idx="37">
                  <c:v>126.39</c:v>
                </c:pt>
                <c:pt idx="38">
                  <c:v>123.17281250000001</c:v>
                </c:pt>
                <c:pt idx="39">
                  <c:v>120.1196875</c:v>
                </c:pt>
                <c:pt idx="40">
                  <c:v>117.2915625</c:v>
                </c:pt>
                <c:pt idx="41">
                  <c:v>114.6965625</c:v>
                </c:pt>
                <c:pt idx="42">
                  <c:v>112.31253125000001</c:v>
                </c:pt>
                <c:pt idx="43">
                  <c:v>110.117125</c:v>
                </c:pt>
              </c:numCache>
            </c:numRef>
          </c:yVal>
          <c:smooth val="1"/>
          <c:extLst>
            <c:ext xmlns:c16="http://schemas.microsoft.com/office/drawing/2014/chart" uri="{C3380CC4-5D6E-409C-BE32-E72D297353CC}">
              <c16:uniqueId val="{00000000-4B9E-4D34-8883-46CFFD4CEC9A}"/>
            </c:ext>
          </c:extLst>
        </c:ser>
        <c:ser>
          <c:idx val="1"/>
          <c:order val="1"/>
          <c:spPr>
            <a:ln w="25400" cap="rnd">
              <a:solidFill>
                <a:schemeClr val="accent2"/>
              </a:solidFill>
              <a:round/>
            </a:ln>
            <a:effectLst/>
          </c:spPr>
          <c:marker>
            <c:symbol val="none"/>
          </c:marker>
          <c:xVal>
            <c:numRef>
              <c:f>'Results LTB2'!$K$7:$K$35</c:f>
              <c:numCache>
                <c:formatCode>General</c:formatCode>
                <c:ptCount val="29"/>
                <c:pt idx="0">
                  <c:v>0</c:v>
                </c:pt>
                <c:pt idx="1">
                  <c:v>2.5139399999999998</c:v>
                </c:pt>
                <c:pt idx="2">
                  <c:v>5.01546</c:v>
                </c:pt>
                <c:pt idx="3">
                  <c:v>7.4836400000000003</c:v>
                </c:pt>
                <c:pt idx="4">
                  <c:v>9.9036400000000029</c:v>
                </c:pt>
                <c:pt idx="5">
                  <c:v>12.212199999999999</c:v>
                </c:pt>
                <c:pt idx="6">
                  <c:v>14.3072</c:v>
                </c:pt>
                <c:pt idx="7">
                  <c:v>16.405799999999999</c:v>
                </c:pt>
                <c:pt idx="8">
                  <c:v>18.472799999999982</c:v>
                </c:pt>
                <c:pt idx="9">
                  <c:v>20.832900000000009</c:v>
                </c:pt>
                <c:pt idx="10">
                  <c:v>21.562999999999999</c:v>
                </c:pt>
                <c:pt idx="11">
                  <c:v>22.152200000000001</c:v>
                </c:pt>
                <c:pt idx="12">
                  <c:v>22.734000000000009</c:v>
                </c:pt>
                <c:pt idx="13">
                  <c:v>22.999099999999999</c:v>
                </c:pt>
                <c:pt idx="14">
                  <c:v>23.283899999999999</c:v>
                </c:pt>
                <c:pt idx="15">
                  <c:v>23.718299999999999</c:v>
                </c:pt>
                <c:pt idx="16">
                  <c:v>24.42909999999998</c:v>
                </c:pt>
                <c:pt idx="17">
                  <c:v>25.570800000000009</c:v>
                </c:pt>
                <c:pt idx="18">
                  <c:v>26.926400000000001</c:v>
                </c:pt>
                <c:pt idx="19">
                  <c:v>28.3965</c:v>
                </c:pt>
                <c:pt idx="20">
                  <c:v>30.0517</c:v>
                </c:pt>
                <c:pt idx="21">
                  <c:v>31.971599999999999</c:v>
                </c:pt>
                <c:pt idx="22">
                  <c:v>32.971800000000002</c:v>
                </c:pt>
                <c:pt idx="23">
                  <c:v>33.983800000000002</c:v>
                </c:pt>
                <c:pt idx="24">
                  <c:v>35.499700000000011</c:v>
                </c:pt>
                <c:pt idx="25">
                  <c:v>37.498899999999999</c:v>
                </c:pt>
                <c:pt idx="26">
                  <c:v>39.480699999999999</c:v>
                </c:pt>
                <c:pt idx="27">
                  <c:v>41.463300000000011</c:v>
                </c:pt>
                <c:pt idx="28">
                  <c:v>43.4465</c:v>
                </c:pt>
              </c:numCache>
            </c:numRef>
          </c:xVal>
          <c:yVal>
            <c:numRef>
              <c:f>'Results LTB2'!$M$7:$M$35</c:f>
              <c:numCache>
                <c:formatCode>General</c:formatCode>
                <c:ptCount val="29"/>
                <c:pt idx="0">
                  <c:v>0</c:v>
                </c:pt>
                <c:pt idx="1">
                  <c:v>40.877281249999989</c:v>
                </c:pt>
                <c:pt idx="2">
                  <c:v>84.467749999999995</c:v>
                </c:pt>
                <c:pt idx="3">
                  <c:v>127.03687499999999</c:v>
                </c:pt>
                <c:pt idx="4">
                  <c:v>166.77374999999989</c:v>
                </c:pt>
                <c:pt idx="5">
                  <c:v>201.5440625</c:v>
                </c:pt>
                <c:pt idx="6">
                  <c:v>229.43843749999999</c:v>
                </c:pt>
                <c:pt idx="7">
                  <c:v>250.0390625</c:v>
                </c:pt>
                <c:pt idx="8">
                  <c:v>264.80062500000003</c:v>
                </c:pt>
                <c:pt idx="9">
                  <c:v>269.66531249999991</c:v>
                </c:pt>
                <c:pt idx="10">
                  <c:v>266.96062499999999</c:v>
                </c:pt>
                <c:pt idx="11">
                  <c:v>259.21031249999982</c:v>
                </c:pt>
                <c:pt idx="12">
                  <c:v>239.97062500000001</c:v>
                </c:pt>
                <c:pt idx="13">
                  <c:v>230.2684375</c:v>
                </c:pt>
                <c:pt idx="14">
                  <c:v>222.14500000000001</c:v>
                </c:pt>
                <c:pt idx="15">
                  <c:v>211.06125</c:v>
                </c:pt>
                <c:pt idx="16">
                  <c:v>198.02218750000009</c:v>
                </c:pt>
                <c:pt idx="17">
                  <c:v>182.87718749999999</c:v>
                </c:pt>
                <c:pt idx="18">
                  <c:v>171.3190625</c:v>
                </c:pt>
                <c:pt idx="19">
                  <c:v>162.62687500000001</c:v>
                </c:pt>
                <c:pt idx="20">
                  <c:v>154.99656250000001</c:v>
                </c:pt>
                <c:pt idx="21">
                  <c:v>146.45281249999999</c:v>
                </c:pt>
                <c:pt idx="22">
                  <c:v>142.33281249999999</c:v>
                </c:pt>
                <c:pt idx="23">
                  <c:v>138.4503125</c:v>
                </c:pt>
                <c:pt idx="24">
                  <c:v>133.265625</c:v>
                </c:pt>
                <c:pt idx="25">
                  <c:v>127.49187499999999</c:v>
                </c:pt>
                <c:pt idx="26">
                  <c:v>122.6778125</c:v>
                </c:pt>
                <c:pt idx="27">
                  <c:v>118.44471875000001</c:v>
                </c:pt>
                <c:pt idx="28">
                  <c:v>114.66328125</c:v>
                </c:pt>
              </c:numCache>
            </c:numRef>
          </c:yVal>
          <c:smooth val="1"/>
          <c:extLst>
            <c:ext xmlns:c16="http://schemas.microsoft.com/office/drawing/2014/chart" uri="{C3380CC4-5D6E-409C-BE32-E72D297353CC}">
              <c16:uniqueId val="{00000001-4B9E-4D34-8883-46CFFD4CEC9A}"/>
            </c:ext>
          </c:extLst>
        </c:ser>
        <c:ser>
          <c:idx val="2"/>
          <c:order val="2"/>
          <c:spPr>
            <a:ln w="25400" cap="rnd">
              <a:solidFill>
                <a:schemeClr val="accent1"/>
              </a:solidFill>
              <a:round/>
            </a:ln>
            <a:effectLst/>
          </c:spPr>
          <c:marker>
            <c:symbol val="none"/>
          </c:marker>
          <c:dPt>
            <c:idx val="1"/>
            <c:marker>
              <c:symbol val="none"/>
            </c:marker>
            <c:bubble3D val="0"/>
            <c:spPr>
              <a:ln w="25400" cap="rnd">
                <a:solidFill>
                  <a:srgbClr val="1E27AC"/>
                </a:solidFill>
                <a:round/>
              </a:ln>
              <a:effectLst/>
            </c:spPr>
            <c:extLst>
              <c:ext xmlns:c16="http://schemas.microsoft.com/office/drawing/2014/chart" uri="{C3380CC4-5D6E-409C-BE32-E72D297353CC}">
                <c16:uniqueId val="{00000003-4B9E-4D34-8883-46CFFD4CEC9A}"/>
              </c:ext>
            </c:extLst>
          </c:dPt>
          <c:xVal>
            <c:numRef>
              <c:f>Results!$Q$7:$Q$8</c:f>
              <c:numCache>
                <c:formatCode>General</c:formatCode>
                <c:ptCount val="2"/>
                <c:pt idx="0">
                  <c:v>0</c:v>
                </c:pt>
                <c:pt idx="1">
                  <c:v>45</c:v>
                </c:pt>
              </c:numCache>
            </c:numRef>
          </c:xVal>
          <c:yVal>
            <c:numRef>
              <c:f>Results!$R$7:$R$8</c:f>
              <c:numCache>
                <c:formatCode>General</c:formatCode>
                <c:ptCount val="2"/>
                <c:pt idx="0">
                  <c:v>231</c:v>
                </c:pt>
                <c:pt idx="1">
                  <c:v>231</c:v>
                </c:pt>
              </c:numCache>
            </c:numRef>
          </c:yVal>
          <c:smooth val="1"/>
          <c:extLst>
            <c:ext xmlns:c16="http://schemas.microsoft.com/office/drawing/2014/chart" uri="{C3380CC4-5D6E-409C-BE32-E72D297353CC}">
              <c16:uniqueId val="{00000004-4B9E-4D34-8883-46CFFD4CEC9A}"/>
            </c:ext>
          </c:extLst>
        </c:ser>
        <c:ser>
          <c:idx val="3"/>
          <c:order val="3"/>
          <c:spPr>
            <a:ln w="25400" cap="rnd">
              <a:solidFill>
                <a:srgbClr val="C00000"/>
              </a:solidFill>
              <a:round/>
            </a:ln>
            <a:effectLst/>
          </c:spPr>
          <c:marker>
            <c:symbol val="none"/>
          </c:marker>
          <c:xVal>
            <c:numRef>
              <c:f>Results!$Q$7:$Q$8</c:f>
              <c:numCache>
                <c:formatCode>General</c:formatCode>
                <c:ptCount val="2"/>
                <c:pt idx="0">
                  <c:v>0</c:v>
                </c:pt>
                <c:pt idx="1">
                  <c:v>45</c:v>
                </c:pt>
              </c:numCache>
            </c:numRef>
          </c:xVal>
          <c:yVal>
            <c:numRef>
              <c:f>Results!$S$7:$S$8</c:f>
              <c:numCache>
                <c:formatCode>General</c:formatCode>
                <c:ptCount val="2"/>
                <c:pt idx="0">
                  <c:v>270</c:v>
                </c:pt>
                <c:pt idx="1">
                  <c:v>270</c:v>
                </c:pt>
              </c:numCache>
            </c:numRef>
          </c:yVal>
          <c:smooth val="1"/>
          <c:extLst>
            <c:ext xmlns:c16="http://schemas.microsoft.com/office/drawing/2014/chart" uri="{C3380CC4-5D6E-409C-BE32-E72D297353CC}">
              <c16:uniqueId val="{00000005-4B9E-4D34-8883-46CFFD4CEC9A}"/>
            </c:ext>
          </c:extLst>
        </c:ser>
        <c:ser>
          <c:idx val="4"/>
          <c:order val="4"/>
          <c:spPr>
            <a:ln w="25400" cap="rnd">
              <a:solidFill>
                <a:schemeClr val="tx1"/>
              </a:solidFill>
              <a:round/>
            </a:ln>
            <a:effectLst/>
          </c:spPr>
          <c:marker>
            <c:symbol val="none"/>
          </c:marker>
          <c:xVal>
            <c:numRef>
              <c:f>Results!$Q$7:$Q$8</c:f>
              <c:numCache>
                <c:formatCode>General</c:formatCode>
                <c:ptCount val="2"/>
                <c:pt idx="0">
                  <c:v>0</c:v>
                </c:pt>
                <c:pt idx="1">
                  <c:v>45</c:v>
                </c:pt>
              </c:numCache>
            </c:numRef>
          </c:xVal>
          <c:yVal>
            <c:numRef>
              <c:f>Results!$T$7:$T$8</c:f>
              <c:numCache>
                <c:formatCode>General</c:formatCode>
                <c:ptCount val="2"/>
                <c:pt idx="0">
                  <c:v>99</c:v>
                </c:pt>
                <c:pt idx="1">
                  <c:v>99</c:v>
                </c:pt>
              </c:numCache>
            </c:numRef>
          </c:yVal>
          <c:smooth val="1"/>
          <c:extLst>
            <c:ext xmlns:c16="http://schemas.microsoft.com/office/drawing/2014/chart" uri="{C3380CC4-5D6E-409C-BE32-E72D297353CC}">
              <c16:uniqueId val="{00000006-4B9E-4D34-8883-46CFFD4CEC9A}"/>
            </c:ext>
          </c:extLst>
        </c:ser>
        <c:dLbls>
          <c:showLegendKey val="0"/>
          <c:showVal val="0"/>
          <c:showCatName val="0"/>
          <c:showSerName val="0"/>
          <c:showPercent val="0"/>
          <c:showBubbleSize val="0"/>
        </c:dLbls>
        <c:axId val="113031424"/>
        <c:axId val="112918528"/>
      </c:scatterChart>
      <c:valAx>
        <c:axId val="113031424"/>
        <c:scaling>
          <c:orientation val="minMax"/>
          <c:max val="4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2918528"/>
        <c:crosses val="autoZero"/>
        <c:crossBetween val="midCat"/>
      </c:valAx>
      <c:valAx>
        <c:axId val="11291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lang="nl-NL" sz="900" b="0" i="0" u="none" strike="noStrike" kern="1200" baseline="0">
                <a:solidFill>
                  <a:schemeClr val="tx1">
                    <a:lumMod val="65000"/>
                    <a:lumOff val="35000"/>
                  </a:schemeClr>
                </a:solidFill>
                <a:latin typeface="+mn-lt"/>
                <a:ea typeface="+mn-ea"/>
                <a:cs typeface="+mn-cs"/>
              </a:defRPr>
            </a:pPr>
            <a:endParaRPr lang="en-US"/>
          </a:p>
        </c:txPr>
        <c:crossAx val="1130314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7.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image" Target="../media/image67.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emf"/><Relationship Id="rId1" Type="http://schemas.openxmlformats.org/officeDocument/2006/relationships/image" Target="../media/image7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image" Target="../media/image8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image" Target="../media/image113.wmf"/><Relationship Id="rId5" Type="http://schemas.openxmlformats.org/officeDocument/2006/relationships/image" Target="../media/image117.wmf"/><Relationship Id="rId4" Type="http://schemas.openxmlformats.org/officeDocument/2006/relationships/image" Target="../media/image11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13C3AA-689C-44AE-A84C-ED700B7D1818}" type="datetimeFigureOut">
              <a:rPr lang="nl-BE" smtClean="0"/>
              <a:t>31/01/2020</a:t>
            </a:fld>
            <a:endParaRPr lang="nl-BE"/>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F965A47-DE49-466D-9A0D-FF39F66AC40F}" type="slidenum">
              <a:rPr lang="nl-BE" smtClean="0"/>
              <a:t>‹#›</a:t>
            </a:fld>
            <a:endParaRPr lang="nl-BE"/>
          </a:p>
        </p:txBody>
      </p:sp>
    </p:spTree>
    <p:extLst>
      <p:ext uri="{BB962C8B-B14F-4D97-AF65-F5344CB8AC3E}">
        <p14:creationId xmlns:p14="http://schemas.microsoft.com/office/powerpoint/2010/main" val="1678380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4E3447B-48AD-4579-AF00-442363ECB115}" type="datetimeFigureOut">
              <a:rPr lang="fr-FR" smtClean="0"/>
              <a:t>31/01/2020</a:t>
            </a:fld>
            <a:endParaRPr lang="fr-FR"/>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A1493CB-4046-46AB-AF17-750713C41672}" type="slidenum">
              <a:rPr lang="fr-FR" smtClean="0"/>
              <a:t>‹#›</a:t>
            </a:fld>
            <a:endParaRPr lang="fr-FR"/>
          </a:p>
        </p:txBody>
      </p:sp>
    </p:spTree>
    <p:extLst>
      <p:ext uri="{BB962C8B-B14F-4D97-AF65-F5344CB8AC3E}">
        <p14:creationId xmlns:p14="http://schemas.microsoft.com/office/powerpoint/2010/main" val="1678292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A1493CB-4046-46AB-AF17-750713C41672}" type="slidenum">
              <a:rPr lang="fr-FR" smtClean="0"/>
              <a:t>15</a:t>
            </a:fld>
            <a:endParaRPr lang="fr-FR"/>
          </a:p>
        </p:txBody>
      </p:sp>
    </p:spTree>
    <p:extLst>
      <p:ext uri="{BB962C8B-B14F-4D97-AF65-F5344CB8AC3E}">
        <p14:creationId xmlns:p14="http://schemas.microsoft.com/office/powerpoint/2010/main" val="371714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Courtesy</a:t>
            </a:r>
            <a:r>
              <a:rPr lang="fr-FR" dirty="0"/>
              <a:t> </a:t>
            </a:r>
            <a:r>
              <a:rPr lang="fr-FR"/>
              <a:t>Frank Smith</a:t>
            </a:r>
          </a:p>
        </p:txBody>
      </p:sp>
      <p:sp>
        <p:nvSpPr>
          <p:cNvPr id="4" name="Slide Number Placeholder 3"/>
          <p:cNvSpPr>
            <a:spLocks noGrp="1"/>
          </p:cNvSpPr>
          <p:nvPr>
            <p:ph type="sldNum" sz="quarter" idx="10"/>
          </p:nvPr>
        </p:nvSpPr>
        <p:spPr/>
        <p:txBody>
          <a:bodyPr/>
          <a:lstStyle/>
          <a:p>
            <a:fld id="{5A1493CB-4046-46AB-AF17-750713C41672}" type="slidenum">
              <a:rPr lang="fr-FR" smtClean="0"/>
              <a:t>16</a:t>
            </a:fld>
            <a:endParaRPr lang="fr-FR"/>
          </a:p>
        </p:txBody>
      </p:sp>
    </p:spTree>
    <p:extLst>
      <p:ext uri="{BB962C8B-B14F-4D97-AF65-F5344CB8AC3E}">
        <p14:creationId xmlns:p14="http://schemas.microsoft.com/office/powerpoint/2010/main" val="207327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1493CB-4046-46AB-AF17-750713C41672}" type="slidenum">
              <a:rPr lang="fr-FR" smtClean="0"/>
              <a:t>18</a:t>
            </a:fld>
            <a:endParaRPr lang="fr-FR"/>
          </a:p>
        </p:txBody>
      </p:sp>
    </p:spTree>
    <p:extLst>
      <p:ext uri="{BB962C8B-B14F-4D97-AF65-F5344CB8AC3E}">
        <p14:creationId xmlns:p14="http://schemas.microsoft.com/office/powerpoint/2010/main" val="1534734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5177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p:spPr>
        <p:txBody>
          <a:bodyPr/>
          <a:lstStyle/>
          <a:p>
            <a:endParaRPr lang="en-US" alt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D2C53-CC87-4E10-A9E6-37757351F4C8}"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9789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p:spPr>
        <p:txBody>
          <a:bodyPr/>
          <a:lstStyle/>
          <a:p>
            <a:r>
              <a:rPr lang="es-ES" altLang="en-US" noProof="0" dirty="0"/>
              <a:t>Esta presentación</a:t>
            </a:r>
            <a:r>
              <a:rPr lang="es-ES" altLang="en-US" baseline="0" noProof="0" dirty="0"/>
              <a:t> trata sobre uso del acero inoxidable como material estructural y sus aplicaciones en la ingeniería civil. Proporciona directrices para su diseño. Ésta es la segunda de dos presentaciones: la primera proporciona una visión general del acero inoxidable y los aspectos a considerar durante el proyecto. A lo largo de la presentación, el acero inoxidable se comparará con el acero al carbono estructural.</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D9155E-FDCF-4D20-BDED-7308C89046C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312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s-ES_tradnl" noProof="0" dirty="0"/>
              <a:t>OBJETIVO: proporcionar</a:t>
            </a:r>
            <a:r>
              <a:rPr lang="es-ES_tradnl" baseline="0" noProof="0" dirty="0"/>
              <a:t> una visión global de posibles aplicaciones estructurales.</a:t>
            </a:r>
            <a:endParaRPr lang="es-ES_tradnl" noProof="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0446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BE" altLang="fr-FR" dirty="0"/>
          </a:p>
        </p:txBody>
      </p:sp>
    </p:spTree>
    <p:extLst>
      <p:ext uri="{BB962C8B-B14F-4D97-AF65-F5344CB8AC3E}">
        <p14:creationId xmlns:p14="http://schemas.microsoft.com/office/powerpoint/2010/main" val="2310921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fr-FR" dirty="0"/>
              <a:t>Architekt Johan Otto von Spreckelsen (*)</a:t>
            </a:r>
          </a:p>
          <a:p>
            <a:r>
              <a:rPr lang="de-DE" altLang="fr-FR" dirty="0"/>
              <a:t>ADP / P. Andreu / F. Deslaugiers</a:t>
            </a:r>
          </a:p>
          <a:p>
            <a:r>
              <a:rPr lang="de-DE" altLang="fr-FR" dirty="0"/>
              <a:t>110 m hoch, 35 Geschosse</a:t>
            </a:r>
          </a:p>
          <a:p>
            <a:r>
              <a:rPr lang="de-DE" altLang="fr-FR" dirty="0"/>
              <a:t>Nord-/Südflügen 19 m dick</a:t>
            </a:r>
          </a:p>
        </p:txBody>
      </p:sp>
    </p:spTree>
    <p:extLst>
      <p:ext uri="{BB962C8B-B14F-4D97-AF65-F5344CB8AC3E}">
        <p14:creationId xmlns:p14="http://schemas.microsoft.com/office/powerpoint/2010/main" val="27660751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s-ES_tradnl" noProof="0" dirty="0"/>
              <a:t>OBJETIVO:</a:t>
            </a:r>
            <a:r>
              <a:rPr lang="es-ES_tradnl" baseline="0" noProof="0" dirty="0"/>
              <a:t> analizar las características mecánicas del acero inoxidable y las diferencias con el acero al carbono.</a:t>
            </a:r>
            <a:endParaRPr lang="es-ES_tradnl" noProof="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3078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noProof="0"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0243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p:spPr>
        <p:txBody>
          <a:bodyPr/>
          <a:lstStyle/>
          <a:p>
            <a:r>
              <a:rPr lang="es-ES" altLang="en-US" noProof="0" dirty="0"/>
              <a:t>La diferencia más notable</a:t>
            </a:r>
            <a:r>
              <a:rPr lang="es-ES" altLang="en-US" baseline="0" noProof="0" dirty="0"/>
              <a:t> entre el acero al carbono y el acero inoxidable radica en la curva tenso-</a:t>
            </a:r>
            <a:r>
              <a:rPr lang="es-ES" altLang="en-US" baseline="0" noProof="0" dirty="0" err="1"/>
              <a:t>deformacional</a:t>
            </a:r>
            <a:r>
              <a:rPr lang="es-ES" altLang="en-US" baseline="0" noProof="0" dirty="0"/>
              <a:t>, como se muestra en esta diapositiva. El acero al carbono presenta un comportamiento lineal hasta el límite elástico, claramente definido, después del cual la deformación aumenta sin que la tensión se incremente, aunque puede haber un pequeño endurecimiento por deformación.</a:t>
            </a:r>
          </a:p>
          <a:p>
            <a:endParaRPr lang="es-ES" altLang="en-US" baseline="0" noProof="0" dirty="0"/>
          </a:p>
          <a:p>
            <a:r>
              <a:rPr lang="es-ES" altLang="en-US" baseline="0" noProof="0" dirty="0"/>
              <a:t>El acero inoxidable presenta un comportamiento totalmente distinto, mostrando una plastificación mucho más gradual junto con un importante incremento de resistencia debido al endurecimiento por deformación.</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CC5A9C-D71C-4508-9C21-6FB0358F470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8799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73147AE-3FF5-48A1-BF9F-878AEE9C1B25}"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0419" name="Rectangle 2"/>
          <p:cNvSpPr>
            <a:spLocks noGrp="1" noRot="1" noChangeAspect="1" noChangeArrowheads="1" noTextEdit="1"/>
          </p:cNvSpPr>
          <p:nvPr>
            <p:ph type="sldImg"/>
          </p:nvPr>
        </p:nvSpPr>
        <p:spPr>
          <a:xfrm>
            <a:off x="1144588" y="685800"/>
            <a:ext cx="4572000" cy="3429000"/>
          </a:xfrm>
          <a:ln/>
        </p:spPr>
      </p:sp>
      <p:sp>
        <p:nvSpPr>
          <p:cNvPr id="60420" name="Rectangle 3"/>
          <p:cNvSpPr>
            <a:spLocks noGrp="1" noChangeArrowheads="1"/>
          </p:cNvSpPr>
          <p:nvPr>
            <p:ph type="body" idx="1"/>
          </p:nvPr>
        </p:nvSpPr>
        <p:spPr>
          <a:xfrm>
            <a:off x="915757" y="4343940"/>
            <a:ext cx="5026486" cy="4113720"/>
          </a:xfrm>
          <a:noFill/>
        </p:spPr>
        <p:txBody>
          <a:bodyPr/>
          <a:lstStyle/>
          <a:p>
            <a:r>
              <a:rPr lang="es-ES" altLang="en-US" noProof="0" dirty="0"/>
              <a:t>Para</a:t>
            </a:r>
            <a:r>
              <a:rPr lang="es-ES" altLang="en-US" baseline="0" noProof="0" dirty="0"/>
              <a:t> el acero al carbono, se toma directamente el límite elástico como resistencia de cálculo. No obstante, una de las dificultades a la hora de trabajar con materiales de respuesta tenso-</a:t>
            </a:r>
            <a:r>
              <a:rPr lang="es-ES" altLang="en-US" baseline="0" noProof="0" dirty="0" err="1"/>
              <a:t>deformacional</a:t>
            </a:r>
            <a:r>
              <a:rPr lang="es-ES" altLang="en-US" baseline="0" noProof="0" dirty="0"/>
              <a:t> no lineal es la elección de la resistencia de cálculo adecuada. </a:t>
            </a:r>
            <a:endParaRPr lang="es-ES" altLang="en-US" noProof="0" dirty="0"/>
          </a:p>
          <a:p>
            <a:endParaRPr lang="es-ES" altLang="en-US" noProof="0" dirty="0"/>
          </a:p>
          <a:p>
            <a:r>
              <a:rPr lang="es-ES" altLang="en-US" noProof="0" dirty="0"/>
              <a:t>La</a:t>
            </a:r>
            <a:r>
              <a:rPr lang="es-ES" altLang="en-US" baseline="0" noProof="0" dirty="0"/>
              <a:t> manera c</a:t>
            </a:r>
            <a:r>
              <a:rPr lang="es-ES" altLang="en-US" noProof="0" dirty="0"/>
              <a:t>onvencional</a:t>
            </a:r>
            <a:r>
              <a:rPr lang="es-ES" altLang="en-US" baseline="0" noProof="0" dirty="0"/>
              <a:t> de determinar la resistencia de cálculo de metales como el acero inoxidable, aleaciones de aluminio y aceros de alta resistencia que no muestran un claro punto de plastificación es la adopción de la tensión correspondiente a una deformación remanente de 0.2%.</a:t>
            </a:r>
          </a:p>
          <a:p>
            <a:endParaRPr lang="en-GB" altLang="en-US" baseline="0" dirty="0"/>
          </a:p>
          <a:p>
            <a:r>
              <a:rPr lang="es-ES" altLang="en-US" noProof="0" dirty="0"/>
              <a:t>Esta figura muestra la definición de “</a:t>
            </a:r>
            <a:r>
              <a:rPr lang="es-ES" altLang="en-US" baseline="0" noProof="0" dirty="0"/>
              <a:t>tensión correspondiente a una deformación remanente de 0.2%”.</a:t>
            </a:r>
            <a:endParaRPr lang="es-ES" altLang="en-US" noProof="0" dirty="0"/>
          </a:p>
          <a:p>
            <a:endParaRPr lang="en-GB" alt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s-ES" altLang="en-US" noProof="0" dirty="0"/>
              <a:t>Los aceros inoxidables</a:t>
            </a:r>
            <a:r>
              <a:rPr lang="es-ES" altLang="en-US" baseline="0" noProof="0" dirty="0"/>
              <a:t> </a:t>
            </a:r>
            <a:r>
              <a:rPr lang="es-ES" altLang="en-US" baseline="0" noProof="0" dirty="0" err="1"/>
              <a:t>austeníticos</a:t>
            </a:r>
            <a:r>
              <a:rPr lang="es-ES" altLang="en-US" baseline="0" noProof="0" dirty="0"/>
              <a:t> presentan tensiones correspondientes a una deformación remanente de 0.2% de alrededor de </a:t>
            </a:r>
            <a:r>
              <a:rPr lang="es-ES" altLang="en-US" noProof="0" dirty="0"/>
              <a:t>220 </a:t>
            </a:r>
            <a:r>
              <a:rPr lang="es-ES" altLang="en-US" noProof="0" dirty="0" err="1"/>
              <a:t>MPa</a:t>
            </a:r>
            <a:r>
              <a:rPr lang="es-ES" altLang="en-US" noProof="0" dirty="0"/>
              <a:t>, mientras que los dúplex doblan esta</a:t>
            </a:r>
            <a:r>
              <a:rPr lang="es-ES" altLang="en-US" baseline="0" noProof="0" dirty="0"/>
              <a:t> resistencia, con tensiones correspondientes a una deformación remanente de 0.2% rondando los </a:t>
            </a:r>
            <a:r>
              <a:rPr lang="es-ES" altLang="en-US" noProof="0" dirty="0"/>
              <a:t>450 </a:t>
            </a:r>
            <a:r>
              <a:rPr lang="es-ES" altLang="en-US" noProof="0" dirty="0" err="1"/>
              <a:t>MPa</a:t>
            </a:r>
            <a:r>
              <a:rPr lang="es-ES" altLang="en-US" noProof="0" dirty="0"/>
              <a:t>.</a:t>
            </a:r>
          </a:p>
          <a:p>
            <a:pPr eaLnBrk="1" hangingPunct="1"/>
            <a:endParaRPr lang="es-ES" altLang="en-US" noProof="0" dirty="0"/>
          </a:p>
          <a:p>
            <a:pPr eaLnBrk="1" hangingPunct="1"/>
            <a:r>
              <a:rPr lang="es-ES" altLang="en-US" noProof="0" dirty="0"/>
              <a:t>La alta resistencia</a:t>
            </a:r>
            <a:r>
              <a:rPr lang="es-ES" altLang="en-US" baseline="0" noProof="0" dirty="0"/>
              <a:t> de los aceros inoxidables tipo dúplex permiten el empleo de secciones más ligeras en comparación con el uso del acero al carbono.</a:t>
            </a:r>
          </a:p>
          <a:p>
            <a:pPr eaLnBrk="1" hangingPunct="1"/>
            <a:endParaRPr lang="es-ES" altLang="en-US" baseline="0" noProof="0" dirty="0"/>
          </a:p>
          <a:p>
            <a:pPr eaLnBrk="1" hangingPunct="1"/>
            <a:r>
              <a:rPr lang="es-ES" altLang="en-US" baseline="0" noProof="0" dirty="0"/>
              <a:t>Debe tenerse en cuenta que los límites elásticos medidos en aceros inoxidables </a:t>
            </a:r>
            <a:r>
              <a:rPr lang="es-ES" altLang="en-US" baseline="0" noProof="0" dirty="0" err="1"/>
              <a:t>austeníticos</a:t>
            </a:r>
            <a:r>
              <a:rPr lang="es-ES" altLang="en-US" baseline="0" noProof="0" dirty="0"/>
              <a:t> pueden exceder los valores mínimos especificados entre un 25 hasta un 40% para espesores de chapa de 25mm o menores. El margen para aceros inoxidables tipo dúplex es menor, de alrededor del 20%. Existe una relación inversa entre el espesor de chapa o diámetro y el límite elástico: generalmente, a menor espesor se obtienen límites elásticos significativamente mayores que los mínimos requeridos, mientras que para espesores de 25mm y mayores, los valores obtenidos suelen ser similares a los especificados. </a:t>
            </a:r>
          </a:p>
          <a:p>
            <a:pPr eaLnBrk="1" hangingPunct="1"/>
            <a:endParaRPr lang="es-ES" altLang="en-US" baseline="0" noProof="0" dirty="0"/>
          </a:p>
          <a:p>
            <a:pPr marL="0" marR="0" indent="0" algn="l" defTabSz="914400" rtl="0" eaLnBrk="1" fontAlgn="auto" latinLnBrk="0" hangingPunct="1">
              <a:lnSpc>
                <a:spcPct val="100000"/>
              </a:lnSpc>
              <a:spcBef>
                <a:spcPts val="0"/>
              </a:spcBef>
              <a:spcAft>
                <a:spcPts val="0"/>
              </a:spcAft>
              <a:buClrTx/>
              <a:buSzTx/>
              <a:buFontTx/>
              <a:buNone/>
              <a:tabLst/>
              <a:defRPr/>
            </a:pPr>
            <a:r>
              <a:rPr lang="es-ES" altLang="en-US" baseline="0" noProof="0" dirty="0"/>
              <a:t>El módulo de Young es de </a:t>
            </a:r>
            <a:r>
              <a:rPr lang="es-ES" altLang="en-US" noProof="0" dirty="0"/>
              <a:t>200,000 </a:t>
            </a:r>
            <a:r>
              <a:rPr lang="es-ES" altLang="en-US" noProof="0" dirty="0" err="1"/>
              <a:t>MPa</a:t>
            </a:r>
            <a:r>
              <a:rPr lang="es-ES" altLang="en-US" noProof="0" dirty="0"/>
              <a:t>,</a:t>
            </a:r>
            <a:r>
              <a:rPr lang="es-ES" altLang="en-US" baseline="0" noProof="0" dirty="0"/>
              <a:t> ligeramente diferente al valor asumido para aceros al carbono, cercano a </a:t>
            </a:r>
            <a:r>
              <a:rPr lang="es-ES" altLang="en-US" noProof="0" dirty="0"/>
              <a:t>210,000 </a:t>
            </a:r>
            <a:r>
              <a:rPr lang="es-ES" altLang="en-US" noProof="0" dirty="0" err="1"/>
              <a:t>MPa</a:t>
            </a:r>
            <a:r>
              <a:rPr lang="es-ES" altLang="en-US" noProof="0" dirty="0"/>
              <a:t>.</a:t>
            </a:r>
          </a:p>
        </p:txBody>
      </p:sp>
    </p:spTree>
    <p:extLst>
      <p:ext uri="{BB962C8B-B14F-4D97-AF65-F5344CB8AC3E}">
        <p14:creationId xmlns:p14="http://schemas.microsoft.com/office/powerpoint/2010/main" val="371843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68076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p:spPr>
        <p:txBody>
          <a:bodyPr/>
          <a:lstStyle/>
          <a:p>
            <a:r>
              <a:rPr lang="es-ES" altLang="en-US" noProof="0" dirty="0"/>
              <a:t>Los aceros inoxidables</a:t>
            </a:r>
            <a:r>
              <a:rPr lang="es-ES" altLang="en-US" baseline="0" noProof="0" dirty="0"/>
              <a:t> presentan un importante incremento de resistencia causado por el endurecimiento por deformación. Este incremento puede ser beneficioso en algunas situaciones y perjudicial en otras.</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D9EEF3-3A87-4928-BF20-8FC510E75EC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4981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9B58BF-1E41-2B44-8874-B7313950057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17058" y="4345776"/>
            <a:ext cx="5023884" cy="4111751"/>
          </a:xfrm>
          <a:noFill/>
          <a:ln/>
        </p:spPr>
        <p:txBody>
          <a:bodyPr/>
          <a:lstStyle/>
          <a:p>
            <a:r>
              <a:rPr lang="es-ES" noProof="0" dirty="0">
                <a:latin typeface="Times" pitchFamily="-111" charset="0"/>
              </a:rPr>
              <a:t>Las propiedades materiales varían</a:t>
            </a:r>
            <a:r>
              <a:rPr lang="es-ES" baseline="0" noProof="0" dirty="0">
                <a:latin typeface="Times" pitchFamily="-111" charset="0"/>
              </a:rPr>
              <a:t> a lo largo de las secciones conformadas de acero inoxidable debido a los efectos del trabajado en frío. Aunque también ocurre para el acero al carbono, es mucho más significativo para el acero inoxidable.</a:t>
            </a:r>
          </a:p>
          <a:p>
            <a:endParaRPr lang="es-ES" baseline="0" noProof="0" dirty="0">
              <a:latin typeface="Times" pitchFamily="-111" charset="0"/>
            </a:endParaRPr>
          </a:p>
          <a:p>
            <a:r>
              <a:rPr lang="es-ES" noProof="0" dirty="0">
                <a:latin typeface="Times" pitchFamily="-111" charset="0"/>
              </a:rPr>
              <a:t>Es posible</a:t>
            </a:r>
            <a:r>
              <a:rPr lang="es-ES" baseline="0" noProof="0" dirty="0">
                <a:latin typeface="Times" pitchFamily="-111" charset="0"/>
              </a:rPr>
              <a:t> establecer un perfil de resistencias a lo largo de la sección mediante un proceso en el que la sección se corta en una serie de flejes o </a:t>
            </a:r>
            <a:r>
              <a:rPr lang="es-ES" baseline="0" noProof="0" dirty="0" err="1">
                <a:latin typeface="Times" pitchFamily="-111" charset="0"/>
              </a:rPr>
              <a:t>strips</a:t>
            </a:r>
            <a:r>
              <a:rPr lang="es-ES" baseline="0" noProof="0" dirty="0">
                <a:latin typeface="Times" pitchFamily="-111" charset="0"/>
              </a:rPr>
              <a:t>, determinando las propiedades tenso-</a:t>
            </a:r>
            <a:r>
              <a:rPr lang="es-ES" baseline="0" noProof="0" dirty="0" err="1">
                <a:latin typeface="Times" pitchFamily="-111" charset="0"/>
              </a:rPr>
              <a:t>deformacionales</a:t>
            </a:r>
            <a:r>
              <a:rPr lang="es-ES" baseline="0" noProof="0" dirty="0">
                <a:latin typeface="Times" pitchFamily="-111" charset="0"/>
              </a:rPr>
              <a:t> de cada rebanada. Con una cantidad suficiente de datos, pueden también desarrollarse modelos predictivos.</a:t>
            </a:r>
          </a:p>
        </p:txBody>
      </p:sp>
    </p:spTree>
    <p:extLst>
      <p:ext uri="{BB962C8B-B14F-4D97-AF65-F5344CB8AC3E}">
        <p14:creationId xmlns:p14="http://schemas.microsoft.com/office/powerpoint/2010/main" val="1726382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r>
              <a:rPr lang="es-ES" altLang="en-US" noProof="0" dirty="0"/>
              <a:t>La</a:t>
            </a:r>
            <a:r>
              <a:rPr lang="es-ES" altLang="en-US" baseline="0" noProof="0" dirty="0"/>
              <a:t> reducción de ductilidad no es un problema para los aceros inoxidables </a:t>
            </a:r>
            <a:r>
              <a:rPr lang="es-ES" altLang="en-US" baseline="0" noProof="0" dirty="0" err="1"/>
              <a:t>austeníticos</a:t>
            </a:r>
            <a:r>
              <a:rPr lang="es-ES" altLang="en-US" baseline="0" noProof="0" dirty="0"/>
              <a:t> puesto que cuentan con una altísima ductilidad inicial de alrededor del 50% (e incluso mayor, como se muestra en las diapositivas siguientes).</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48D22-EAA3-49D7-8171-6F9BEAF2826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45083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r>
              <a:rPr lang="es-ES" altLang="en-US" noProof="0" dirty="0"/>
              <a:t>El acero</a:t>
            </a:r>
            <a:r>
              <a:rPr lang="es-ES" altLang="en-US" baseline="0" noProof="0" dirty="0"/>
              <a:t> inoxidable es también diferente al acero al carbono el términos de ductilidad y dureza.</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4873E-D9D7-425F-9212-FB92C253149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6925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p:spPr>
        <p:txBody>
          <a:bodyPr/>
          <a:lstStyle/>
          <a:p>
            <a:r>
              <a:rPr lang="en-US" altLang="en-US" dirty="0"/>
              <a:t>E</a:t>
            </a:r>
            <a:r>
              <a:rPr lang="es-ES" altLang="en-US" noProof="0" dirty="0" err="1"/>
              <a:t>sta</a:t>
            </a:r>
            <a:r>
              <a:rPr lang="es-ES" altLang="en-US" noProof="0" dirty="0"/>
              <a:t> figura muestra las curvas tensión-deformación</a:t>
            </a:r>
            <a:r>
              <a:rPr lang="es-ES" altLang="en-US" baseline="0" noProof="0" dirty="0"/>
              <a:t> completas hasta fractura y permite comparar la ductilidad y dureza de los aceros inoxidables y el acero al carbono. Puede observarse que el acero inoxidable austenítico es considerablemente más dúctil que el acero al carbono. Asimismo, el acero inoxidable austenítico presenta una mayor dureza (comparando las áreas comprendidas bajo cada una de las curvas tenso-</a:t>
            </a:r>
            <a:r>
              <a:rPr lang="es-ES" altLang="en-US" baseline="0" noProof="0" dirty="0" err="1"/>
              <a:t>deformacionales</a:t>
            </a:r>
            <a:r>
              <a:rPr lang="es-ES" altLang="en-US" baseline="0" noProof="0" dirty="0"/>
              <a:t>).</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B3BAEA-1723-45B5-B38B-2AECF19AD62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915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p:spPr>
        <p:txBody>
          <a:bodyPr/>
          <a:lstStyle/>
          <a:p>
            <a:r>
              <a:rPr lang="es-ES_tradnl" altLang="en-US" noProof="0" dirty="0"/>
              <a:t>Las</a:t>
            </a:r>
            <a:r>
              <a:rPr lang="es-ES_tradnl" altLang="en-US" baseline="0" noProof="0" dirty="0"/>
              <a:t> balizas de seguridad requieren una buena resistencia al impacto, así como los muros de la obra muerta de las plataformas offshore que protegen al personal en caso de explosión.</a:t>
            </a:r>
            <a:endParaRPr lang="es-ES_tradnl" altLang="en-US" noProof="0" dirty="0"/>
          </a:p>
        </p:txBody>
      </p:sp>
      <p:sp>
        <p:nvSpPr>
          <p:cNvPr id="80900" name="Slide Number Placeholder 3"/>
          <p:cNvSpPr>
            <a:spLocks noGrp="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E9C67CD9-43A5-4165-B5F2-3DBDBEAA9419}" type="slidenum">
              <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50</a:t>
            </a:fld>
            <a:endParaRPr kumimoji="0" lang="en-GB" alt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30012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p:spPr>
        <p:txBody>
          <a:bodyPr/>
          <a:lstStyle/>
          <a:p>
            <a:r>
              <a:rPr lang="es-ES" altLang="en-US" noProof="0" dirty="0"/>
              <a:t>A continuación consideraremos la influencia </a:t>
            </a:r>
            <a:r>
              <a:rPr lang="es-ES" altLang="en-US" baseline="0" noProof="0" dirty="0"/>
              <a:t>de la no linealidad de la curva tenso-</a:t>
            </a:r>
            <a:r>
              <a:rPr lang="es-ES" altLang="en-US" baseline="0" noProof="0" dirty="0" err="1"/>
              <a:t>deformacionales</a:t>
            </a:r>
            <a:r>
              <a:rPr lang="es-ES" altLang="en-US" baseline="0" noProof="0" dirty="0"/>
              <a:t> en el comportamiento estructural del acero inoxidable.</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A197BD-66D0-4203-9648-AE54440B54F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5435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p:spPr>
        <p:txBody>
          <a:bodyPr/>
          <a:lstStyle/>
          <a:p>
            <a:r>
              <a:rPr lang="es-ES_tradnl" altLang="en-US" noProof="0" dirty="0"/>
              <a:t>Para</a:t>
            </a:r>
            <a:r>
              <a:rPr lang="es-ES_tradnl" altLang="en-US" baseline="0" noProof="0" dirty="0"/>
              <a:t> evaluar la influencia de las características tenso-</a:t>
            </a:r>
            <a:r>
              <a:rPr lang="es-ES_tradnl" altLang="en-US" baseline="0" noProof="0" dirty="0" err="1"/>
              <a:t>deformacionales</a:t>
            </a:r>
            <a:r>
              <a:rPr lang="es-ES_tradnl" altLang="en-US" baseline="0" noProof="0" dirty="0"/>
              <a:t> en el comportamiento a pandeo por flexión consideraremos pilares con esbelteces bajas, altas e intermedias de manera separada.</a:t>
            </a:r>
            <a:endParaRPr lang="es-ES_tradnl"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24AA25-EAD8-4A19-AC71-7A945B43E2F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376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7675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47604D-C4E5-EF47-A8AF-E745B03E6FDB}"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r>
              <a:rPr lang="es-ES" noProof="0" dirty="0">
                <a:latin typeface="Times" pitchFamily="-111" charset="0"/>
              </a:rPr>
              <a:t>Esta</a:t>
            </a:r>
            <a:r>
              <a:rPr lang="es-ES" baseline="0" noProof="0" dirty="0">
                <a:latin typeface="Times" pitchFamily="-111" charset="0"/>
              </a:rPr>
              <a:t> figura muestra la comparación de los factores de reducción de resistencia a temperaturas elevadas para el acero al carbono y el acero inoxidable. Las líneas continuas muestran la reducción de la resistencia para tensiones de deformación del 2%, mientras que las líneas discontinuas corresponden a la tensión de deformación plástica del 0.2%. Podemos observar cómo a partir de unos 550ºC el acero inoxidable retiene su resistencia mejor que el acero al carbono</a:t>
            </a:r>
            <a:r>
              <a:rPr lang="en-GB" baseline="0" dirty="0">
                <a:latin typeface="Times" pitchFamily="-111" charset="0"/>
              </a:rPr>
              <a:t>.</a:t>
            </a:r>
            <a:endParaRPr lang="en-GB" dirty="0">
              <a:latin typeface="Times" pitchFamily="-111" charset="0"/>
            </a:endParaRPr>
          </a:p>
        </p:txBody>
      </p:sp>
    </p:spTree>
    <p:extLst>
      <p:ext uri="{BB962C8B-B14F-4D97-AF65-F5344CB8AC3E}">
        <p14:creationId xmlns:p14="http://schemas.microsoft.com/office/powerpoint/2010/main" val="3418646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B45ED-7BA8-594E-AB92-92DAB3FA446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508921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9D73F0-461D-534B-A408-33D04ABF93C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019363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p:spPr>
        <p:txBody>
          <a:bodyPr/>
          <a:lstStyle/>
          <a:p>
            <a:r>
              <a:rPr lang="es-ES" altLang="en-US" noProof="0" dirty="0"/>
              <a:t>A continuación se presentarán</a:t>
            </a:r>
            <a:r>
              <a:rPr lang="es-ES" altLang="en-US" baseline="0" noProof="0" dirty="0"/>
              <a:t> las normas de cálculo del acero inoxidable estructural.</a:t>
            </a:r>
          </a:p>
          <a:p>
            <a:endParaRPr lang="es-ES" altLang="en-US" baseline="0" noProof="0" dirty="0"/>
          </a:p>
          <a:p>
            <a:r>
              <a:rPr lang="es-ES" altLang="en-US" baseline="0" noProof="0" dirty="0"/>
              <a:t>Aunque existe una variedad de normas a lo largo del mundo, todas ellas se basan en el diseño de estructuras seguras, útiles y económicas.</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F366C-2ACF-434B-9460-5A4E9C99B99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29443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p:txBody>
          <a:bodyPr/>
          <a:lstStyle/>
          <a:p>
            <a:pPr>
              <a:defRPr/>
            </a:pPr>
            <a:r>
              <a:rPr lang="es-ES" altLang="en-US" noProof="0" dirty="0"/>
              <a:t>En la</a:t>
            </a:r>
            <a:r>
              <a:rPr lang="es-ES" altLang="en-US" baseline="0" noProof="0" dirty="0"/>
              <a:t> actualidad existen diez </a:t>
            </a:r>
            <a:r>
              <a:rPr lang="es-ES" altLang="en-US" baseline="0" noProof="0" dirty="0" err="1"/>
              <a:t>Eurocódigos</a:t>
            </a:r>
            <a:r>
              <a:rPr lang="es-ES" altLang="en-US" baseline="0" noProof="0" dirty="0"/>
              <a:t>. Seis de ellos tratan sobre el cálculo estructural de diferentes materiales:</a:t>
            </a:r>
          </a:p>
          <a:p>
            <a:pPr marL="160957" indent="-160957">
              <a:buFont typeface="Arial" panose="020B0604020202020204" pitchFamily="34" charset="0"/>
              <a:buChar char="•"/>
              <a:defRPr/>
            </a:pPr>
            <a:endParaRPr lang="es-ES" altLang="en-US" noProof="0" dirty="0"/>
          </a:p>
          <a:p>
            <a:pPr marL="160957" indent="-160957">
              <a:buFont typeface="Arial" panose="020B0604020202020204" pitchFamily="34" charset="0"/>
              <a:buChar char="•"/>
              <a:defRPr/>
            </a:pPr>
            <a:r>
              <a:rPr lang="es-ES" altLang="en-US" noProof="0" dirty="0"/>
              <a:t>Hormigón, </a:t>
            </a:r>
          </a:p>
          <a:p>
            <a:pPr marL="160957" indent="-160957">
              <a:buFont typeface="Arial" panose="020B0604020202020204" pitchFamily="34" charset="0"/>
              <a:buChar char="•"/>
              <a:defRPr/>
            </a:pPr>
            <a:r>
              <a:rPr lang="es-ES" altLang="en-US" noProof="0" dirty="0"/>
              <a:t>Acero, </a:t>
            </a:r>
          </a:p>
          <a:p>
            <a:pPr marL="160957" indent="-160957">
              <a:buFont typeface="Arial" panose="020B0604020202020204" pitchFamily="34" charset="0"/>
              <a:buChar char="•"/>
              <a:defRPr/>
            </a:pPr>
            <a:r>
              <a:rPr lang="es-ES" altLang="en-US" noProof="0" dirty="0"/>
              <a:t>Mixtas (hormigón y acero), </a:t>
            </a:r>
          </a:p>
          <a:p>
            <a:pPr marL="160957" indent="-160957">
              <a:buFont typeface="Arial" panose="020B0604020202020204" pitchFamily="34" charset="0"/>
              <a:buChar char="•"/>
              <a:defRPr/>
            </a:pPr>
            <a:r>
              <a:rPr lang="es-ES" altLang="en-US" noProof="0" dirty="0"/>
              <a:t>Obra de fábrica/mampostería, </a:t>
            </a:r>
          </a:p>
          <a:p>
            <a:pPr marL="160957" indent="-160957">
              <a:buFont typeface="Arial" panose="020B0604020202020204" pitchFamily="34" charset="0"/>
              <a:buChar char="•"/>
              <a:defRPr/>
            </a:pPr>
            <a:r>
              <a:rPr lang="es-ES" altLang="en-US" noProof="0" dirty="0"/>
              <a:t>Aluminio,</a:t>
            </a:r>
          </a:p>
          <a:p>
            <a:pPr marL="160957" indent="-160957">
              <a:buFont typeface="Arial" panose="020B0604020202020204" pitchFamily="34" charset="0"/>
              <a:buChar char="•"/>
              <a:defRPr/>
            </a:pPr>
            <a:r>
              <a:rPr lang="es-ES" altLang="en-US" noProof="0" dirty="0"/>
              <a:t>Madera. </a:t>
            </a:r>
          </a:p>
          <a:p>
            <a:pPr>
              <a:defRPr/>
            </a:pPr>
            <a:r>
              <a:rPr lang="es-ES" altLang="en-US" noProof="0" dirty="0"/>
              <a:t>El Eurocódigo 3 es</a:t>
            </a:r>
            <a:r>
              <a:rPr lang="es-ES" altLang="en-US" baseline="0" noProof="0" dirty="0"/>
              <a:t> el dedicado al cálculo estructural con acero.</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683A1A-C744-43D7-828A-8E63DE8F939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2692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p:spPr>
        <p:txBody>
          <a:bodyPr/>
          <a:lstStyle/>
          <a:p>
            <a:r>
              <a:rPr lang="es-ES" altLang="en-US" noProof="0" dirty="0"/>
              <a:t>El Eurocódigo</a:t>
            </a:r>
            <a:r>
              <a:rPr lang="es-ES" altLang="en-US" baseline="0" noProof="0" dirty="0"/>
              <a:t> 3 se divide en varias partes. Cubre el </a:t>
            </a:r>
            <a:r>
              <a:rPr lang="es-ES" altLang="en-US" b="0" baseline="0" noProof="0" dirty="0">
                <a:solidFill>
                  <a:srgbClr val="FF0000"/>
                </a:solidFill>
              </a:rPr>
              <a:t>cálculo</a:t>
            </a:r>
            <a:r>
              <a:rPr lang="es-ES" altLang="en-US" baseline="0" noProof="0" dirty="0"/>
              <a:t> de diferentes tipos de estructuras de acero como pueden ser edificios, puentes, tanques, pilotes, etc.</a:t>
            </a:r>
          </a:p>
          <a:p>
            <a:r>
              <a:rPr lang="es-ES" altLang="en-US" baseline="0" noProof="0" dirty="0"/>
              <a:t>La parte 1-4 es la que proporciona las directrices para el acero inoxidable.</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214A94-C3FA-4C10-B3AA-CB1501D5E28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3999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p:spPr>
        <p:txBody>
          <a:bodyPr/>
          <a:lstStyle/>
          <a:p>
            <a:r>
              <a:rPr lang="es-ES" altLang="en-US" noProof="0" dirty="0"/>
              <a:t>La parte principal que trata sobre el acero inoxidable</a:t>
            </a:r>
            <a:r>
              <a:rPr lang="es-ES" altLang="en-US" baseline="0" noProof="0" dirty="0"/>
              <a:t> es</a:t>
            </a:r>
            <a:r>
              <a:rPr lang="en-US" altLang="en-US" baseline="0" dirty="0"/>
              <a:t> </a:t>
            </a:r>
            <a:r>
              <a:rPr lang="es-ES" altLang="en-US" noProof="0" dirty="0"/>
              <a:t>EN1993-1-4. Esta parte de</a:t>
            </a:r>
            <a:r>
              <a:rPr lang="es-ES" altLang="en-US" baseline="0" noProof="0" dirty="0"/>
              <a:t> Eurocódigo 3 proporciona directrices adicionales para el acero inoxidable cuando su diferente comportamiento al del acero al carbono influye en las especificaciones de cálculo</a:t>
            </a:r>
            <a:r>
              <a:rPr lang="en-US" altLang="en-US" baseline="0" dirty="0"/>
              <a:t>. </a:t>
            </a:r>
            <a:r>
              <a:rPr lang="es-ES" altLang="en-US" baseline="0" noProof="0" dirty="0"/>
              <a:t>Las reglas se presentan con </a:t>
            </a:r>
            <a:r>
              <a:rPr lang="en-US" altLang="en-US" baseline="0" dirty="0"/>
              <a:t>un </a:t>
            </a:r>
            <a:r>
              <a:rPr lang="es-ES" altLang="en-US" baseline="0" noProof="0" dirty="0"/>
              <a:t>formato</a:t>
            </a:r>
            <a:r>
              <a:rPr lang="en-US" altLang="en-US" baseline="0" dirty="0"/>
              <a:t> similar a las </a:t>
            </a:r>
            <a:r>
              <a:rPr lang="es-ES" altLang="en-US" baseline="0" noProof="0" dirty="0"/>
              <a:t>recogidas para acero al carbono con el objetivo de facilitar </a:t>
            </a:r>
            <a:r>
              <a:rPr lang="en-US" altLang="en-US" baseline="0" dirty="0"/>
              <a:t>la </a:t>
            </a:r>
            <a:r>
              <a:rPr lang="es-ES" altLang="en-US" baseline="0" noProof="0" dirty="0"/>
              <a:t>tarea de los ingenieros, generalmente más habituados a trabajar con el acero al carbono.</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042AF-DFC9-4503-9D2C-B3EBAEFE4198}"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280194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9A6A2F93-588D-4C0D-88EB-453DF290535A}" type="slidenum">
              <a:rPr kumimoji="0" lang="en-US"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69635" name="Rectangle 2"/>
          <p:cNvSpPr>
            <a:spLocks noGrp="1" noRot="1" noChangeAspect="1" noChangeArrowheads="1" noTextEdit="1"/>
          </p:cNvSpPr>
          <p:nvPr>
            <p:ph type="sldImg"/>
          </p:nvPr>
        </p:nvSpPr>
        <p:spPr>
          <a:xfrm>
            <a:off x="1141413" y="684213"/>
            <a:ext cx="4572000" cy="3429000"/>
          </a:xfrm>
          <a:ln/>
        </p:spPr>
      </p:sp>
      <p:sp>
        <p:nvSpPr>
          <p:cNvPr id="69636" name="Rectangle 3"/>
          <p:cNvSpPr>
            <a:spLocks noGrp="1" noChangeArrowheads="1"/>
          </p:cNvSpPr>
          <p:nvPr>
            <p:ph type="body" idx="1"/>
          </p:nvPr>
        </p:nvSpPr>
        <p:spPr>
          <a:xfrm>
            <a:off x="911061" y="4342500"/>
            <a:ext cx="5035879" cy="4116599"/>
          </a:xfrm>
          <a:noFill/>
        </p:spPr>
        <p:txBody>
          <a:bodyPr/>
          <a:lstStyle/>
          <a:p>
            <a:pPr eaLnBrk="1" hangingPunct="1"/>
            <a:r>
              <a:rPr lang="es-ES" altLang="en-US" noProof="0" dirty="0"/>
              <a:t>Esta diapositiva</a:t>
            </a:r>
            <a:r>
              <a:rPr lang="es-ES" altLang="en-US" baseline="0" noProof="0" dirty="0"/>
              <a:t> resume las principales diferencias entre el </a:t>
            </a:r>
            <a:r>
              <a:rPr lang="es-ES" altLang="en-US" b="0" baseline="0" noProof="0" dirty="0"/>
              <a:t>cálculo </a:t>
            </a:r>
            <a:r>
              <a:rPr lang="es-ES" altLang="en-US" baseline="0" noProof="0" dirty="0"/>
              <a:t>de estructuras de acero inoxidable y acero al carbono.</a:t>
            </a:r>
            <a:endParaRPr lang="es-ES" altLang="en-US" noProof="0" dirty="0"/>
          </a:p>
        </p:txBody>
      </p:sp>
    </p:spTree>
    <p:extLst>
      <p:ext uri="{BB962C8B-B14F-4D97-AF65-F5344CB8AC3E}">
        <p14:creationId xmlns:p14="http://schemas.microsoft.com/office/powerpoint/2010/main" val="411242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p:spPr>
        <p:txBody>
          <a:bodyPr/>
          <a:lstStyle/>
          <a:p>
            <a:r>
              <a:rPr lang="es-ES" altLang="en-US" noProof="0" dirty="0"/>
              <a:t>El Eurocódigo</a:t>
            </a:r>
            <a:r>
              <a:rPr lang="es-ES" altLang="en-US" baseline="0" noProof="0" dirty="0"/>
              <a:t> es la única norma de acero inoxidable del mundo que contempla un abanico tan amplio de tipos de productos y temas.</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01D5E4-B854-40D2-8E75-7BD7FCEE5AD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4076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p:spPr>
        <p:txBody>
          <a:bodyPr/>
          <a:lstStyle/>
          <a:p>
            <a:r>
              <a:rPr lang="es-ES" altLang="en-US" noProof="0" dirty="0"/>
              <a:t>También</a:t>
            </a:r>
            <a:r>
              <a:rPr lang="es-ES" altLang="en-US" baseline="0" noProof="0" dirty="0"/>
              <a:t> existen otras normas y manuales de diseño para el acero inoxidable estructural, generalmente para elementos conformados en frío.</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1863D0-736D-4030-A435-D94A743AC6C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209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altLang="en-US" noProof="0" dirty="0"/>
              <a:t>En las diapositivas</a:t>
            </a:r>
            <a:r>
              <a:rPr lang="es-ES" altLang="en-US" baseline="0" noProof="0" dirty="0"/>
              <a:t> siguientes se muestran las </a:t>
            </a:r>
            <a:r>
              <a:rPr lang="es-ES" altLang="en-US" b="0" baseline="0" noProof="0" dirty="0"/>
              <a:t>reglas de cálculo </a:t>
            </a:r>
            <a:r>
              <a:rPr lang="es-ES" altLang="en-US" baseline="0" noProof="0" dirty="0"/>
              <a:t>para el acero inoxidable recogidas en </a:t>
            </a:r>
            <a:r>
              <a:rPr lang="es-ES" altLang="en-US" noProof="0" dirty="0"/>
              <a:t>EN1993-1-4.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FAFC2D-3D92-4409-A2CE-D9495B04A40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15099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50035A03-AF86-4026-BB77-F4FDD7A3FAC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7827" name="Rectangle 2"/>
          <p:cNvSpPr>
            <a:spLocks noGrp="1" noRot="1" noChangeAspect="1" noChangeArrowheads="1" noTextEdit="1"/>
          </p:cNvSpPr>
          <p:nvPr>
            <p:ph type="sldImg"/>
          </p:nvPr>
        </p:nvSpPr>
        <p:spPr>
          <a:xfrm>
            <a:off x="1143000" y="685800"/>
            <a:ext cx="4570413" cy="3427413"/>
          </a:xfrm>
          <a:ln/>
        </p:spPr>
      </p:sp>
      <p:sp>
        <p:nvSpPr>
          <p:cNvPr id="77828" name="Rectangle 3"/>
          <p:cNvSpPr>
            <a:spLocks noGrp="1" noChangeArrowheads="1"/>
          </p:cNvSpPr>
          <p:nvPr>
            <p:ph type="body" idx="1"/>
          </p:nvPr>
        </p:nvSpPr>
        <p:spPr>
          <a:xfrm>
            <a:off x="914191" y="4342500"/>
            <a:ext cx="5029618" cy="4115160"/>
          </a:xfrm>
          <a:noFill/>
        </p:spPr>
        <p:txBody>
          <a:bodyPr/>
          <a:lstStyle/>
          <a:p>
            <a:r>
              <a:rPr lang="es-ES" altLang="en-US" noProof="0" dirty="0"/>
              <a:t>Las secciones</a:t>
            </a:r>
            <a:r>
              <a:rPr lang="es-ES" altLang="en-US" baseline="0" noProof="0" dirty="0"/>
              <a:t> transversales de acero inoxidable se clasifican en cuatro tipo de secciones, de la misma manera que las de acero al carbono. La diferencia es que los límites de ratios ancho/espesor son generalmente más bajos para el acero inoxidable que para el acero al carbono.</a:t>
            </a:r>
          </a:p>
          <a:p>
            <a:endParaRPr lang="en-US" alt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s-ES" altLang="en-US" noProof="0" dirty="0"/>
              <a:t>Las clasificaciones de secciones de acero al carbono según</a:t>
            </a:r>
            <a:r>
              <a:rPr lang="es-ES" altLang="en-US" baseline="0" noProof="0" dirty="0"/>
              <a:t> diferentes normas están recogidas en varias fuentes, como puede ser el Blue Book del SCI. No existen recursos similares para el acero in</a:t>
            </a:r>
            <a:r>
              <a:rPr lang="es-ES" altLang="en-US" i="0" baseline="0" noProof="0" dirty="0"/>
              <a:t>oxidable al no existir familias estandarizadas de formas de secciones transversales. </a:t>
            </a:r>
            <a:r>
              <a:rPr lang="es-ES" altLang="en-US" baseline="0" noProof="0" dirty="0"/>
              <a:t>Por lo tanto, es necesario que el proyectista clasifique cada una de las secciones, proceso que puede resultar laborioso. No obstante, esta tarea puede simplificarse mediante diferentes herramientas de software que pueden hallarse en </a:t>
            </a:r>
            <a:r>
              <a:rPr lang="en-GB" altLang="en-US" dirty="0">
                <a:solidFill>
                  <a:srgbClr val="20336E"/>
                </a:solidFill>
              </a:rPr>
              <a:t>www.steel-stainless.org/software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altLang="en-US" dirty="0">
              <a:solidFill>
                <a:srgbClr val="20336E"/>
              </a:solidFill>
            </a:endParaRPr>
          </a:p>
          <a:p>
            <a:r>
              <a:rPr lang="es-ES" altLang="en-US" noProof="0" dirty="0"/>
              <a:t>Desde el momento</a:t>
            </a:r>
            <a:r>
              <a:rPr lang="es-ES" altLang="en-US" baseline="0" noProof="0" dirty="0"/>
              <a:t> en el que se definieron las directrices del Eurocódigo se han realizado varias campañas experimentales que han permitido incrementar de manera significativa el conocimiento de estos elementos, justificando los nuevos límites de clasificación de secciones menos conservadores y más en línea con los establecidos para el acero al carbono. Estos nuevos límites se recogerán en la versión revisada de </a:t>
            </a:r>
            <a:r>
              <a:rPr lang="en-GB" altLang="en-US" dirty="0">
                <a:solidFill>
                  <a:srgbClr val="20336E"/>
                </a:solidFill>
              </a:rPr>
              <a:t>EN1993-1-4.</a:t>
            </a:r>
            <a:endParaRPr lang="en-US" altLang="en-US" baseline="0" dirty="0"/>
          </a:p>
        </p:txBody>
      </p:sp>
    </p:spTree>
    <p:extLst>
      <p:ext uri="{BB962C8B-B14F-4D97-AF65-F5344CB8AC3E}">
        <p14:creationId xmlns:p14="http://schemas.microsoft.com/office/powerpoint/2010/main" val="2355727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CA65AE8C-57C9-4F01-ADE8-0E79BAB5F39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69</a:t>
            </a:fld>
            <a:endParaRPr kumimoji="0" lang="en-GB" sz="11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
        <p:nvSpPr>
          <p:cNvPr id="76803" name="Notes Placeholder 1"/>
          <p:cNvSpPr>
            <a:spLocks noGrp="1"/>
          </p:cNvSpPr>
          <p:nvPr>
            <p:ph type="body" idx="1"/>
          </p:nvPr>
        </p:nvSpPr>
        <p:spPr/>
        <p:txBody>
          <a:bodyPr/>
          <a:lstStyle/>
          <a:p>
            <a:pPr>
              <a:defRPr/>
            </a:pPr>
            <a:r>
              <a:rPr lang="es-ES_tradnl" altLang="en-US" noProof="0" dirty="0"/>
              <a:t>Los valores mínimos especificados de los límites elásticos (o tensiones c</a:t>
            </a:r>
            <a:r>
              <a:rPr lang="es-ES_tradnl" altLang="en-US" baseline="0" noProof="0" dirty="0"/>
              <a:t>orrespondientes a una deformación remanente de 0.2%) están recogidos en las normativas de material unificadas:</a:t>
            </a:r>
          </a:p>
          <a:p>
            <a:pPr marL="160957" indent="-160957">
              <a:buFont typeface="Arial" panose="020B0604020202020204" pitchFamily="34" charset="0"/>
              <a:buChar char="•"/>
              <a:defRPr/>
            </a:pPr>
            <a:r>
              <a:rPr lang="es-ES_tradnl" altLang="en-US" noProof="0" dirty="0"/>
              <a:t>EN 10088-4 es la norma</a:t>
            </a:r>
            <a:r>
              <a:rPr lang="es-ES_tradnl" altLang="en-US" baseline="0" noProof="0" dirty="0"/>
              <a:t> unificada de producto para </a:t>
            </a:r>
            <a:r>
              <a:rPr lang="es-ES_tradnl" altLang="en-US" i="0" baseline="0" noProof="0" dirty="0"/>
              <a:t>láminas, flejes y placas </a:t>
            </a:r>
            <a:r>
              <a:rPr lang="es-ES_tradnl" altLang="en-US" baseline="0" noProof="0" dirty="0"/>
              <a:t>de acero inoxidable.</a:t>
            </a:r>
            <a:endParaRPr lang="es-ES_tradnl" altLang="en-US" noProof="0" dirty="0"/>
          </a:p>
          <a:p>
            <a:pPr marL="160957" indent="-160957">
              <a:buFont typeface="Arial" panose="020B0604020202020204" pitchFamily="34" charset="0"/>
              <a:buChar char="•"/>
              <a:defRPr/>
            </a:pPr>
            <a:r>
              <a:rPr lang="es-ES_tradnl" altLang="en-US" noProof="0" dirty="0"/>
              <a:t>EN 10088-5 es la norma</a:t>
            </a:r>
            <a:r>
              <a:rPr lang="es-ES_tradnl" altLang="en-US" baseline="0" noProof="0" dirty="0"/>
              <a:t> unificada de producto para barras y varillas</a:t>
            </a:r>
            <a:r>
              <a:rPr lang="es-ES_tradnl" altLang="en-US" noProof="0" dirty="0"/>
              <a:t>. </a:t>
            </a:r>
          </a:p>
        </p:txBody>
      </p:sp>
    </p:spTree>
    <p:extLst>
      <p:ext uri="{BB962C8B-B14F-4D97-AF65-F5344CB8AC3E}">
        <p14:creationId xmlns:p14="http://schemas.microsoft.com/office/powerpoint/2010/main" val="2389746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0A9978-430D-9346-87B4-1DC72FE05E2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35279330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A3D47F-E890-7A44-A68F-E425FC717515}"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34772291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C7F0D3-28F6-9E45-825E-111B86BAF95D}"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42248200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DFF8F9-8F02-D541-9512-487171321DB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7214092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p:spPr>
        <p:txBody>
          <a:bodyPr/>
          <a:lstStyle/>
          <a:p>
            <a:r>
              <a:rPr lang="es-ES" altLang="en-US" noProof="0" dirty="0"/>
              <a:t>Las curvas de pandeo</a:t>
            </a:r>
            <a:r>
              <a:rPr lang="es-ES" altLang="en-US" baseline="0" noProof="0" dirty="0"/>
              <a:t> para el acero inoxidable presentan las mismas formas matemáticas que las de acero al carbono pero con factores de imperfección (</a:t>
            </a:r>
            <a:r>
              <a:rPr lang="es-ES" altLang="en-US" baseline="0" noProof="0" dirty="0" err="1"/>
              <a:t>alpha</a:t>
            </a:r>
            <a:r>
              <a:rPr lang="es-ES" altLang="en-US" baseline="0" noProof="0" dirty="0"/>
              <a:t>) y esbelteces límite (lambda barra cero) diferentes.</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EC57BF-B2E6-46B7-925B-99DEF0F8F2F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57728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2FA64118-2456-4029-9B40-929A5F8CCA72}"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75</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r>
              <a:rPr lang="es-ES" altLang="en-US" noProof="0" dirty="0"/>
              <a:t>Esta figura compara las curvas de pandeo para acero al carbono (secciones</a:t>
            </a:r>
            <a:r>
              <a:rPr lang="es-ES" altLang="en-US" baseline="0" noProof="0" dirty="0"/>
              <a:t> en I soldadas y secciones tubulares) y acero inoxidable (</a:t>
            </a:r>
            <a:r>
              <a:rPr lang="es-ES" altLang="en-US" noProof="0" dirty="0"/>
              <a:t>secciones</a:t>
            </a:r>
            <a:r>
              <a:rPr lang="es-ES" altLang="en-US" baseline="0" noProof="0" dirty="0"/>
              <a:t> en I soldadas y secciones tubulares).</a:t>
            </a:r>
            <a:endParaRPr lang="es-ES" altLang="en-US" noProof="0" dirty="0"/>
          </a:p>
        </p:txBody>
      </p:sp>
    </p:spTree>
    <p:extLst>
      <p:ext uri="{BB962C8B-B14F-4D97-AF65-F5344CB8AC3E}">
        <p14:creationId xmlns:p14="http://schemas.microsoft.com/office/powerpoint/2010/main" val="10277785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AB91DE-CCD5-FC43-9EA1-701E4DBF23FA}"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r>
              <a:rPr lang="es-ES" noProof="0" dirty="0">
                <a:latin typeface="Times" pitchFamily="-111" charset="0"/>
              </a:rPr>
              <a:t>El</a:t>
            </a:r>
            <a:r>
              <a:rPr lang="es-ES" baseline="0" noProof="0" dirty="0">
                <a:latin typeface="Times" pitchFamily="-111" charset="0"/>
              </a:rPr>
              <a:t> pandeo lateral es el fallo del elemento asociado a vigas no arriostradas cargadas de manera que </a:t>
            </a:r>
            <a:r>
              <a:rPr lang="es-ES" baseline="0" noProof="0" dirty="0" err="1">
                <a:latin typeface="Times" pitchFamily="-111" charset="0"/>
              </a:rPr>
              <a:t>flecten</a:t>
            </a:r>
            <a:r>
              <a:rPr lang="es-ES" baseline="0" noProof="0" dirty="0">
                <a:latin typeface="Times" pitchFamily="-111" charset="0"/>
              </a:rPr>
              <a:t> alrededor de su eje fuerte…</a:t>
            </a:r>
            <a:endParaRPr lang="es-ES" noProof="0" dirty="0">
              <a:latin typeface="Times" pitchFamily="-111" charset="0"/>
            </a:endParaRPr>
          </a:p>
        </p:txBody>
      </p:sp>
    </p:spTree>
    <p:extLst>
      <p:ext uri="{BB962C8B-B14F-4D97-AF65-F5344CB8AC3E}">
        <p14:creationId xmlns:p14="http://schemas.microsoft.com/office/powerpoint/2010/main" val="1046154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9F3EA4-7FF5-BF47-B2E2-8162298AFD33}"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4708992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DB7692-CC26-1742-9E55-09403B9FB518}"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2080279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54B049-2394-F240-9EF5-6E28EA591410}"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endParaRPr lang="en-GB" dirty="0">
              <a:latin typeface="Times" pitchFamily="-111" charset="0"/>
            </a:endParaRPr>
          </a:p>
        </p:txBody>
      </p:sp>
    </p:spTree>
    <p:extLst>
      <p:ext uri="{BB962C8B-B14F-4D97-AF65-F5344CB8AC3E}">
        <p14:creationId xmlns:p14="http://schemas.microsoft.com/office/powerpoint/2010/main" val="30537943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p:spPr>
        <p:txBody>
          <a:bodyPr/>
          <a:lstStyle/>
          <a:p>
            <a:r>
              <a:rPr lang="es-ES" altLang="en-US" noProof="0" dirty="0"/>
              <a:t>Esta figura compara las curvas</a:t>
            </a:r>
            <a:r>
              <a:rPr lang="es-ES" altLang="en-US" baseline="0" noProof="0" dirty="0"/>
              <a:t> de pandeo lateral para acero al carbono (secciones en I soldadas y secciones en C conformadas en frío) y para el acero inoxidable (secciones en I soldadas y secciones en C conformadas en frío).</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7398F8-C263-4F4A-BEED-46CD30C5B6B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08787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7F40EB-AA90-CE49-BBE2-7F0B48AD33A9}" type="slidenum">
              <a:rPr kumimoji="0" lang="en-GB" sz="1200" b="0" i="0" u="none" strike="noStrike" kern="1200" cap="none" spc="0" normalizeH="0" baseline="0" noProof="0">
                <a:ln>
                  <a:noFill/>
                </a:ln>
                <a:solidFill>
                  <a:prstClr val="black"/>
                </a:solidFill>
                <a:effectLst/>
                <a:uLnTx/>
                <a:uFillTx/>
                <a:latin typeface="Times" pitchFamily="-111"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GB" sz="1200" b="0" i="0" u="none" strike="noStrike" kern="1200" cap="none" spc="0" normalizeH="0" baseline="0" noProof="0">
              <a:ln>
                <a:noFill/>
              </a:ln>
              <a:solidFill>
                <a:prstClr val="black"/>
              </a:solidFill>
              <a:effectLst/>
              <a:uLnTx/>
              <a:uFillTx/>
              <a:latin typeface="Times" pitchFamily="-111"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endParaRPr lang="en-GB">
              <a:latin typeface="Times" pitchFamily="-111" charset="0"/>
            </a:endParaRPr>
          </a:p>
        </p:txBody>
      </p:sp>
    </p:spTree>
    <p:extLst>
      <p:ext uri="{BB962C8B-B14F-4D97-AF65-F5344CB8AC3E}">
        <p14:creationId xmlns:p14="http://schemas.microsoft.com/office/powerpoint/2010/main" val="42231956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B7A5A254-FF70-4929-84FD-5F1688F3D458}"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121</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3971" name="Rectangle 2"/>
          <p:cNvSpPr>
            <a:spLocks noGrp="1" noRot="1" noChangeAspect="1" noChangeArrowheads="1" noTextEdit="1"/>
          </p:cNvSpPr>
          <p:nvPr>
            <p:ph type="sldImg"/>
          </p:nvPr>
        </p:nvSpPr>
        <p:spPr>
          <a:xfrm>
            <a:off x="1139825" y="684213"/>
            <a:ext cx="4573588" cy="3429000"/>
          </a:xfrm>
          <a:ln/>
        </p:spPr>
      </p:sp>
      <p:sp>
        <p:nvSpPr>
          <p:cNvPr id="83972" name="Rectangle 3"/>
          <p:cNvSpPr>
            <a:spLocks noGrp="1" noChangeArrowheads="1"/>
          </p:cNvSpPr>
          <p:nvPr>
            <p:ph type="body" idx="1"/>
          </p:nvPr>
        </p:nvSpPr>
        <p:spPr>
          <a:xfrm>
            <a:off x="912627" y="4342500"/>
            <a:ext cx="5032747" cy="4116599"/>
          </a:xfrm>
          <a:noFill/>
        </p:spPr>
        <p:txBody>
          <a:bodyPr/>
          <a:lstStyle/>
          <a:p>
            <a:r>
              <a:rPr lang="es-ES" altLang="en-US" noProof="0" dirty="0"/>
              <a:t>La</a:t>
            </a:r>
            <a:r>
              <a:rPr lang="es-ES" altLang="en-US" baseline="0" noProof="0" dirty="0"/>
              <a:t> no linealidad de la curva tenso-</a:t>
            </a:r>
            <a:r>
              <a:rPr lang="es-ES" altLang="en-US" baseline="0" noProof="0" dirty="0" err="1"/>
              <a:t>deformacional</a:t>
            </a:r>
            <a:r>
              <a:rPr lang="es-ES" altLang="en-US" baseline="0" noProof="0" dirty="0"/>
              <a:t> implica que la rigidez de los elementos de acero inoxidable varía con el nivel tensional, obteniendo una menor rigidez conforme la tensión aumenta. En consecuencia, las flechas son mayores que aquellas obtenidas para un elemento equivalente de acero al carbono.</a:t>
            </a:r>
            <a:endParaRPr lang="es-ES" altLang="en-US" noProof="0" dirty="0"/>
          </a:p>
          <a:p>
            <a:endParaRPr lang="es-ES" altLang="en-US" noProof="0" dirty="0"/>
          </a:p>
          <a:p>
            <a:r>
              <a:rPr lang="es-ES" altLang="en-US" noProof="0" dirty="0"/>
              <a:t>Una manera</a:t>
            </a:r>
            <a:r>
              <a:rPr lang="es-ES" altLang="en-US" baseline="0" noProof="0" dirty="0"/>
              <a:t> conservadora de estimar las flechas es usar la teoría clásica de estructuras pero considerando el módulo secante correspondiente al nivel tensional máximo en el elemento en vez del módulo de Young. </a:t>
            </a:r>
            <a:endParaRPr lang="es-ES" altLang="en-US" noProof="0" dirty="0"/>
          </a:p>
        </p:txBody>
      </p:sp>
    </p:spTree>
    <p:extLst>
      <p:ext uri="{BB962C8B-B14F-4D97-AF65-F5344CB8AC3E}">
        <p14:creationId xmlns:p14="http://schemas.microsoft.com/office/powerpoint/2010/main" val="42327151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E74DB0C0-8315-471A-B6BE-9E9D5A3AF69B}"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122</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4995" name="Rectangle 2"/>
          <p:cNvSpPr>
            <a:spLocks noGrp="1" noRot="1" noChangeAspect="1" noChangeArrowheads="1" noTextEdit="1"/>
          </p:cNvSpPr>
          <p:nvPr>
            <p:ph type="sldImg"/>
          </p:nvPr>
        </p:nvSpPr>
        <p:spPr>
          <a:xfrm>
            <a:off x="1143000" y="684213"/>
            <a:ext cx="4570413" cy="3427412"/>
          </a:xfrm>
          <a:ln/>
        </p:spPr>
      </p:sp>
      <p:sp>
        <p:nvSpPr>
          <p:cNvPr id="84996" name="Rectangle 3"/>
          <p:cNvSpPr>
            <a:spLocks noGrp="1" noChangeArrowheads="1"/>
          </p:cNvSpPr>
          <p:nvPr>
            <p:ph type="body" idx="1"/>
          </p:nvPr>
        </p:nvSpPr>
        <p:spPr>
          <a:xfrm>
            <a:off x="915757" y="4342500"/>
            <a:ext cx="5026486" cy="4116599"/>
          </a:xfrm>
          <a:noFill/>
        </p:spPr>
        <p:txBody>
          <a:bodyPr/>
          <a:lstStyle/>
          <a:p>
            <a:r>
              <a:rPr lang="es-ES" altLang="en-US" noProof="0" dirty="0"/>
              <a:t>Esta diapositiva muestra</a:t>
            </a:r>
            <a:r>
              <a:rPr lang="es-ES" altLang="en-US" baseline="0" noProof="0" dirty="0"/>
              <a:t> la diferencia entre el módulo secante y el módulo tangente. Claramente, en el origen de la curva tensión-deformación, el módulo tangente es igual al módulo de Young.</a:t>
            </a:r>
            <a:endParaRPr lang="es-ES" altLang="en-US" noProof="0" dirty="0"/>
          </a:p>
        </p:txBody>
      </p:sp>
    </p:spTree>
    <p:extLst>
      <p:ext uri="{BB962C8B-B14F-4D97-AF65-F5344CB8AC3E}">
        <p14:creationId xmlns:p14="http://schemas.microsoft.com/office/powerpoint/2010/main" val="15259468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p:txBody>
          <a:bodyPr/>
          <a:lstStyle>
            <a:lvl1pPr defTabSz="880794" eaLnBrk="0" hangingPunct="0">
              <a:spcBef>
                <a:spcPct val="20000"/>
              </a:spcBef>
              <a:buClr>
                <a:srgbClr val="D4852E"/>
              </a:buClr>
              <a:buChar char="•"/>
              <a:defRPr sz="2600">
                <a:solidFill>
                  <a:srgbClr val="00438D"/>
                </a:solidFill>
                <a:latin typeface="Arial" pitchFamily="34" charset="0"/>
              </a:defRPr>
            </a:lvl1pPr>
            <a:lvl2pPr marL="697481" indent="-268262" defTabSz="880794" eaLnBrk="0" hangingPunct="0">
              <a:spcBef>
                <a:spcPct val="20000"/>
              </a:spcBef>
              <a:buClr>
                <a:srgbClr val="D4852E"/>
              </a:buClr>
              <a:buChar char="•"/>
              <a:defRPr sz="2600">
                <a:solidFill>
                  <a:srgbClr val="00438D"/>
                </a:solidFill>
                <a:latin typeface="Arial" pitchFamily="34" charset="0"/>
              </a:defRPr>
            </a:lvl2pPr>
            <a:lvl3pPr marL="1073048" indent="-214610" defTabSz="880794" eaLnBrk="0" hangingPunct="0">
              <a:spcBef>
                <a:spcPct val="20000"/>
              </a:spcBef>
              <a:buClr>
                <a:srgbClr val="D4852E"/>
              </a:buClr>
              <a:buChar char="•"/>
              <a:defRPr sz="2600">
                <a:solidFill>
                  <a:srgbClr val="00438D"/>
                </a:solidFill>
                <a:latin typeface="Arial" pitchFamily="34" charset="0"/>
              </a:defRPr>
            </a:lvl3pPr>
            <a:lvl4pPr marL="1502268" indent="-214610" defTabSz="880794" eaLnBrk="0" hangingPunct="0">
              <a:spcBef>
                <a:spcPct val="20000"/>
              </a:spcBef>
              <a:buClr>
                <a:srgbClr val="D4852E"/>
              </a:buClr>
              <a:buChar char="•"/>
              <a:defRPr sz="2600">
                <a:solidFill>
                  <a:srgbClr val="00438D"/>
                </a:solidFill>
                <a:latin typeface="Arial" pitchFamily="34" charset="0"/>
              </a:defRPr>
            </a:lvl4pPr>
            <a:lvl5pPr marL="1931487" indent="-214610" defTabSz="880794" eaLnBrk="0" hangingPunct="0">
              <a:spcBef>
                <a:spcPct val="20000"/>
              </a:spcBef>
              <a:buClr>
                <a:srgbClr val="D4852E"/>
              </a:buClr>
              <a:buChar char="•"/>
              <a:defRPr sz="2600">
                <a:solidFill>
                  <a:srgbClr val="00438D"/>
                </a:solidFill>
                <a:latin typeface="Arial" pitchFamily="34" charset="0"/>
              </a:defRPr>
            </a:lvl5pPr>
            <a:lvl6pPr marL="236070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079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0794" rtl="0" eaLnBrk="1" fontAlgn="auto" latinLnBrk="0" hangingPunct="1">
              <a:lnSpc>
                <a:spcPct val="100000"/>
              </a:lnSpc>
              <a:spcBef>
                <a:spcPct val="0"/>
              </a:spcBef>
              <a:spcAft>
                <a:spcPts val="0"/>
              </a:spcAft>
              <a:buClrTx/>
              <a:buSzTx/>
              <a:buFontTx/>
              <a:buNone/>
              <a:tabLst/>
              <a:defRPr/>
            </a:pPr>
            <a:fld id="{B722E5E7-E7C1-4610-B52C-7F0766EC16E5}" type="slidenum">
              <a:rPr kumimoji="0" lang="en-GB" sz="11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0794" rtl="0" eaLnBrk="1" fontAlgn="auto" latinLnBrk="0" hangingPunct="1">
                <a:lnSpc>
                  <a:spcPct val="100000"/>
                </a:lnSpc>
                <a:spcBef>
                  <a:spcPct val="0"/>
                </a:spcBef>
                <a:spcAft>
                  <a:spcPts val="0"/>
                </a:spcAft>
                <a:buClrTx/>
                <a:buSzTx/>
                <a:buFontTx/>
                <a:buNone/>
                <a:tabLst/>
                <a:defRPr/>
              </a:pPr>
              <a:t>123</a:t>
            </a:fld>
            <a:endParaRPr kumimoji="0" lang="en-GB"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86019" name="Rectangle 2"/>
          <p:cNvSpPr>
            <a:spLocks noGrp="1" noRot="1" noChangeAspect="1" noChangeArrowheads="1" noTextEdit="1"/>
          </p:cNvSpPr>
          <p:nvPr>
            <p:ph type="sldImg"/>
          </p:nvPr>
        </p:nvSpPr>
        <p:spPr>
          <a:xfrm>
            <a:off x="1144588" y="684213"/>
            <a:ext cx="4572000" cy="3429000"/>
          </a:xfrm>
          <a:ln/>
        </p:spPr>
      </p:sp>
      <p:sp>
        <p:nvSpPr>
          <p:cNvPr id="86020" name="Rectangle 3"/>
          <p:cNvSpPr>
            <a:spLocks noGrp="1" noChangeArrowheads="1"/>
          </p:cNvSpPr>
          <p:nvPr>
            <p:ph type="body" idx="1"/>
          </p:nvPr>
        </p:nvSpPr>
        <p:spPr>
          <a:xfrm>
            <a:off x="915757" y="4342500"/>
            <a:ext cx="5026486" cy="4116599"/>
          </a:xfrm>
          <a:noFill/>
        </p:spPr>
        <p:txBody>
          <a:bodyPr/>
          <a:lstStyle/>
          <a:p>
            <a:r>
              <a:rPr lang="es-ES" altLang="en-US" noProof="0" dirty="0"/>
              <a:t>El módulo</a:t>
            </a:r>
            <a:r>
              <a:rPr lang="es-ES" altLang="en-US" baseline="0" noProof="0" dirty="0"/>
              <a:t> secante puede calcularse usando el modelo de </a:t>
            </a:r>
            <a:r>
              <a:rPr lang="es-ES" altLang="en-US" noProof="0" dirty="0" err="1"/>
              <a:t>Ramberg-Osgood</a:t>
            </a:r>
            <a:r>
              <a:rPr lang="es-ES" altLang="en-US" noProof="0" dirty="0"/>
              <a:t>. Este modelo material es el modelo</a:t>
            </a:r>
            <a:r>
              <a:rPr lang="es-ES" altLang="en-US" baseline="0" noProof="0" dirty="0"/>
              <a:t> convencional empleado para describir las curvas tensión-deformación no lineales cerca del límite elástico.</a:t>
            </a:r>
          </a:p>
          <a:p>
            <a:endParaRPr lang="es-ES" altLang="en-US" baseline="0" noProof="0" dirty="0"/>
          </a:p>
          <a:p>
            <a:r>
              <a:rPr lang="es-ES" altLang="en-US" noProof="0" dirty="0"/>
              <a:t>El</a:t>
            </a:r>
            <a:r>
              <a:rPr lang="es-ES" altLang="en-US" baseline="0" noProof="0" dirty="0"/>
              <a:t> parámetro n describe cómo de no lineal es el material. Cuanto más no lineal sea el material, menor es el valor de n. Los aceros inoxidables </a:t>
            </a:r>
            <a:r>
              <a:rPr lang="es-ES" altLang="en-US" baseline="0" noProof="0" dirty="0" err="1"/>
              <a:t>austeníticos</a:t>
            </a:r>
            <a:r>
              <a:rPr lang="es-ES" altLang="en-US" baseline="0" noProof="0" dirty="0"/>
              <a:t> se caracterizan por un valor de n cercano a 5.6, mientras que los dúplex muestran valores de n cercanos a 7.2. (La curva tensión-deformación bilineal elástica-perfectamente plástica del acero al carbono presentaría un valor de n infinito).</a:t>
            </a:r>
            <a:endParaRPr lang="es-ES" altLang="en-US" noProof="0" dirty="0"/>
          </a:p>
        </p:txBody>
      </p:sp>
    </p:spTree>
    <p:extLst>
      <p:ext uri="{BB962C8B-B14F-4D97-AF65-F5344CB8AC3E}">
        <p14:creationId xmlns:p14="http://schemas.microsoft.com/office/powerpoint/2010/main" val="197721341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41AF61-972D-4159-B8C1-50464F15FE77}" type="slidenum">
              <a:rPr kumimoji="0" lang="en-GB"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
        <p:nvSpPr>
          <p:cNvPr id="87043" name="Rectangle 2"/>
          <p:cNvSpPr>
            <a:spLocks noGrp="1" noRot="1" noChangeAspect="1" noChangeArrowheads="1" noTextEdit="1"/>
          </p:cNvSpPr>
          <p:nvPr>
            <p:ph type="sldImg"/>
          </p:nvPr>
        </p:nvSpPr>
        <p:spPr>
          <a:xfrm>
            <a:off x="1139825" y="684213"/>
            <a:ext cx="4573588" cy="3429000"/>
          </a:xfrm>
          <a:ln/>
        </p:spPr>
      </p:sp>
      <p:sp>
        <p:nvSpPr>
          <p:cNvPr id="87044" name="Rectangle 3"/>
          <p:cNvSpPr>
            <a:spLocks noGrp="1" noChangeArrowheads="1"/>
          </p:cNvSpPr>
          <p:nvPr>
            <p:ph type="body" idx="1"/>
          </p:nvPr>
        </p:nvSpPr>
        <p:spPr>
          <a:xfrm>
            <a:off x="912627" y="4342500"/>
            <a:ext cx="5032747" cy="4116599"/>
          </a:xfrm>
          <a:noFill/>
        </p:spPr>
        <p:txBody>
          <a:bodyPr/>
          <a:lstStyle/>
          <a:p>
            <a:r>
              <a:rPr lang="es-ES" altLang="en-US" noProof="0" dirty="0"/>
              <a:t>Esta tabla muestra cómo las flechas aumentan en relación</a:t>
            </a:r>
            <a:r>
              <a:rPr lang="es-ES" altLang="en-US" baseline="0" noProof="0" dirty="0"/>
              <a:t> con el nivel tensional. Para niveles de tensión bajos, el módulo secante es igual que el módulo de Young, 200 000MPa. A medida que la ratio de tensión f/</a:t>
            </a:r>
            <a:r>
              <a:rPr lang="es-ES" altLang="en-US" baseline="0" noProof="0" dirty="0" err="1"/>
              <a:t>fy</a:t>
            </a:r>
            <a:r>
              <a:rPr lang="es-ES" altLang="en-US" baseline="0" noProof="0" dirty="0"/>
              <a:t> aumenta por encima de 0.5, el módulo secante comienza a reducirse y baja hasta 158 000MPa para una relación de tensión de 0.7.</a:t>
            </a:r>
            <a:endParaRPr lang="es-ES" altLang="en-US" noProof="0" dirty="0"/>
          </a:p>
          <a:p>
            <a:endParaRPr lang="es-ES" altLang="en-US" noProof="0" dirty="0"/>
          </a:p>
          <a:p>
            <a:r>
              <a:rPr lang="es-ES" altLang="en-US" noProof="0" dirty="0"/>
              <a:t>La reducción del</a:t>
            </a:r>
            <a:r>
              <a:rPr lang="es-ES" altLang="en-US" baseline="0" noProof="0" dirty="0"/>
              <a:t> módulo para aceros inoxidables dúplex es menor.</a:t>
            </a:r>
            <a:endParaRPr lang="es-ES" altLang="en-US" noProof="0" dirty="0"/>
          </a:p>
        </p:txBody>
      </p:sp>
    </p:spTree>
    <p:extLst>
      <p:ext uri="{BB962C8B-B14F-4D97-AF65-F5344CB8AC3E}">
        <p14:creationId xmlns:p14="http://schemas.microsoft.com/office/powerpoint/2010/main" val="40671218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p:spPr>
        <p:txBody>
          <a:bodyPr/>
          <a:lstStyle/>
          <a:p>
            <a:r>
              <a:rPr lang="es-ES" altLang="en-US" noProof="0" dirty="0"/>
              <a:t>Puesto que no es económico diseñar</a:t>
            </a:r>
            <a:r>
              <a:rPr lang="es-ES" altLang="en-US" baseline="0" noProof="0" dirty="0"/>
              <a:t> estructuras que respondan a las cargas sísmicas en su rango elástico, la disipación de energía a partir de deformaciones post-elásticas es una práctica común. La energía que un sistema estructural puede disipar en un evento sísmico depende de su deformación inelástica. Esto requiere la comprensión del comportamiento </a:t>
            </a:r>
            <a:r>
              <a:rPr lang="es-ES" altLang="en-US" baseline="0" noProof="0" dirty="0" err="1"/>
              <a:t>histerético</a:t>
            </a:r>
            <a:r>
              <a:rPr lang="es-ES" altLang="en-US" baseline="0" noProof="0" dirty="0"/>
              <a:t> de los elementos estructurales.</a:t>
            </a:r>
            <a:endParaRPr lang="es-ES" altLang="en-US" noProof="0" dirty="0"/>
          </a:p>
        </p:txBody>
      </p:sp>
      <p:sp>
        <p:nvSpPr>
          <p:cNvPr id="69636" name="Slide Number Placeholder 3"/>
          <p:cNvSpPr>
            <a:spLocks noGrp="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9DF464C5-36D4-439F-AA28-5034572FEC52}"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126</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4425278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56504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p:spPr>
        <p:txBody>
          <a:bodyPr/>
          <a:lstStyle/>
          <a:p>
            <a:r>
              <a:rPr lang="es-ES" altLang="en-US" noProof="0" dirty="0"/>
              <a:t>Las uniones atornilladas se calculan de manera</a:t>
            </a:r>
            <a:r>
              <a:rPr lang="es-ES" altLang="en-US" baseline="0" noProof="0" dirty="0"/>
              <a:t> muy similar para los casos de acero al carbono o acero inoxidable. No obstante, se requieren expresiones especiales para la resistencia última debido a la alta ductilidad de los aceros inoxidables </a:t>
            </a:r>
            <a:r>
              <a:rPr lang="es-ES" altLang="en-US" baseline="0" noProof="0" dirty="0" err="1"/>
              <a:t>austeníticos</a:t>
            </a:r>
            <a:r>
              <a:rPr lang="es-ES" altLang="en-US" baseline="0" noProof="0" dirty="0"/>
              <a:t>.</a:t>
            </a:r>
            <a:endParaRPr lang="es-ES" altLang="en-US" noProof="0" dirty="0"/>
          </a:p>
          <a:p>
            <a:endParaRPr lang="es-ES" altLang="en-US" noProof="0" dirty="0"/>
          </a:p>
          <a:p>
            <a:r>
              <a:rPr lang="es-ES" altLang="en-US" noProof="0" dirty="0"/>
              <a:t>Hace falta una mayor claridad a la hora de definir</a:t>
            </a:r>
            <a:r>
              <a:rPr lang="es-ES" altLang="en-US" baseline="0" noProof="0" dirty="0"/>
              <a:t> la capacidad resistente de los tornillos de acero inoxidable. Mientras que la curva carga-deformación de las uniones de acero al carbono se allana cuando se alcanza y desarrolla la plastificación, para las uniones de acero inoxidable esta curva continúa creciendo considerablemente debido al endurecimiento por deformación.</a:t>
            </a:r>
            <a:endParaRPr lang="es-ES" altLang="en-US" noProof="0" dirty="0"/>
          </a:p>
          <a:p>
            <a:endParaRPr lang="en-US" altLang="en-US" dirty="0"/>
          </a:p>
          <a:p>
            <a:r>
              <a:rPr lang="es-ES" altLang="en-US" noProof="0" dirty="0"/>
              <a:t>El</a:t>
            </a:r>
            <a:r>
              <a:rPr lang="es-ES" altLang="en-US" baseline="0" noProof="0" dirty="0"/>
              <a:t> Eurocódigo define por lo tanto una capacidad resistente en función de una resistencia última reducida</a:t>
            </a:r>
            <a:r>
              <a:rPr lang="en-GB" altLang="en-US" dirty="0"/>
              <a:t>, </a:t>
            </a:r>
            <a:r>
              <a:rPr lang="en-GB" altLang="en-US" i="0" dirty="0" err="1"/>
              <a:t>f</a:t>
            </a:r>
            <a:r>
              <a:rPr lang="en-GB" altLang="en-US" i="0" baseline="-25000" dirty="0" err="1"/>
              <a:t>u,red</a:t>
            </a:r>
            <a:r>
              <a:rPr lang="en-GB" altLang="en-US" i="0" baseline="-25000" dirty="0"/>
              <a:t> ,</a:t>
            </a:r>
            <a:r>
              <a:rPr lang="en-GB" altLang="en-US" i="1" baseline="-25000" dirty="0"/>
              <a:t> </a:t>
            </a:r>
            <a:r>
              <a:rPr lang="es-ES" altLang="en-US" i="0" baseline="0" noProof="0" dirty="0"/>
              <a:t>en oposición a la </a:t>
            </a:r>
            <a:r>
              <a:rPr lang="es-ES" altLang="en-US" baseline="0" noProof="0" dirty="0"/>
              <a:t>resistencia última utilizada para el acero al carbono</a:t>
            </a:r>
            <a:r>
              <a:rPr lang="en-GB" altLang="en-US" baseline="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4DC344-9B70-4C0A-AFDA-8EB204FB6612}"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05959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p:txBody>
          <a:bodyPr/>
          <a:lstStyle>
            <a:lvl1pPr defTabSz="882284" eaLnBrk="0" hangingPunct="0">
              <a:defRPr sz="2600">
                <a:solidFill>
                  <a:srgbClr val="00438D"/>
                </a:solidFill>
                <a:latin typeface="Arial" pitchFamily="34" charset="0"/>
              </a:defRPr>
            </a:lvl1pPr>
            <a:lvl2pPr marL="697481" indent="-268262" defTabSz="882284" eaLnBrk="0" hangingPunct="0">
              <a:defRPr sz="2600">
                <a:solidFill>
                  <a:srgbClr val="00438D"/>
                </a:solidFill>
                <a:latin typeface="Arial" pitchFamily="34" charset="0"/>
              </a:defRPr>
            </a:lvl2pPr>
            <a:lvl3pPr marL="1073048" indent="-214610" defTabSz="882284" eaLnBrk="0" hangingPunct="0">
              <a:defRPr sz="2600">
                <a:solidFill>
                  <a:srgbClr val="00438D"/>
                </a:solidFill>
                <a:latin typeface="Arial" pitchFamily="34" charset="0"/>
              </a:defRPr>
            </a:lvl3pPr>
            <a:lvl4pPr marL="1502268" indent="-214610" defTabSz="882284" eaLnBrk="0" hangingPunct="0">
              <a:defRPr sz="2600">
                <a:solidFill>
                  <a:srgbClr val="00438D"/>
                </a:solidFill>
                <a:latin typeface="Arial" pitchFamily="34" charset="0"/>
              </a:defRPr>
            </a:lvl4pPr>
            <a:lvl5pPr marL="1931487" indent="-214610" defTabSz="882284" eaLnBrk="0" hangingPunct="0">
              <a:defRPr sz="2600">
                <a:solidFill>
                  <a:srgbClr val="00438D"/>
                </a:solidFill>
                <a:latin typeface="Arial" pitchFamily="34" charset="0"/>
              </a:defRPr>
            </a:lvl5pPr>
            <a:lvl6pPr marL="236070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6pPr>
            <a:lvl7pPr marL="2789926"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7pPr>
            <a:lvl8pPr marL="321914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8pPr>
            <a:lvl9pPr marL="3648365" indent="-214610" defTabSz="882284" eaLnBrk="0" fontAlgn="base" hangingPunct="0">
              <a:spcBef>
                <a:spcPct val="20000"/>
              </a:spcBef>
              <a:spcAft>
                <a:spcPct val="0"/>
              </a:spcAft>
              <a:buClr>
                <a:srgbClr val="D4852E"/>
              </a:buClr>
              <a:buChar char="•"/>
              <a:defRPr sz="2600">
                <a:solidFill>
                  <a:srgbClr val="00438D"/>
                </a:solidFill>
                <a:latin typeface="Arial" pitchFamily="34" charset="0"/>
              </a:defRPr>
            </a:lvl9pPr>
          </a:lstStyle>
          <a:p>
            <a:pPr marL="0" marR="0" lvl="0" indent="0" algn="r" defTabSz="882284" rtl="0" eaLnBrk="1" fontAlgn="auto" latinLnBrk="0" hangingPunct="1">
              <a:lnSpc>
                <a:spcPct val="100000"/>
              </a:lnSpc>
              <a:spcBef>
                <a:spcPts val="0"/>
              </a:spcBef>
              <a:spcAft>
                <a:spcPts val="0"/>
              </a:spcAft>
              <a:buClrTx/>
              <a:buSzTx/>
              <a:buFontTx/>
              <a:buNone/>
              <a:tabLst/>
              <a:defRPr/>
            </a:pPr>
            <a:fld id="{6703A74D-4F13-4611-83DD-8F77A44AA26E}" type="slidenum">
              <a:rPr kumimoji="0" lang="en-GB" sz="1200" b="0" i="0" u="none" strike="noStrike" kern="1200" cap="none" spc="0" normalizeH="0" baseline="0" noProof="0">
                <a:ln>
                  <a:noFill/>
                </a:ln>
                <a:solidFill>
                  <a:prstClr val="black"/>
                </a:solidFill>
                <a:effectLst/>
                <a:uLnTx/>
                <a:uFillTx/>
                <a:latin typeface="Arial" pitchFamily="34" charset="0"/>
                <a:ea typeface="+mn-ea"/>
                <a:cs typeface="+mn-cs"/>
              </a:rPr>
              <a:pPr marL="0" marR="0" lvl="0" indent="0" algn="r" defTabSz="882284" rtl="0" eaLnBrk="1" fontAlgn="auto" latinLnBrk="0" hangingPunct="1">
                <a:lnSpc>
                  <a:spcPct val="100000"/>
                </a:lnSpc>
                <a:spcBef>
                  <a:spcPts val="0"/>
                </a:spcBef>
                <a:spcAft>
                  <a:spcPts val="0"/>
                </a:spcAft>
                <a:buClrTx/>
                <a:buSzTx/>
                <a:buFontTx/>
                <a:buNone/>
                <a:tabLst/>
                <a:defRPr/>
              </a:pPr>
              <a:t>129</a:t>
            </a:fld>
            <a:endParaRPr kumimoji="0" lang="en-GB" sz="12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r>
              <a:rPr lang="es-ES" altLang="en-US" noProof="0" dirty="0"/>
              <a:t>Los tornillos</a:t>
            </a:r>
            <a:r>
              <a:rPr lang="es-ES" altLang="en-US" baseline="0" noProof="0" dirty="0"/>
              <a:t> </a:t>
            </a:r>
            <a:r>
              <a:rPr lang="es-ES" altLang="en-US" i="0" baseline="0" noProof="0" dirty="0"/>
              <a:t>de acero inoxidable pueden usarse como tornillos pretensados siempre que se empleen técnicas de tesado adecuadas. Si los tornillos de acero inoxidable se encuentran altamente apretados, el gripado puede ser un problema. </a:t>
            </a:r>
            <a:r>
              <a:rPr lang="es-ES" altLang="en-US" i="0" noProof="0" dirty="0">
                <a:solidFill>
                  <a:srgbClr val="FF0000"/>
                </a:solidFill>
              </a:rPr>
              <a:t>Cuando se aplica el par de fuerzas</a:t>
            </a:r>
            <a:r>
              <a:rPr lang="es-ES" altLang="en-US" i="0" baseline="0" noProof="0" dirty="0">
                <a:solidFill>
                  <a:srgbClr val="FF0000"/>
                </a:solidFill>
              </a:rPr>
              <a:t> del pretensado, debería tenerse en cuenta la relajación del acero en el tiempo. Las uniones no deben ser diseñadas como resistentes al deslizamiento en estado límite de servicio ni estado límite último a no ser que pueda demostrarse mediante ensayos la aceptabilidad de los tornillos para cada aplicación particular. Los coeficientes al deslizamiento de las superficies de contacto de acero inoxidable deben ser inferiores que para superficies equivalentes de acero al carbono.</a:t>
            </a:r>
            <a:endParaRPr lang="es-ES" altLang="en-US" i="1" noProof="0" dirty="0">
              <a:solidFill>
                <a:srgbClr val="FF0000"/>
              </a:solidFill>
            </a:endParaRPr>
          </a:p>
        </p:txBody>
      </p:sp>
    </p:spTree>
    <p:extLst>
      <p:ext uri="{BB962C8B-B14F-4D97-AF65-F5344CB8AC3E}">
        <p14:creationId xmlns:p14="http://schemas.microsoft.com/office/powerpoint/2010/main" val="30299731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p:spPr>
        <p:txBody>
          <a:bodyPr/>
          <a:lstStyle/>
          <a:p>
            <a:r>
              <a:rPr lang="es-ES" altLang="en-US" noProof="0" dirty="0"/>
              <a:t>El acero inoxidable puede soldarse de la misma manera que el acero</a:t>
            </a:r>
            <a:r>
              <a:rPr lang="es-ES" altLang="en-US" baseline="0" noProof="0" dirty="0"/>
              <a:t> al carbono.</a:t>
            </a:r>
          </a:p>
          <a:p>
            <a:endParaRPr lang="es-ES" altLang="en-US" baseline="0" noProof="0" dirty="0"/>
          </a:p>
          <a:p>
            <a:r>
              <a:rPr lang="es-ES" altLang="en-US" baseline="0" noProof="0" dirty="0"/>
              <a:t>Resulta esencial que las soldaduras se realicen siguiendo procedimiento adecuados, incluyendo materiales de aportación adecuados con soldadores cualificados. Esto es vital no sólo para garantizar la resistencia de la soldadura y obtener la soldadura definida, sino para mantener la resistencia a la corrosión de la soldadura y el material circundante. Debe notarse que las mayores distorsiones por soldadura están asociados a los grados </a:t>
            </a:r>
            <a:r>
              <a:rPr lang="es-ES" altLang="en-US" baseline="0" noProof="0" dirty="0" err="1"/>
              <a:t>austeníticos</a:t>
            </a:r>
            <a:r>
              <a:rPr lang="es-ES" altLang="en-US" baseline="0" noProof="0" dirty="0"/>
              <a:t> de acero inoxidable más que a aceros al carbono. </a:t>
            </a:r>
          </a:p>
          <a:p>
            <a:endParaRPr lang="en-US" altLang="en-US" baseline="0" dirty="0"/>
          </a:p>
          <a:p>
            <a:r>
              <a:rPr lang="es-ES" altLang="en-US" noProof="0" dirty="0"/>
              <a:t>Una</a:t>
            </a:r>
            <a:r>
              <a:rPr lang="es-ES" altLang="en-US" baseline="0" noProof="0" dirty="0"/>
              <a:t> cuestión habitual es si el acero inoxidable puede soldarse al acero al carbono. Es posible realizar dicha unión, siempre que se escoja el material de aportación adecuado.</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B141A5-1890-43D3-A9CC-9ED892E7BC8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820230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17522A-0BEB-4D9B-9C7E-6543CF30495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8848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p:spPr>
        <p:txBody>
          <a:bodyPr/>
          <a:lstStyle/>
          <a:p>
            <a:r>
              <a:rPr lang="es-ES" altLang="en-US" noProof="0" dirty="0"/>
              <a:t>Existe una</a:t>
            </a:r>
            <a:r>
              <a:rPr lang="es-ES" altLang="en-US" baseline="0" noProof="0" dirty="0"/>
              <a:t> amplia gama de herramientas que proporcionan instrucciones adicionales para el </a:t>
            </a:r>
            <a:r>
              <a:rPr lang="es-ES" altLang="en-US" b="0" baseline="0" noProof="0" dirty="0"/>
              <a:t>diseño</a:t>
            </a:r>
            <a:r>
              <a:rPr lang="es-ES" altLang="en-US" baseline="0" noProof="0" dirty="0"/>
              <a:t> del acero inoxidable.</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F4F6D4-EBAC-4A2B-B01E-9004BF0720F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74228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p:spPr>
        <p:txBody>
          <a:bodyPr/>
          <a:lstStyle/>
          <a:p>
            <a:r>
              <a:rPr lang="es-ES" altLang="en-US" noProof="0" dirty="0"/>
              <a:t>Este es el portal del SCI</a:t>
            </a:r>
            <a:r>
              <a:rPr lang="es-ES" altLang="en-US" baseline="0" noProof="0" dirty="0"/>
              <a:t> (Steel </a:t>
            </a:r>
            <a:r>
              <a:rPr lang="es-ES" altLang="en-US" baseline="0" noProof="0" dirty="0" err="1"/>
              <a:t>Construction</a:t>
            </a:r>
            <a:r>
              <a:rPr lang="es-ES" altLang="en-US" baseline="0" noProof="0" dirty="0"/>
              <a:t> </a:t>
            </a:r>
            <a:r>
              <a:rPr lang="es-ES" altLang="en-US" baseline="0" noProof="0" dirty="0" err="1"/>
              <a:t>Institute</a:t>
            </a:r>
            <a:r>
              <a:rPr lang="es-ES" altLang="en-US" baseline="0" noProof="0" dirty="0"/>
              <a:t>) que da acceso a varios recursos relativos a la aplicación del acero inoxidable en la construcción.</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46C3C1-9DB3-4925-9458-E614ED4208AB}"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24563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p:spPr>
        <p:txBody>
          <a:bodyPr/>
          <a:lstStyle/>
          <a:p>
            <a:r>
              <a:rPr lang="es-ES" altLang="en-US" noProof="0" dirty="0"/>
              <a:t>El Centro</a:t>
            </a:r>
            <a:r>
              <a:rPr lang="es-ES" altLang="en-US" baseline="0" noProof="0" dirty="0"/>
              <a:t> de Información para el uso del acero inoxidable en la construcción es un excelente punto de convergencia para obtener toda la información necesaria para </a:t>
            </a:r>
            <a:r>
              <a:rPr lang="es-ES" altLang="en-US" b="0" baseline="0" noProof="0" dirty="0"/>
              <a:t>el proyecto </a:t>
            </a:r>
            <a:r>
              <a:rPr lang="es-ES" altLang="en-US" baseline="0" noProof="0" dirty="0"/>
              <a:t>de estructuras de acero inoxidable. </a:t>
            </a:r>
            <a:endParaRPr lang="es-ES" altLang="en-US" noProof="0" dirty="0"/>
          </a:p>
          <a:p>
            <a:endParaRPr lang="en-GB" altLang="en-US" dirty="0"/>
          </a:p>
          <a:p>
            <a:r>
              <a:rPr lang="es-ES" altLang="en-US" noProof="0" dirty="0"/>
              <a:t>La</a:t>
            </a:r>
            <a:r>
              <a:rPr lang="es-ES" altLang="en-US" baseline="0" noProof="0" dirty="0"/>
              <a:t> página web incluye enlaces a diferentes sitios donde pueden encontrarse diversos recursos en diferentes idiomas</a:t>
            </a:r>
            <a:r>
              <a:rPr lang="en-GB" altLang="en-US" baseline="0" dirty="0"/>
              <a:t>. </a:t>
            </a:r>
            <a:r>
              <a:rPr lang="es-ES" altLang="en-US" baseline="0" noProof="0" dirty="0"/>
              <a:t>Los enlaces a varios de los recursos empleados en esta presentación pueden hallarse en el apartado</a:t>
            </a:r>
            <a:r>
              <a:rPr lang="en-GB" altLang="en-US" baseline="0" dirty="0"/>
              <a:t> </a:t>
            </a:r>
            <a:r>
              <a:rPr lang="en-US" altLang="en-US" dirty="0"/>
              <a:t> ‘</a:t>
            </a:r>
            <a:r>
              <a:rPr lang="es-ES" altLang="en-US" noProof="0" dirty="0" err="1"/>
              <a:t>Codes</a:t>
            </a:r>
            <a:r>
              <a:rPr lang="es-ES" altLang="en-US" noProof="0" dirty="0"/>
              <a:t> and </a:t>
            </a:r>
            <a:r>
              <a:rPr lang="es-ES" altLang="en-US" noProof="0" dirty="0" err="1"/>
              <a:t>Standards</a:t>
            </a:r>
            <a:r>
              <a:rPr lang="es-ES" altLang="en-US" noProof="0" dirty="0"/>
              <a:t>’</a:t>
            </a:r>
            <a:r>
              <a:rPr lang="en-US" altLang="en-US" dirty="0"/>
              <a:t> (</a:t>
            </a:r>
            <a:r>
              <a:rPr lang="es-ES" altLang="en-US" noProof="0" dirty="0"/>
              <a:t>Códigos</a:t>
            </a:r>
            <a:r>
              <a:rPr lang="es-ES" altLang="en-US" baseline="0" noProof="0" dirty="0"/>
              <a:t> y Normas)</a:t>
            </a:r>
            <a:r>
              <a:rPr lang="es-ES" altLang="en-US" noProof="0" dirty="0"/>
              <a:t>.</a:t>
            </a:r>
            <a:r>
              <a:rPr lang="es-ES" altLang="en-US" baseline="0" noProof="0" dirty="0"/>
              <a:t> La página web también proporciona información adicional, incluyendo algunos casos de estudio</a:t>
            </a:r>
            <a:r>
              <a:rPr lang="en-US" altLang="en-US" baseline="0" dirty="0"/>
              <a:t>.</a:t>
            </a:r>
            <a:endParaRPr lang="en-GB" altLang="en-US" baseline="0" dirty="0"/>
          </a:p>
          <a:p>
            <a:endParaRPr lang="en-GB" altLang="en-US" dirty="0"/>
          </a:p>
          <a:p>
            <a:endParaRPr lang="en-US" altLang="en-US" dirty="0"/>
          </a:p>
          <a:p>
            <a:endParaRPr lang="en-GB"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B3ED81-2C31-4D08-8BFA-9789C625A21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6545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p:spPr>
        <p:txBody>
          <a:bodyPr/>
          <a:lstStyle/>
          <a:p>
            <a:r>
              <a:rPr lang="es-ES" altLang="en-US" noProof="0" dirty="0"/>
              <a:t>Hay</a:t>
            </a:r>
            <a:r>
              <a:rPr lang="es-ES" altLang="en-US" baseline="0" noProof="0" dirty="0"/>
              <a:t> disponibles 12 casos de estudio que ilustran un amplio abanico de aplicaciones estructurales del acero inoxidable en puentes, edificación, estructuras offshore, etc. Estos casos describen el procedimiento de elección del grado de acero inoxidable, las bases de diseño y cálculo consideradas, las especificaciones y los aspectos más importantes de fabricación e instalación.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B95AA3-0013-4E19-B80D-4B4A0BE0596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8625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p:spPr>
        <p:txBody>
          <a:bodyPr/>
          <a:lstStyle/>
          <a:p>
            <a:r>
              <a:rPr lang="es-ES" altLang="en-US" noProof="0" dirty="0"/>
              <a:t>El</a:t>
            </a:r>
            <a:r>
              <a:rPr lang="es-ES" altLang="en-US" baseline="0" noProof="0" dirty="0"/>
              <a:t> Manual de Diseño </a:t>
            </a:r>
            <a:r>
              <a:rPr lang="es-ES" altLang="en-US" noProof="0" dirty="0"/>
              <a:t>‘</a:t>
            </a:r>
            <a:r>
              <a:rPr lang="es-ES" altLang="en-US" noProof="0" dirty="0" err="1"/>
              <a:t>Design</a:t>
            </a:r>
            <a:r>
              <a:rPr lang="es-ES" altLang="en-US" noProof="0" dirty="0"/>
              <a:t> Manual </a:t>
            </a:r>
            <a:r>
              <a:rPr lang="es-ES" altLang="en-US" noProof="0" dirty="0" err="1"/>
              <a:t>for</a:t>
            </a:r>
            <a:r>
              <a:rPr lang="es-ES" altLang="en-US" noProof="0" dirty="0"/>
              <a:t> </a:t>
            </a:r>
            <a:r>
              <a:rPr lang="es-ES" altLang="en-US" noProof="0" dirty="0" err="1"/>
              <a:t>Structural</a:t>
            </a:r>
            <a:r>
              <a:rPr lang="es-ES" altLang="en-US" noProof="0" dirty="0"/>
              <a:t> </a:t>
            </a:r>
            <a:r>
              <a:rPr lang="es-ES" altLang="en-US" noProof="0" dirty="0" err="1"/>
              <a:t>Stainless</a:t>
            </a:r>
            <a:r>
              <a:rPr lang="es-ES" altLang="en-US" noProof="0" dirty="0"/>
              <a:t> Steel’</a:t>
            </a:r>
            <a:r>
              <a:rPr lang="es-ES" altLang="en-US" baseline="0" noProof="0" dirty="0"/>
              <a:t>, actualmente en su tercera edición, es un manual para el diseño del acero inoxidable estructural de acuerdo con </a:t>
            </a:r>
            <a:r>
              <a:rPr lang="es-ES" altLang="en-US" noProof="0" dirty="0"/>
              <a:t>EN 1993-1-4. El manual incluye</a:t>
            </a:r>
            <a:r>
              <a:rPr lang="es-ES" altLang="en-US" baseline="0" noProof="0" dirty="0"/>
              <a:t> tanto guías generales como una amplia selección de ejemplos de diseño. Se ha añadido también un apartado de comentarios que describe de manera concisa los diferentes trabajos de investigación en los que la guía se ha basado.</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AE6662-003D-4427-BD38-62B56FD529F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9121910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p:spPr>
        <p:txBody>
          <a:bodyPr/>
          <a:lstStyle/>
          <a:p>
            <a:r>
              <a:rPr lang="es-ES" altLang="en-US" noProof="0" dirty="0"/>
              <a:t>En resumen, el acero inoxidable puede proporcionar</a:t>
            </a:r>
            <a:r>
              <a:rPr lang="es-ES" altLang="en-US" baseline="0" noProof="0" dirty="0"/>
              <a:t> una solución de agradable apariencia y coste razonable cuando sus características únicas se consideran adecuadamente. El diseño en acero inoxidable no es muy diferente del diseño en acero al carbono, aunque deban considerarse algunos límites de abolladura y curvas de pandeo diferentes. Existe una gran cantidad de recursos gratuitos que pueden ayudar al proyectista a realizar diseños en acero inoxidable. </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BB0E38-231B-4D3E-9577-9C1A47BB244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559842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493CB-4046-46AB-AF17-750713C4167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93831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p:spPr>
        <p:txBody>
          <a:bodyPr/>
          <a:lstStyle/>
          <a:p>
            <a:r>
              <a:rPr lang="es-ES" altLang="en-US" noProof="0" dirty="0"/>
              <a:t>Muchas gracias por su</a:t>
            </a:r>
            <a:r>
              <a:rPr lang="es-ES" altLang="en-US" baseline="0" noProof="0" dirty="0"/>
              <a:t> atención.</a:t>
            </a:r>
            <a:endParaRPr lang="es-ES" altLang="en-US" noProof="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3BC989-4884-49A4-9BB3-76B2CB64593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9414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712794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373148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03313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33898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16729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ext Placeholder 2"/>
          <p:cNvSpPr>
            <a:spLocks noGrp="1"/>
          </p:cNvSpPr>
          <p:nvPr>
            <p:ph type="body" sz="half" idx="1"/>
          </p:nvPr>
        </p:nvSpPr>
        <p:spPr>
          <a:xfrm>
            <a:off x="468313" y="1773238"/>
            <a:ext cx="4038600" cy="4525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59313" y="1773238"/>
            <a:ext cx="4038600" cy="4525962"/>
          </a:xfrm>
        </p:spPr>
        <p:txBody>
          <a:bodyPr/>
          <a:lstStyle/>
          <a:p>
            <a:pPr lvl="0"/>
            <a:endParaRPr lang="en-GB" noProof="0"/>
          </a:p>
        </p:txBody>
      </p:sp>
      <p:sp>
        <p:nvSpPr>
          <p:cNvPr id="5" name="Date Placeholder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5853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33071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604615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Chart Placeholder 2"/>
          <p:cNvSpPr>
            <a:spLocks noGrp="1"/>
          </p:cNvSpPr>
          <p:nvPr>
            <p:ph type="chart"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9583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76034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68313" y="179388"/>
            <a:ext cx="8231187" cy="1169987"/>
          </a:xfrm>
        </p:spPr>
        <p:txBody>
          <a:bodyPr/>
          <a:lstStyle/>
          <a:p>
            <a:r>
              <a:rPr lang="en-US"/>
              <a:t>Click to edit Master title style</a:t>
            </a:r>
            <a:endParaRPr lang="en-GB"/>
          </a:p>
        </p:txBody>
      </p:sp>
      <p:sp>
        <p:nvSpPr>
          <p:cNvPr id="3" name="Table Placeholder 2"/>
          <p:cNvSpPr>
            <a:spLocks noGrp="1"/>
          </p:cNvSpPr>
          <p:nvPr>
            <p:ph type="tbl" idx="1"/>
          </p:nvPr>
        </p:nvSpPr>
        <p:spPr>
          <a:xfrm>
            <a:off x="468313" y="1773238"/>
            <a:ext cx="8229600" cy="4525962"/>
          </a:xfrm>
        </p:spPr>
        <p:txBody>
          <a:bodyPr/>
          <a:lstStyle/>
          <a:p>
            <a:pPr lvl="0"/>
            <a:endParaRPr lang="en-GB" noProof="0"/>
          </a:p>
        </p:txBody>
      </p:sp>
      <p:sp>
        <p:nvSpPr>
          <p:cNvPr id="4" name="Rectangle 4"/>
          <p:cNvSpPr>
            <a:spLocks noGrp="1" noChangeArrowheads="1"/>
          </p:cNvSpPr>
          <p:nvPr>
            <p:ph type="dt" sz="half" idx="10"/>
          </p:nvPr>
        </p:nvSpPr>
        <p:spPr>
          <a:xfrm>
            <a:off x="457200" y="6356350"/>
            <a:ext cx="2133600" cy="36512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6725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userDrawn="1"/>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es-ES_tradnl" sz="1600" noProof="0" dirty="0"/>
              <a:t>Acero inoxidable estructural</a:t>
            </a:r>
          </a:p>
        </p:txBody>
      </p:sp>
      <p:sp>
        <p:nvSpPr>
          <p:cNvPr id="9" name="TextBox 8"/>
          <p:cNvSpPr txBox="1"/>
          <p:nvPr userDrawn="1"/>
        </p:nvSpPr>
        <p:spPr>
          <a:xfrm>
            <a:off x="8856520" y="6669360"/>
            <a:ext cx="396000" cy="360000"/>
          </a:xfrm>
          <a:prstGeom prst="rect">
            <a:avLst/>
          </a:prstGeom>
          <a:noFill/>
        </p:spPr>
        <p:txBody>
          <a:bodyPr wrap="square" rtlCol="0">
            <a:spAutoFit/>
          </a:bodyPr>
          <a:lstStyle/>
          <a:p>
            <a:pPr algn="ctr"/>
            <a:fld id="{4E829B8C-DC59-4CBF-96F4-512DDC1FED4E}" type="slidenum">
              <a:rPr lang="en-GB" sz="1200" smtClean="0">
                <a:solidFill>
                  <a:schemeClr val="bg1"/>
                </a:solidFill>
              </a:rPr>
              <a:pPr algn="ctr"/>
              <a:t>‹#›</a:t>
            </a:fld>
            <a:endParaRPr lang="en-GB" sz="1200" dirty="0">
              <a:solidFill>
                <a:schemeClr val="bg1"/>
              </a:solidFill>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noProof="0" dirty="0"/>
              <a:t>Click to </a:t>
            </a:r>
            <a:r>
              <a:rPr lang="es-ES_tradnl" noProof="0" dirty="0" err="1"/>
              <a:t>edit</a:t>
            </a:r>
            <a:r>
              <a:rPr lang="es-ES_tradnl" noProof="0" dirty="0"/>
              <a:t> Master </a:t>
            </a:r>
            <a:r>
              <a:rPr lang="es-ES_tradnl" noProof="0" dirty="0" err="1"/>
              <a:t>title</a:t>
            </a:r>
            <a:r>
              <a:rPr lang="es-ES_tradnl" noProof="0" dirty="0"/>
              <a:t> </a:t>
            </a:r>
            <a:r>
              <a:rPr lang="es-ES_tradnl" noProof="0" dirty="0" err="1"/>
              <a:t>style</a:t>
            </a:r>
            <a:endParaRPr lang="es-ES_tradnl" noProof="0" dirty="0"/>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s-ES_tradnl" noProof="0" dirty="0"/>
              <a:t>Click to </a:t>
            </a:r>
            <a:r>
              <a:rPr lang="es-ES_tradnl" noProof="0" dirty="0" err="1"/>
              <a:t>edit</a:t>
            </a:r>
            <a:r>
              <a:rPr lang="es-ES_tradnl" noProof="0" dirty="0"/>
              <a:t> Master </a:t>
            </a:r>
            <a:r>
              <a:rPr lang="es-ES_tradnl" noProof="0" dirty="0" err="1"/>
              <a:t>text</a:t>
            </a:r>
            <a:r>
              <a:rPr lang="es-ES_tradnl" noProof="0" dirty="0"/>
              <a:t> </a:t>
            </a:r>
            <a:r>
              <a:rPr lang="es-ES_tradnl" noProof="0" dirty="0" err="1"/>
              <a:t>styles</a:t>
            </a:r>
            <a:endParaRPr lang="es-ES_tradnl" noProof="0" dirty="0"/>
          </a:p>
          <a:p>
            <a:pPr lvl="1"/>
            <a:r>
              <a:rPr lang="es-ES_tradnl" noProof="0" dirty="0" err="1"/>
              <a:t>Second</a:t>
            </a:r>
            <a:r>
              <a:rPr lang="es-ES_tradnl" noProof="0" dirty="0"/>
              <a:t> </a:t>
            </a:r>
            <a:r>
              <a:rPr lang="es-ES_tradnl" noProof="0" dirty="0" err="1"/>
              <a:t>level</a:t>
            </a:r>
            <a:endParaRPr lang="es-ES_tradnl" noProof="0" dirty="0"/>
          </a:p>
          <a:p>
            <a:pPr lvl="2"/>
            <a:r>
              <a:rPr lang="es-ES_tradnl" noProof="0" dirty="0" err="1"/>
              <a:t>Third</a:t>
            </a:r>
            <a:r>
              <a:rPr lang="es-ES_tradnl" noProof="0" dirty="0"/>
              <a:t> </a:t>
            </a:r>
            <a:r>
              <a:rPr lang="es-ES_tradnl" noProof="0" dirty="0" err="1"/>
              <a:t>level</a:t>
            </a:r>
            <a:endParaRPr lang="es-ES_tradnl" noProof="0" dirty="0"/>
          </a:p>
          <a:p>
            <a:pPr lvl="3"/>
            <a:r>
              <a:rPr lang="es-ES_tradnl" noProof="0" dirty="0" err="1"/>
              <a:t>Fourth</a:t>
            </a:r>
            <a:r>
              <a:rPr lang="es-ES_tradnl" noProof="0" dirty="0"/>
              <a:t> </a:t>
            </a:r>
            <a:r>
              <a:rPr lang="es-ES_tradnl" noProof="0" dirty="0" err="1"/>
              <a:t>level</a:t>
            </a:r>
            <a:endParaRPr lang="es-ES_tradnl" noProof="0" dirty="0"/>
          </a:p>
          <a:p>
            <a:pPr lvl="4"/>
            <a:r>
              <a:rPr lang="es-ES_tradnl" noProof="0" dirty="0" err="1"/>
              <a:t>Fifth</a:t>
            </a:r>
            <a:r>
              <a:rPr lang="es-ES_tradnl" noProof="0" dirty="0"/>
              <a:t> </a:t>
            </a:r>
            <a:r>
              <a:rPr lang="es-ES_tradnl" noProof="0" dirty="0" err="1"/>
              <a:t>level</a:t>
            </a:r>
            <a:endParaRPr lang="es-ES_tradnl" noProof="0"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5AF66AA0-E37C-4065-8BE7-D4086C065B53}" type="slidenum">
              <a:rPr lang="fr-BE" smtClean="0"/>
              <a:pPr/>
              <a:t>‹#›</a:t>
            </a:fld>
            <a:endParaRPr lang="fr-BE"/>
          </a:p>
        </p:txBody>
      </p:sp>
      <p:sp>
        <p:nvSpPr>
          <p:cNvPr id="7" name="Rectangle 6"/>
          <p:cNvSpPr/>
          <p:nvPr/>
        </p:nvSpPr>
        <p:spPr>
          <a:xfrm>
            <a:off x="8928000" y="0"/>
            <a:ext cx="21600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es-ES_tradnl" sz="1600" noProof="0" dirty="0"/>
              <a:t>Acero inoxidable estructural</a:t>
            </a:r>
          </a:p>
        </p:txBody>
      </p:sp>
    </p:spTree>
    <p:extLst>
      <p:ext uri="{BB962C8B-B14F-4D97-AF65-F5344CB8AC3E}">
        <p14:creationId xmlns:p14="http://schemas.microsoft.com/office/powerpoint/2010/main" val="159948311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roadsbridges.com/willing-bend-0" TargetMode="External"/><Relationship Id="rId13" Type="http://schemas.openxmlformats.org/officeDocument/2006/relationships/hyperlink" Target="ftp://issf@78.129.166.137/issf/non-image-files/PDF/Structural/Stonecutters_Bridge_Towers.pdf" TargetMode="External"/><Relationship Id="rId18" Type="http://schemas.openxmlformats.org/officeDocument/2006/relationships/hyperlink" Target="http://www.worldstainless.org/Files/issf/Education_references/Ref19_Case_study_of_progreso_pier.pdf" TargetMode="External"/><Relationship Id="rId3" Type="http://schemas.openxmlformats.org/officeDocument/2006/relationships/hyperlink" Target="http://www.ledevoir.com/politique/quebec/336978/echangeur-turcot-quebec-confirme-le-mauvais-etat-des-structures" TargetMode="External"/><Relationship Id="rId21" Type="http://schemas.openxmlformats.org/officeDocument/2006/relationships/hyperlink" Target="http://www.stainlesssteelrebar.org/" TargetMode="External"/><Relationship Id="rId7" Type="http://schemas.openxmlformats.org/officeDocument/2006/relationships/hyperlink" Target="http://www.worldstainless.org/Files/issf/Education_references/Ref08_Special-issue-stainless-steel-rebar-Acom.pdf" TargetMode="External"/><Relationship Id="rId12" Type="http://schemas.openxmlformats.org/officeDocument/2006/relationships/hyperlink" Target="http://www.arup.com/Projects/Stonecutters_Bridge.aspx" TargetMode="External"/><Relationship Id="rId17" Type="http://schemas.openxmlformats.org/officeDocument/2006/relationships/hyperlink" Target="http://www.ukcares.com/downloads/guides/PART7.pdf" TargetMode="External"/><Relationship Id="rId2" Type="http://schemas.openxmlformats.org/officeDocument/2006/relationships/hyperlink" Target="http://www.lapresse.ca/actualites/montreal/201111/25/01-4471833-echangeur-turcot-254-millions-pour-lentretien-avant-la-demolition.php" TargetMode="External"/><Relationship Id="rId16" Type="http://schemas.openxmlformats.org/officeDocument/2006/relationships/hyperlink" Target="http://www.cedinox.es/opencms901/export/sites/cedinox/.galleries/publicaciones-tecnicas/59armadurasaceroinoxidable.pdf" TargetMode="External"/><Relationship Id="rId20" Type="http://schemas.openxmlformats.org/officeDocument/2006/relationships/hyperlink" Target="http://americanarminox.com/Purdue_University_Report_-_Stainless_Steel_Life_Cycle_Costing.pdf" TargetMode="External"/><Relationship Id="rId1" Type="http://schemas.openxmlformats.org/officeDocument/2006/relationships/slideLayout" Target="../slideLayouts/slideLayout2.xml"/><Relationship Id="rId6" Type="http://schemas.openxmlformats.org/officeDocument/2006/relationships/hyperlink" Target="http://www.nickelinstitute.org/en/Sustainability/LifeCycleManagement/LifeCycleAssessments/LCAProgresoPier.aspx" TargetMode="External"/><Relationship Id="rId11" Type="http://schemas.openxmlformats.org/officeDocument/2006/relationships/hyperlink" Target="http://www.engineersireland.ie/EngineersIreland/media/SiteMedia/groups/Divisions/civil/Broadmeadow-Estuary-Bridge-Integration-of-Design-and-Construction.pdf?ext=.pdf" TargetMode="External"/><Relationship Id="rId5" Type="http://schemas.openxmlformats.org/officeDocument/2006/relationships/hyperlink" Target="http://www.nachi.org/visual-inspection-concrete.htm" TargetMode="External"/><Relationship Id="rId15" Type="http://schemas.openxmlformats.org/officeDocument/2006/relationships/hyperlink" Target="http://www.infociments.fr/publications/ciments-betons/collection-technique-cimbeton/ct-t81" TargetMode="External"/><Relationship Id="rId10" Type="http://schemas.openxmlformats.org/officeDocument/2006/relationships/hyperlink" Target="http://www.aeconline.ae/major-hong-kong-stainless-steel-rebar-contract-signed-by-arminox-middle-east-42317/news.html" TargetMode="External"/><Relationship Id="rId19" Type="http://schemas.openxmlformats.org/officeDocument/2006/relationships/hyperlink" Target="http://www.sintef.no/upload/Byggforsk/Publikasjoner/Prrapp%20405.pdf" TargetMode="External"/><Relationship Id="rId4" Type="http://schemas.openxmlformats.org/officeDocument/2006/relationships/hyperlink" Target="http://www.worldstainless.org/Files/issf/Education_references/Ref07_The_use_of_predictive_models_in_specifying_selective_use_of_stainless_steel_reinforcement.pdf" TargetMode="External"/><Relationship Id="rId9" Type="http://schemas.openxmlformats.org/officeDocument/2006/relationships/hyperlink" Target="http://structurae.net/structures/data/index.cfm?id=s0011506" TargetMode="External"/><Relationship Id="rId14" Type="http://schemas.openxmlformats.org/officeDocument/2006/relationships/hyperlink" Target="http://www.cif.org/noms/2008/24_-_Ocean_Parkway_Belt_Bridge.pdf"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tainlesssteelrebar.org/" TargetMode="External"/><Relationship Id="rId3" Type="http://schemas.openxmlformats.org/officeDocument/2006/relationships/hyperlink" Target="https://www.tandfonline.com/author/Qu,+D" TargetMode="External"/><Relationship Id="rId7" Type="http://schemas.openxmlformats.org/officeDocument/2006/relationships/hyperlink" Target="https://store.nace.org/stainless-steel-rebar-for-marine-environment-a-study-of-galvanic-corrosion-with-carbon-steel-rebar-used-in-the-same-concrete-structure" TargetMode="External"/><Relationship Id="rId2" Type="http://schemas.openxmlformats.org/officeDocument/2006/relationships/hyperlink" Target="https://www.tandfonline.com/author/Qian,+S" TargetMode="External"/><Relationship Id="rId1" Type="http://schemas.openxmlformats.org/officeDocument/2006/relationships/slideLayout" Target="../slideLayouts/slideLayout2.xml"/><Relationship Id="rId6" Type="http://schemas.openxmlformats.org/officeDocument/2006/relationships/hyperlink" Target="https://www.tandfonline.com/toc/ycmq20/45/4" TargetMode="External"/><Relationship Id="rId5" Type="http://schemas.openxmlformats.org/officeDocument/2006/relationships/hyperlink" Target="https://www.tandfonline.com/toc/ycmq20/current" TargetMode="External"/><Relationship Id="rId4" Type="http://schemas.openxmlformats.org/officeDocument/2006/relationships/hyperlink" Target="https://www.tandfonline.com/author/Coates,+G"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5.xml"/><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54.emf"/></Relationships>
</file>

<file path=ppt/slides/_rels/slide55.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56.emf"/></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8.xml"/><Relationship Id="rId1" Type="http://schemas.openxmlformats.org/officeDocument/2006/relationships/vmlDrawing" Target="../drawings/vmlDrawing1.vml"/><Relationship Id="rId5" Type="http://schemas.openxmlformats.org/officeDocument/2006/relationships/image" Target="../media/image57.emf"/><Relationship Id="rId4" Type="http://schemas.openxmlformats.org/officeDocument/2006/relationships/oleObject" Target="../embeddings/oleObject1.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9.png"/><Relationship Id="rId1" Type="http://schemas.openxmlformats.org/officeDocument/2006/relationships/slideLayout" Target="../slideLayouts/slideLayout13.xml"/><Relationship Id="rId4" Type="http://schemas.openxmlformats.org/officeDocument/2006/relationships/image" Target="../media/image64.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66.emf"/><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65.emf"/><Relationship Id="rId4" Type="http://schemas.openxmlformats.org/officeDocument/2006/relationships/oleObject" Target="../embeddings/oleObject2.bin"/></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39.xml"/><Relationship Id="rId7" Type="http://schemas.openxmlformats.org/officeDocument/2006/relationships/image" Target="../media/image68.emf"/><Relationship Id="rId2" Type="http://schemas.openxmlformats.org/officeDocument/2006/relationships/slideLayout" Target="../slideLayouts/slideLayout20.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oleObject" Target="../embeddings/oleObject8.bin"/><Relationship Id="rId5" Type="http://schemas.openxmlformats.org/officeDocument/2006/relationships/image" Target="../media/image67.emf"/><Relationship Id="rId10" Type="http://schemas.openxmlformats.org/officeDocument/2006/relationships/oleObject" Target="../embeddings/oleObject7.bin"/><Relationship Id="rId4" Type="http://schemas.openxmlformats.org/officeDocument/2006/relationships/oleObject" Target="../embeddings/oleObject4.bin"/><Relationship Id="rId9" Type="http://schemas.openxmlformats.org/officeDocument/2006/relationships/image" Target="../media/image69.e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40.xml"/><Relationship Id="rId7" Type="http://schemas.openxmlformats.org/officeDocument/2006/relationships/image" Target="../media/image71.emf"/><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image" Target="../media/image70.emf"/><Relationship Id="rId4" Type="http://schemas.openxmlformats.org/officeDocument/2006/relationships/oleObject" Target="../embeddings/oleObject9.bin"/><Relationship Id="rId9" Type="http://schemas.openxmlformats.org/officeDocument/2006/relationships/image" Target="../media/image72.wmf"/></Relationships>
</file>

<file path=ppt/slides/_rels/slide7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2.xml"/><Relationship Id="rId1" Type="http://schemas.openxmlformats.org/officeDocument/2006/relationships/slideLayout" Target="../slideLayouts/slideLayout20.xml"/><Relationship Id="rId4" Type="http://schemas.openxmlformats.org/officeDocument/2006/relationships/image" Target="../media/image75.jpeg"/></Relationships>
</file>

<file path=ppt/slides/_rels/slide7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1.xml"/><Relationship Id="rId5" Type="http://schemas.openxmlformats.org/officeDocument/2006/relationships/image" Target="../media/image56.png"/><Relationship Id="rId4" Type="http://schemas.openxmlformats.org/officeDocument/2006/relationships/image" Target="../media/image55.png"/></Relationships>
</file>

<file path=ppt/slides/_rels/slide7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vmlDrawing" Target="../drawings/vmlDrawing5.vml"/><Relationship Id="rId5" Type="http://schemas.openxmlformats.org/officeDocument/2006/relationships/image" Target="../media/image80.emf"/><Relationship Id="rId4" Type="http://schemas.openxmlformats.org/officeDocument/2006/relationships/oleObject" Target="../embeddings/oleObject12.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81.emf"/><Relationship Id="rId4" Type="http://schemas.openxmlformats.org/officeDocument/2006/relationships/oleObject" Target="../embeddings/oleObject13.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vmlDrawing" Target="../drawings/vmlDrawing7.vml"/><Relationship Id="rId5" Type="http://schemas.openxmlformats.org/officeDocument/2006/relationships/image" Target="../media/image82.emf"/><Relationship Id="rId4" Type="http://schemas.openxmlformats.org/officeDocument/2006/relationships/oleObject" Target="../embeddings/oleObject14.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84.emf"/><Relationship Id="rId2" Type="http://schemas.openxmlformats.org/officeDocument/2006/relationships/slideLayout" Target="../slideLayouts/slideLayout13.xml"/><Relationship Id="rId1" Type="http://schemas.openxmlformats.org/officeDocument/2006/relationships/vmlDrawing" Target="../drawings/vmlDrawing8.vml"/><Relationship Id="rId6" Type="http://schemas.openxmlformats.org/officeDocument/2006/relationships/oleObject" Target="../embeddings/oleObject16.bin"/><Relationship Id="rId5" Type="http://schemas.openxmlformats.org/officeDocument/2006/relationships/image" Target="../media/image83.emf"/><Relationship Id="rId4" Type="http://schemas.openxmlformats.org/officeDocument/2006/relationships/oleObject" Target="../embeddings/oleObject15.bin"/></Relationships>
</file>

<file path=ppt/slides/_rels/slide8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87.jpeg"/><Relationship Id="rId4" Type="http://schemas.openxmlformats.org/officeDocument/2006/relationships/image" Target="../media/image86.jpe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3.xml"/><Relationship Id="rId1" Type="http://schemas.openxmlformats.org/officeDocument/2006/relationships/vmlDrawing" Target="../drawings/vmlDrawing9.vml"/><Relationship Id="rId5" Type="http://schemas.openxmlformats.org/officeDocument/2006/relationships/image" Target="../media/image88.emf"/><Relationship Id="rId4" Type="http://schemas.openxmlformats.org/officeDocument/2006/relationships/oleObject" Target="../embeddings/oleObject17.bin"/></Relationships>
</file>

<file path=ppt/slides/_rels/slide8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1.xml"/><Relationship Id="rId5" Type="http://schemas.openxmlformats.org/officeDocument/2006/relationships/image" Target="../media/image71.png"/><Relationship Id="rId4" Type="http://schemas.openxmlformats.org/officeDocument/2006/relationships/image" Target="../media/image70.png"/></Relationships>
</file>

<file path=ppt/slides/_rels/slide88.xml.rels><?xml version="1.0" encoding="UTF-8" standalone="yes"?>
<Relationships xmlns="http://schemas.openxmlformats.org/package/2006/relationships"><Relationship Id="rId3" Type="http://schemas.openxmlformats.org/officeDocument/2006/relationships/image" Target="../media/image730.png"/><Relationship Id="rId2" Type="http://schemas.openxmlformats.org/officeDocument/2006/relationships/image" Target="../media/image72.png"/><Relationship Id="rId1" Type="http://schemas.openxmlformats.org/officeDocument/2006/relationships/slideLayout" Target="../slideLayouts/slideLayout21.xml"/><Relationship Id="rId4" Type="http://schemas.openxmlformats.org/officeDocument/2006/relationships/image" Target="../media/image74.png"/></Relationships>
</file>

<file path=ppt/slides/_rels/slide89.xml.rels><?xml version="1.0" encoding="UTF-8" standalone="yes"?>
<Relationships xmlns="http://schemas.openxmlformats.org/package/2006/relationships"><Relationship Id="rId2" Type="http://schemas.openxmlformats.org/officeDocument/2006/relationships/image" Target="../media/image750.png"/><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3.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9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3.xml"/><Relationship Id="rId5" Type="http://schemas.openxmlformats.org/officeDocument/2006/relationships/image" Target="../media/image102.png"/><Relationship Id="rId4" Type="http://schemas.openxmlformats.org/officeDocument/2006/relationships/image" Target="../media/image10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1.xml"/></Relationships>
</file>

<file path=ppt/slides/_rels/slide10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950.png"/><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3" Type="http://schemas.openxmlformats.org/officeDocument/2006/relationships/image" Target="../media/image950.png"/><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13.xml"/><Relationship Id="rId1" Type="http://schemas.openxmlformats.org/officeDocument/2006/relationships/vmlDrawing" Target="../drawings/vmlDrawing10.vml"/><Relationship Id="rId5" Type="http://schemas.openxmlformats.org/officeDocument/2006/relationships/image" Target="../media/image112.wmf"/><Relationship Id="rId4" Type="http://schemas.openxmlformats.org/officeDocument/2006/relationships/oleObject" Target="../embeddings/oleObject18.bin"/></Relationships>
</file>

<file path=ppt/slides/_rels/slide111.xml.rels><?xml version="1.0" encoding="UTF-8" standalone="yes"?>
<Relationships xmlns="http://schemas.openxmlformats.org/package/2006/relationships"><Relationship Id="rId8" Type="http://schemas.openxmlformats.org/officeDocument/2006/relationships/image" Target="../media/image115.wmf"/><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117.wmf"/><Relationship Id="rId2" Type="http://schemas.openxmlformats.org/officeDocument/2006/relationships/slideLayout" Target="../slideLayouts/slideLayout13.xml"/><Relationship Id="rId1" Type="http://schemas.openxmlformats.org/officeDocument/2006/relationships/vmlDrawing" Target="../drawings/vmlDrawing11.vml"/><Relationship Id="rId6" Type="http://schemas.openxmlformats.org/officeDocument/2006/relationships/image" Target="../media/image114.w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116.wmf"/><Relationship Id="rId4" Type="http://schemas.openxmlformats.org/officeDocument/2006/relationships/image" Target="../media/image113.wmf"/><Relationship Id="rId9" Type="http://schemas.openxmlformats.org/officeDocument/2006/relationships/oleObject" Target="../embeddings/oleObject22.bin"/></Relationships>
</file>

<file path=ppt/slides/_rels/slide112.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chart" Target="../charts/chart9.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chart" Target="../charts/chart10.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112.png"/><Relationship Id="rId1" Type="http://schemas.openxmlformats.org/officeDocument/2006/relationships/slideLayout" Target="../slideLayouts/slideLayout13.xml"/><Relationship Id="rId4" Type="http://schemas.openxmlformats.org/officeDocument/2006/relationships/image" Target="../media/image1100.png"/></Relationships>
</file>

<file path=ppt/slides/_rels/slide1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114.png"/><Relationship Id="rId1" Type="http://schemas.openxmlformats.org/officeDocument/2006/relationships/slideLayout" Target="../slideLayouts/slideLayout13.xml"/><Relationship Id="rId5" Type="http://schemas.openxmlformats.org/officeDocument/2006/relationships/image" Target="../media/image113.png"/><Relationship Id="rId4" Type="http://schemas.openxmlformats.org/officeDocument/2006/relationships/image" Target="../media/image1110.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vmlDrawing" Target="../drawings/vmlDrawing12.vml"/><Relationship Id="rId5" Type="http://schemas.openxmlformats.org/officeDocument/2006/relationships/image" Target="../media/image125.wmf"/><Relationship Id="rId4" Type="http://schemas.openxmlformats.org/officeDocument/2006/relationships/oleObject" Target="../embeddings/oleObject24.bin"/></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60.xml"/><Relationship Id="rId1" Type="http://schemas.openxmlformats.org/officeDocument/2006/relationships/slideLayout" Target="../slideLayouts/slideLayout13.xml"/><Relationship Id="rId4" Type="http://schemas.openxmlformats.org/officeDocument/2006/relationships/hyperlink" Target="http://www.steel-stainless.org/"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www.stainlessconstruction.com/" TargetMode="External"/><Relationship Id="rId2" Type="http://schemas.openxmlformats.org/officeDocument/2006/relationships/notesSlide" Target="../notesSlides/notesSlide61.xml"/><Relationship Id="rId1" Type="http://schemas.openxmlformats.org/officeDocument/2006/relationships/slideLayout" Target="../slideLayouts/slideLayout13.xml"/><Relationship Id="rId4" Type="http://schemas.openxmlformats.org/officeDocument/2006/relationships/image" Target="../media/image127.png"/></Relationships>
</file>

<file path=ppt/slides/_rels/slide136.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hyperlink" Target="http://www.steel-stainless.org/CaseStudies" TargetMode="External"/><Relationship Id="rId7" Type="http://schemas.openxmlformats.org/officeDocument/2006/relationships/image" Target="../media/image131.jpeg"/><Relationship Id="rId2" Type="http://schemas.openxmlformats.org/officeDocument/2006/relationships/notesSlide" Target="../notesSlides/notesSlide62.xml"/><Relationship Id="rId1" Type="http://schemas.openxmlformats.org/officeDocument/2006/relationships/slideLayout" Target="../slideLayouts/slideLayout13.xml"/><Relationship Id="rId6" Type="http://schemas.openxmlformats.org/officeDocument/2006/relationships/image" Target="../media/image130.jpeg"/><Relationship Id="rId5" Type="http://schemas.openxmlformats.org/officeDocument/2006/relationships/image" Target="../media/image129.jpeg"/><Relationship Id="rId4" Type="http://schemas.openxmlformats.org/officeDocument/2006/relationships/image" Target="../media/image128.jpeg"/></Relationships>
</file>

<file path=ppt/slides/_rels/slide13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63.xml"/><Relationship Id="rId1" Type="http://schemas.openxmlformats.org/officeDocument/2006/relationships/slideLayout" Target="../slideLayouts/slideLayout19.xml"/><Relationship Id="rId5" Type="http://schemas.openxmlformats.org/officeDocument/2006/relationships/hyperlink" Target="http://www.steel-stainless.org/designmanual" TargetMode="External"/><Relationship Id="rId4" Type="http://schemas.openxmlformats.org/officeDocument/2006/relationships/hyperlink" Target="http://www.steel-stainless.org/uksoftware"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hyperlink" Target="mailto:barbara.rossi@kuleuven.be" TargetMode="External"/><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hyperlink" Target="mailto:maarten.fortan@kuleuven.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fr-FR" sz="3600" dirty="0" err="1"/>
              <a:t>Material</a:t>
            </a:r>
            <a:r>
              <a:rPr lang="fr-FR" sz="3600" dirty="0"/>
              <a:t> </a:t>
            </a:r>
            <a:r>
              <a:rPr lang="fr-FR" sz="3600" dirty="0" err="1"/>
              <a:t>didactico</a:t>
            </a:r>
            <a:r>
              <a:rPr lang="fr-FR" sz="3600" dirty="0"/>
              <a:t> para </a:t>
            </a:r>
            <a:r>
              <a:rPr lang="fr-FR" sz="3600" dirty="0" err="1"/>
              <a:t>docentes</a:t>
            </a:r>
            <a:r>
              <a:rPr lang="fr-FR" sz="3600" dirty="0"/>
              <a:t> en  </a:t>
            </a:r>
            <a:r>
              <a:rPr lang="fr-FR" sz="3600" dirty="0" err="1"/>
              <a:t>Arquitectura</a:t>
            </a:r>
            <a:r>
              <a:rPr lang="fr-FR" sz="3600" dirty="0"/>
              <a:t> o </a:t>
            </a:r>
            <a:r>
              <a:rPr lang="fr-FR" sz="3600" dirty="0" err="1"/>
              <a:t>Ingenieria</a:t>
            </a:r>
            <a:r>
              <a:rPr lang="fr-FR" sz="3600" dirty="0"/>
              <a:t> Civil </a:t>
            </a:r>
          </a:p>
        </p:txBody>
      </p:sp>
      <p:sp>
        <p:nvSpPr>
          <p:cNvPr id="3" name="Subtitle 2"/>
          <p:cNvSpPr>
            <a:spLocks noGrp="1"/>
          </p:cNvSpPr>
          <p:nvPr>
            <p:ph type="subTitle" idx="1"/>
          </p:nvPr>
        </p:nvSpPr>
        <p:spPr/>
        <p:txBody>
          <a:bodyPr>
            <a:noAutofit/>
          </a:bodyPr>
          <a:lstStyle/>
          <a:p>
            <a:r>
              <a:rPr lang="fr-FR" sz="4000" b="1" dirty="0" err="1">
                <a:solidFill>
                  <a:srgbClr val="0070C0"/>
                </a:solidFill>
              </a:rPr>
              <a:t>Capítulo</a:t>
            </a:r>
            <a:r>
              <a:rPr lang="fr-FR" sz="4000" b="1" dirty="0">
                <a:solidFill>
                  <a:srgbClr val="0070C0"/>
                </a:solidFill>
              </a:rPr>
              <a:t> 7A:</a:t>
            </a:r>
          </a:p>
          <a:p>
            <a:r>
              <a:rPr lang="fr-FR" sz="4000" b="1" dirty="0" err="1">
                <a:solidFill>
                  <a:srgbClr val="0070C0"/>
                </a:solidFill>
              </a:rPr>
              <a:t>Aplicaciones</a:t>
            </a:r>
            <a:r>
              <a:rPr lang="fr-FR" sz="4000" b="1" dirty="0">
                <a:solidFill>
                  <a:srgbClr val="0070C0"/>
                </a:solidFill>
              </a:rPr>
              <a:t> </a:t>
            </a:r>
            <a:r>
              <a:rPr lang="fr-FR" sz="4000" b="1" dirty="0" err="1">
                <a:solidFill>
                  <a:srgbClr val="0070C0"/>
                </a:solidFill>
              </a:rPr>
              <a:t>estructurales</a:t>
            </a:r>
            <a:r>
              <a:rPr lang="fr-FR" sz="4000" b="1" dirty="0">
                <a:solidFill>
                  <a:srgbClr val="0070C0"/>
                </a:solidFill>
              </a:rPr>
              <a:t> </a:t>
            </a:r>
            <a:r>
              <a:rPr lang="fr-FR" sz="4000" b="1" dirty="0" err="1">
                <a:solidFill>
                  <a:srgbClr val="0070C0"/>
                </a:solidFill>
              </a:rPr>
              <a:t>del</a:t>
            </a:r>
            <a:r>
              <a:rPr lang="fr-FR" sz="4000" b="1" dirty="0">
                <a:solidFill>
                  <a:srgbClr val="0070C0"/>
                </a:solidFill>
              </a:rPr>
              <a:t> </a:t>
            </a:r>
            <a:r>
              <a:rPr lang="fr-FR" sz="4000" b="1" dirty="0" err="1">
                <a:solidFill>
                  <a:srgbClr val="0070C0"/>
                </a:solidFill>
              </a:rPr>
              <a:t>corrugado</a:t>
            </a:r>
            <a:r>
              <a:rPr lang="fr-FR" sz="4000" b="1" dirty="0">
                <a:solidFill>
                  <a:srgbClr val="0070C0"/>
                </a:solidFill>
              </a:rPr>
              <a:t> de </a:t>
            </a:r>
            <a:r>
              <a:rPr lang="fr-FR" sz="4000" b="1" dirty="0" err="1">
                <a:solidFill>
                  <a:srgbClr val="0070C0"/>
                </a:solidFill>
              </a:rPr>
              <a:t>acero</a:t>
            </a:r>
            <a:r>
              <a:rPr lang="fr-FR" sz="4000" b="1" dirty="0">
                <a:solidFill>
                  <a:srgbClr val="0070C0"/>
                </a:solidFill>
              </a:rPr>
              <a:t> </a:t>
            </a:r>
            <a:r>
              <a:rPr lang="fr-FR" sz="4000" b="1" dirty="0" err="1">
                <a:solidFill>
                  <a:srgbClr val="0070C0"/>
                </a:solidFill>
              </a:rPr>
              <a:t>inoxidable</a:t>
            </a:r>
            <a:endParaRPr lang="fr-FR" sz="4000" b="1" dirty="0">
              <a:solidFill>
                <a:srgbClr val="0070C0"/>
              </a:solidFill>
            </a:endParaRPr>
          </a:p>
        </p:txBody>
      </p:sp>
    </p:spTree>
    <p:extLst>
      <p:ext uri="{BB962C8B-B14F-4D97-AF65-F5344CB8AC3E}">
        <p14:creationId xmlns:p14="http://schemas.microsoft.com/office/powerpoint/2010/main" val="151438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a:t>Una </a:t>
            </a:r>
            <a:r>
              <a:rPr lang="fr-FR" dirty="0" err="1"/>
              <a:t>mala</a:t>
            </a:r>
            <a:r>
              <a:rPr lang="fr-FR" dirty="0"/>
              <a:t> </a:t>
            </a:r>
            <a:r>
              <a:rPr lang="fr-FR" dirty="0" err="1"/>
              <a:t>elección</a:t>
            </a:r>
            <a:r>
              <a:rPr lang="fr-FR" dirty="0"/>
              <a:t> de </a:t>
            </a:r>
            <a:r>
              <a:rPr lang="fr-FR" dirty="0" err="1"/>
              <a:t>materiales</a:t>
            </a:r>
            <a:r>
              <a:rPr lang="fr-FR" dirty="0"/>
              <a:t> </a:t>
            </a:r>
            <a:r>
              <a:rPr lang="fr-FR" dirty="0" err="1"/>
              <a:t>puede</a:t>
            </a:r>
            <a:r>
              <a:rPr lang="fr-FR" dirty="0"/>
              <a:t> </a:t>
            </a:r>
            <a:r>
              <a:rPr lang="fr-FR" dirty="0" err="1"/>
              <a:t>derivar</a:t>
            </a:r>
            <a:r>
              <a:rPr lang="fr-FR" dirty="0"/>
              <a:t> en graves </a:t>
            </a:r>
            <a:r>
              <a:rPr lang="fr-FR" dirty="0" err="1"/>
              <a:t>problemas</a:t>
            </a:r>
            <a:endParaRPr lang="fr-FR" dirty="0"/>
          </a:p>
        </p:txBody>
      </p:sp>
      <p:sp>
        <p:nvSpPr>
          <p:cNvPr id="4" name="Subtitle 3">
            <a:extLst>
              <a:ext uri="{FF2B5EF4-FFF2-40B4-BE49-F238E27FC236}">
                <a16:creationId xmlns:a16="http://schemas.microsoft.com/office/drawing/2014/main" id="{5F71D1F2-51D1-4CE2-8CC9-AE72D9CC9109}"/>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686040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8281" y="3420000"/>
            <a:ext cx="4752289"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8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4000" y="3420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0"/>
            <a:ext cx="468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4000" y="9000"/>
            <a:ext cx="4560000" cy="34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9297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fr-FR" dirty="0"/>
              <a:t>Un </a:t>
            </a:r>
            <a:r>
              <a:rPr lang="fr-FR" dirty="0" err="1"/>
              <a:t>caso</a:t>
            </a:r>
            <a:r>
              <a:rPr lang="fr-FR" dirty="0"/>
              <a:t> de </a:t>
            </a:r>
            <a:r>
              <a:rPr lang="fr-FR" dirty="0" err="1"/>
              <a:t>estudio</a:t>
            </a:r>
            <a:r>
              <a:rPr lang="fr-FR" dirty="0"/>
              <a:t>: </a:t>
            </a:r>
            <a:r>
              <a:rPr lang="fr-FR" dirty="0" err="1"/>
              <a:t>Corrosión</a:t>
            </a:r>
            <a:r>
              <a:rPr lang="fr-FR" dirty="0"/>
              <a:t> en el </a:t>
            </a:r>
            <a:r>
              <a:rPr lang="fr-FR" dirty="0" err="1"/>
              <a:t>intercambiador</a:t>
            </a:r>
            <a:r>
              <a:rPr lang="fr-FR" dirty="0"/>
              <a:t> de la </a:t>
            </a:r>
            <a:r>
              <a:rPr lang="fr-FR" dirty="0" err="1"/>
              <a:t>autopista</a:t>
            </a:r>
            <a:r>
              <a:rPr lang="fr-FR" dirty="0"/>
              <a:t> </a:t>
            </a:r>
            <a:r>
              <a:rPr lang="fr-FR" dirty="0" err="1"/>
              <a:t>Turcot</a:t>
            </a:r>
            <a:r>
              <a:rPr lang="fr-FR" dirty="0"/>
              <a:t> en </a:t>
            </a:r>
            <a:r>
              <a:rPr lang="fr-FR" dirty="0" err="1"/>
              <a:t>Montreal</a:t>
            </a:r>
            <a:r>
              <a:rPr lang="fr-FR" dirty="0"/>
              <a:t> </a:t>
            </a:r>
            <a:r>
              <a:rPr lang="fr-FR" baseline="50000" dirty="0"/>
              <a:t>1,2</a:t>
            </a:r>
            <a:endParaRPr lang="en-GB" baseline="50000" dirty="0"/>
          </a:p>
        </p:txBody>
      </p:sp>
      <p:pic>
        <p:nvPicPr>
          <p:cNvPr id="12" name="Picture 3"/>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1792288" y="612775"/>
            <a:ext cx="5486400" cy="4114800"/>
          </a:xfrm>
          <a:ln>
            <a:solidFill>
              <a:schemeClr val="tx1"/>
            </a:solidFill>
          </a:ln>
        </p:spPr>
      </p:pic>
      <p:sp>
        <p:nvSpPr>
          <p:cNvPr id="7" name="Text Placeholder 6"/>
          <p:cNvSpPr>
            <a:spLocks noGrp="1"/>
          </p:cNvSpPr>
          <p:nvPr>
            <p:ph type="body" sz="half" idx="2"/>
          </p:nvPr>
        </p:nvSpPr>
        <p:spPr>
          <a:xfrm>
            <a:off x="1792288" y="5367338"/>
            <a:ext cx="5486400" cy="1230014"/>
          </a:xfrm>
        </p:spPr>
        <p:txBody>
          <a:bodyPr>
            <a:normAutofit lnSpcReduction="10000"/>
          </a:bodyPr>
          <a:lstStyle/>
          <a:p>
            <a:pPr marL="285750" indent="-285750">
              <a:buFont typeface="Wingdings" panose="05000000000000000000" pitchFamily="2" charset="2"/>
              <a:buChar char="§"/>
            </a:pPr>
            <a:r>
              <a:rPr lang="fr-FR" dirty="0"/>
              <a:t>Un </a:t>
            </a:r>
            <a:r>
              <a:rPr lang="fr-FR" dirty="0" err="1"/>
              <a:t>intercambiador</a:t>
            </a:r>
            <a:r>
              <a:rPr lang="fr-FR" dirty="0"/>
              <a:t> clave entre las </a:t>
            </a:r>
            <a:r>
              <a:rPr lang="fr-FR" dirty="0" err="1"/>
              <a:t>autopistas</a:t>
            </a:r>
            <a:r>
              <a:rPr lang="fr-FR" dirty="0"/>
              <a:t> Decarie (Norte-Sur) y Ville Marie (Este-</a:t>
            </a:r>
            <a:r>
              <a:rPr lang="fr-FR" dirty="0" err="1"/>
              <a:t>Oeste</a:t>
            </a:r>
            <a:r>
              <a:rPr lang="fr-FR" dirty="0"/>
              <a:t>), </a:t>
            </a:r>
            <a:r>
              <a:rPr lang="fr-FR" dirty="0" err="1"/>
              <a:t>construidas</a:t>
            </a:r>
            <a:r>
              <a:rPr lang="fr-FR" dirty="0"/>
              <a:t> en 1966.</a:t>
            </a:r>
          </a:p>
          <a:p>
            <a:pPr marL="285750" indent="-285750">
              <a:buFont typeface="Wingdings" panose="05000000000000000000" pitchFamily="2" charset="2"/>
              <a:buChar char="§"/>
            </a:pPr>
            <a:r>
              <a:rPr lang="fr-FR" dirty="0" err="1"/>
              <a:t>Cerca</a:t>
            </a:r>
            <a:r>
              <a:rPr lang="fr-FR" dirty="0"/>
              <a:t> de 300,000 </a:t>
            </a:r>
            <a:r>
              <a:rPr lang="fr-FR" dirty="0" err="1"/>
              <a:t>vehiculos</a:t>
            </a:r>
            <a:r>
              <a:rPr lang="fr-FR" dirty="0"/>
              <a:t> al </a:t>
            </a:r>
            <a:r>
              <a:rPr lang="fr-FR" dirty="0" err="1"/>
              <a:t>día</a:t>
            </a:r>
            <a:endParaRPr lang="fr-FR" dirty="0"/>
          </a:p>
          <a:p>
            <a:pPr marL="285750" indent="-285750">
              <a:buFont typeface="Wingdings" panose="05000000000000000000" pitchFamily="2" charset="2"/>
              <a:buChar char="§"/>
            </a:pPr>
            <a:r>
              <a:rPr lang="fr-FR" dirty="0" err="1"/>
              <a:t>Construido</a:t>
            </a:r>
            <a:r>
              <a:rPr lang="fr-FR" dirty="0"/>
              <a:t> en </a:t>
            </a:r>
            <a:r>
              <a:rPr lang="fr-FR" dirty="0" err="1"/>
              <a:t>hormigón</a:t>
            </a:r>
            <a:r>
              <a:rPr lang="fr-FR" dirty="0"/>
              <a:t> </a:t>
            </a:r>
            <a:r>
              <a:rPr lang="fr-FR" dirty="0" err="1"/>
              <a:t>armado</a:t>
            </a:r>
            <a:r>
              <a:rPr lang="fr-FR" dirty="0"/>
              <a:t> </a:t>
            </a:r>
            <a:r>
              <a:rPr lang="fr-FR" dirty="0" err="1"/>
              <a:t>muy</a:t>
            </a:r>
            <a:r>
              <a:rPr lang="fr-FR" dirty="0"/>
              <a:t> </a:t>
            </a:r>
            <a:r>
              <a:rPr lang="fr-FR" dirty="0" err="1"/>
              <a:t>corroidos</a:t>
            </a:r>
            <a:r>
              <a:rPr lang="fr-FR" dirty="0"/>
              <a:t> </a:t>
            </a:r>
            <a:r>
              <a:rPr lang="fr-FR" dirty="0" err="1"/>
              <a:t>actualmente</a:t>
            </a:r>
            <a:r>
              <a:rPr lang="fr-FR" dirty="0"/>
              <a:t> </a:t>
            </a:r>
            <a:r>
              <a:rPr lang="fr-FR" dirty="0" err="1"/>
              <a:t>como</a:t>
            </a:r>
            <a:r>
              <a:rPr lang="fr-FR" dirty="0"/>
              <a:t> </a:t>
            </a:r>
            <a:r>
              <a:rPr lang="fr-FR" dirty="0" err="1"/>
              <a:t>consecuencia</a:t>
            </a:r>
            <a:r>
              <a:rPr lang="fr-FR" dirty="0"/>
              <a:t> de las sales de </a:t>
            </a:r>
            <a:r>
              <a:rPr lang="fr-FR" dirty="0" err="1"/>
              <a:t>deshielo</a:t>
            </a:r>
            <a:endParaRPr lang="fr-FR" dirty="0"/>
          </a:p>
        </p:txBody>
      </p:sp>
      <p:pic>
        <p:nvPicPr>
          <p:cNvPr id="13" name="Picture 1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rot="16200000">
            <a:off x="4778687" y="2227574"/>
            <a:ext cx="3200002" cy="18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83014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Tiene</a:t>
            </a:r>
            <a:r>
              <a:rPr lang="fr-FR" dirty="0"/>
              <a:t> que </a:t>
            </a:r>
            <a:r>
              <a:rPr lang="fr-FR" dirty="0" err="1"/>
              <a:t>ser</a:t>
            </a:r>
            <a:r>
              <a:rPr lang="fr-FR" dirty="0"/>
              <a:t> </a:t>
            </a:r>
            <a:r>
              <a:rPr lang="fr-FR" dirty="0" err="1"/>
              <a:t>reemplazado</a:t>
            </a:r>
            <a:r>
              <a:rPr lang="fr-FR" dirty="0"/>
              <a:t> </a:t>
            </a:r>
          </a:p>
        </p:txBody>
      </p:sp>
      <p:sp>
        <p:nvSpPr>
          <p:cNvPr id="3" name="Content Placeholder 2"/>
          <p:cNvSpPr>
            <a:spLocks noGrp="1"/>
          </p:cNvSpPr>
          <p:nvPr>
            <p:ph idx="1"/>
          </p:nvPr>
        </p:nvSpPr>
        <p:spPr>
          <a:xfrm>
            <a:off x="457200" y="1412777"/>
            <a:ext cx="8229600" cy="2304256"/>
          </a:xfrm>
        </p:spPr>
        <p:txBody>
          <a:bodyPr>
            <a:normAutofit/>
          </a:bodyPr>
          <a:lstStyle/>
          <a:p>
            <a:r>
              <a:rPr lang="fr-FR" sz="2400" dirty="0"/>
              <a:t>A </a:t>
            </a:r>
            <a:r>
              <a:rPr lang="fr-FR" sz="2400" dirty="0" err="1"/>
              <a:t>pesar</a:t>
            </a:r>
            <a:r>
              <a:rPr lang="fr-FR" sz="2400" dirty="0"/>
              <a:t> de la constantes </a:t>
            </a:r>
            <a:r>
              <a:rPr lang="fr-FR" sz="2400" dirty="0" err="1"/>
              <a:t>supervisiones</a:t>
            </a:r>
            <a:r>
              <a:rPr lang="fr-FR" sz="2400" dirty="0"/>
              <a:t> y </a:t>
            </a:r>
            <a:r>
              <a:rPr lang="fr-FR" sz="2400" dirty="0" err="1"/>
              <a:t>reparaciones,tiene</a:t>
            </a:r>
            <a:r>
              <a:rPr lang="fr-FR" sz="2400" dirty="0"/>
              <a:t> que </a:t>
            </a:r>
            <a:r>
              <a:rPr lang="fr-FR" sz="2400" dirty="0" err="1"/>
              <a:t>ser</a:t>
            </a:r>
            <a:r>
              <a:rPr lang="fr-FR" sz="2400" dirty="0"/>
              <a:t> </a:t>
            </a:r>
            <a:r>
              <a:rPr lang="fr-FR" sz="2400" dirty="0" err="1"/>
              <a:t>retirado</a:t>
            </a:r>
            <a:r>
              <a:rPr lang="fr-FR" sz="2400" dirty="0"/>
              <a:t> o </a:t>
            </a:r>
            <a:r>
              <a:rPr lang="fr-FR" sz="2400" dirty="0" err="1"/>
              <a:t>parcialmente</a:t>
            </a:r>
            <a:r>
              <a:rPr lang="fr-FR" sz="2400" dirty="0"/>
              <a:t> </a:t>
            </a:r>
            <a:r>
              <a:rPr lang="fr-FR" sz="2400" dirty="0" err="1"/>
              <a:t>reemplazado</a:t>
            </a:r>
            <a:r>
              <a:rPr lang="fr-FR" sz="2400" dirty="0"/>
              <a:t> </a:t>
            </a:r>
          </a:p>
          <a:p>
            <a:pPr lvl="1"/>
            <a:r>
              <a:rPr lang="fr-FR" sz="2000" dirty="0"/>
              <a:t>Coste </a:t>
            </a:r>
            <a:r>
              <a:rPr lang="fr-FR" sz="2000" dirty="0" err="1"/>
              <a:t>estimado</a:t>
            </a:r>
            <a:r>
              <a:rPr lang="fr-FR" sz="2000" dirty="0"/>
              <a:t> </a:t>
            </a:r>
            <a:r>
              <a:rPr lang="fr-FR" sz="2000" dirty="0" err="1"/>
              <a:t>más</a:t>
            </a:r>
            <a:r>
              <a:rPr lang="fr-FR" sz="2000" dirty="0"/>
              <a:t> de CAD 3000M. </a:t>
            </a:r>
          </a:p>
          <a:p>
            <a:pPr lvl="1"/>
            <a:r>
              <a:rPr lang="fr-FR" sz="2000" dirty="0" err="1"/>
              <a:t>Además,otros</a:t>
            </a:r>
            <a:r>
              <a:rPr lang="fr-FR" sz="2000" dirty="0"/>
              <a:t> CAD 254M </a:t>
            </a:r>
            <a:r>
              <a:rPr lang="fr-FR" sz="2000" dirty="0" err="1"/>
              <a:t>serán</a:t>
            </a:r>
            <a:r>
              <a:rPr lang="fr-FR" sz="2000" dirty="0"/>
              <a:t> </a:t>
            </a:r>
            <a:r>
              <a:rPr lang="fr-FR" sz="2000" dirty="0" err="1"/>
              <a:t>necesarios</a:t>
            </a:r>
            <a:r>
              <a:rPr lang="fr-FR" sz="2000" dirty="0"/>
              <a:t> para </a:t>
            </a:r>
            <a:r>
              <a:rPr lang="fr-FR" sz="2000" dirty="0" err="1"/>
              <a:t>asegurar</a:t>
            </a:r>
            <a:r>
              <a:rPr lang="fr-FR" sz="2000" dirty="0"/>
              <a:t> la </a:t>
            </a:r>
            <a:r>
              <a:rPr lang="fr-FR" sz="2000" dirty="0" err="1"/>
              <a:t>seguridad</a:t>
            </a:r>
            <a:r>
              <a:rPr lang="fr-FR" sz="2000" dirty="0"/>
              <a:t> </a:t>
            </a:r>
            <a:r>
              <a:rPr lang="fr-FR" sz="2000" dirty="0" err="1"/>
              <a:t>hasta</a:t>
            </a:r>
            <a:r>
              <a:rPr lang="fr-FR" sz="2000" dirty="0"/>
              <a:t> que se </a:t>
            </a:r>
            <a:r>
              <a:rPr lang="fr-FR" sz="2000" dirty="0" err="1"/>
              <a:t>terminen</a:t>
            </a:r>
            <a:r>
              <a:rPr lang="fr-FR" sz="2000" dirty="0"/>
              <a:t> las </a:t>
            </a:r>
            <a:r>
              <a:rPr lang="fr-FR" sz="2000" dirty="0" err="1"/>
              <a:t>obras</a:t>
            </a:r>
            <a:r>
              <a:rPr lang="fr-FR" sz="2000" dirty="0"/>
              <a:t> en 2018</a:t>
            </a:r>
          </a:p>
          <a:p>
            <a:r>
              <a:rPr lang="fr-FR" sz="2400" dirty="0"/>
              <a:t>La </a:t>
            </a:r>
            <a:r>
              <a:rPr lang="fr-FR" sz="2400" dirty="0" err="1"/>
              <a:t>esperanza</a:t>
            </a:r>
            <a:r>
              <a:rPr lang="fr-FR" sz="2400" dirty="0"/>
              <a:t> de vida de la </a:t>
            </a:r>
            <a:r>
              <a:rPr lang="fr-FR" sz="2400" dirty="0" err="1"/>
              <a:t>estructura</a:t>
            </a:r>
            <a:r>
              <a:rPr lang="fr-FR" sz="2400" dirty="0"/>
              <a:t> </a:t>
            </a:r>
            <a:r>
              <a:rPr lang="fr-FR" sz="2400" dirty="0" err="1"/>
              <a:t>será</a:t>
            </a:r>
            <a:r>
              <a:rPr lang="fr-FR" sz="2400" dirty="0"/>
              <a:t> solo de 50 </a:t>
            </a:r>
            <a:r>
              <a:rPr lang="fr-FR" sz="2400" dirty="0" err="1"/>
              <a:t>años</a:t>
            </a:r>
            <a:endParaRPr lang="fr-FR" sz="2400" dirty="0"/>
          </a:p>
        </p:txBody>
      </p:sp>
      <p:pic>
        <p:nvPicPr>
          <p:cNvPr id="6" name="Picture 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1" b="-1"/>
          <a:stretch/>
        </p:blipFill>
        <p:spPr bwMode="auto">
          <a:xfrm>
            <a:off x="66674" y="3888000"/>
            <a:ext cx="4163657" cy="297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1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4182913" y="3886821"/>
            <a:ext cx="4713437" cy="297118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97743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err="1"/>
              <a:t>Cómo</a:t>
            </a:r>
            <a:r>
              <a:rPr lang="fr-FR" dirty="0"/>
              <a:t> el </a:t>
            </a:r>
            <a:r>
              <a:rPr lang="fr-FR" dirty="0" err="1"/>
              <a:t>hormigón</a:t>
            </a:r>
            <a:r>
              <a:rPr lang="fr-FR" dirty="0"/>
              <a:t> </a:t>
            </a:r>
            <a:r>
              <a:rPr lang="fr-FR" dirty="0" err="1"/>
              <a:t>armado</a:t>
            </a:r>
            <a:r>
              <a:rPr lang="fr-FR" dirty="0"/>
              <a:t> </a:t>
            </a:r>
            <a:r>
              <a:rPr lang="fr-FR" dirty="0" err="1"/>
              <a:t>puede</a:t>
            </a:r>
            <a:r>
              <a:rPr lang="fr-FR" dirty="0"/>
              <a:t> </a:t>
            </a:r>
            <a:r>
              <a:rPr lang="fr-FR" dirty="0" err="1"/>
              <a:t>ser</a:t>
            </a:r>
            <a:r>
              <a:rPr lang="fr-FR" dirty="0"/>
              <a:t> </a:t>
            </a:r>
            <a:r>
              <a:rPr lang="fr-FR" dirty="0" err="1"/>
              <a:t>dañado</a:t>
            </a:r>
            <a:r>
              <a:rPr lang="fr-FR" dirty="0"/>
              <a:t> </a:t>
            </a:r>
            <a:r>
              <a:rPr lang="fr-FR" dirty="0" err="1"/>
              <a:t>como</a:t>
            </a:r>
            <a:r>
              <a:rPr lang="fr-FR" dirty="0"/>
              <a:t> </a:t>
            </a:r>
            <a:r>
              <a:rPr lang="fr-FR" dirty="0" err="1"/>
              <a:t>consecuencia</a:t>
            </a:r>
            <a:r>
              <a:rPr lang="fr-FR" dirty="0"/>
              <a:t> de la </a:t>
            </a:r>
            <a:r>
              <a:rPr lang="fr-FR" dirty="0" err="1"/>
              <a:t>corrosión</a:t>
            </a:r>
            <a:endParaRPr lang="fr-FR" dirty="0"/>
          </a:p>
        </p:txBody>
      </p:sp>
    </p:spTree>
    <p:extLst>
      <p:ext uri="{BB962C8B-B14F-4D97-AF65-F5344CB8AC3E}">
        <p14:creationId xmlns:p14="http://schemas.microsoft.com/office/powerpoint/2010/main" val="31572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nl-BE" sz="3200" dirty="0"/>
              <a:t>Difusion de iones corrosivos (generalmente cloruros) a través del hormigón:</a:t>
            </a:r>
          </a:p>
        </p:txBody>
      </p:sp>
      <p:sp>
        <p:nvSpPr>
          <p:cNvPr id="4" name="Content Placeholder 3"/>
          <p:cNvSpPr>
            <a:spLocks noGrp="1"/>
          </p:cNvSpPr>
          <p:nvPr>
            <p:ph sz="half" idx="1"/>
          </p:nvPr>
        </p:nvSpPr>
        <p:spPr>
          <a:xfrm>
            <a:off x="251520" y="1600200"/>
            <a:ext cx="2880320" cy="4925144"/>
          </a:xfrm>
        </p:spPr>
        <p:txBody>
          <a:bodyPr>
            <a:noAutofit/>
          </a:bodyPr>
          <a:lstStyle/>
          <a:p>
            <a:pPr marL="0" indent="0" algn="just">
              <a:buNone/>
            </a:pPr>
            <a:r>
              <a:rPr lang="nl-BE" sz="1600" dirty="0"/>
              <a:t>Pasos</a:t>
            </a:r>
            <a:r>
              <a:rPr lang="nl-BE" sz="1600" baseline="50000" dirty="0"/>
              <a:t>3</a:t>
            </a:r>
            <a:r>
              <a:rPr lang="nl-BE" sz="1600" dirty="0"/>
              <a:t>:</a:t>
            </a:r>
          </a:p>
          <a:p>
            <a:pPr marL="514350" indent="-514350" algn="just">
              <a:buFont typeface="+mj-lt"/>
              <a:buAutoNum type="arabicPeriod"/>
            </a:pPr>
            <a:r>
              <a:rPr lang="nl-BE" sz="1400" dirty="0"/>
              <a:t>Una vez los iones alcanzan el acero al carbono (t0), la corrosión comienza</a:t>
            </a:r>
          </a:p>
          <a:p>
            <a:pPr marL="514350" indent="-514350" algn="just">
              <a:buFont typeface="+mj-lt"/>
              <a:buAutoNum type="arabicPeriod"/>
            </a:pPr>
            <a:r>
              <a:rPr lang="nl-BE" sz="1400" dirty="0"/>
              <a:t>El material corroido, que ocupan un mayor volumen que en su estado original, genera presión hacia el exterior</a:t>
            </a:r>
          </a:p>
          <a:p>
            <a:pPr marL="514350" indent="-514350" algn="just">
              <a:buFont typeface="+mj-lt"/>
              <a:buAutoNum type="arabicPeriod"/>
            </a:pPr>
            <a:r>
              <a:rPr lang="nl-BE" sz="1400" dirty="0"/>
              <a:t>Se generan grietas en el hormigón(t1), creando acceso libre a los cloruros</a:t>
            </a:r>
          </a:p>
          <a:p>
            <a:pPr marL="514350" indent="-514350" algn="just">
              <a:buFont typeface="+mj-lt"/>
              <a:buAutoNum type="arabicPeriod"/>
            </a:pPr>
            <a:r>
              <a:rPr lang="nl-BE" sz="1400" dirty="0"/>
              <a:t>La cobertura de hormigón se desprende (spalling) (t3), exponiendo al aire la armadura</a:t>
            </a:r>
          </a:p>
          <a:p>
            <a:pPr marL="514350" indent="-514350" algn="just">
              <a:buFont typeface="+mj-lt"/>
              <a:buAutoNum type="arabicPeriod"/>
            </a:pPr>
            <a:r>
              <a:rPr lang="nl-BE" sz="1400" dirty="0"/>
              <a:t>Si no se atiende a la corrosión, ésta continua, hasta que la armadura no puede soportar la carga aplicada y  la estructura colapsa (t4)</a:t>
            </a:r>
          </a:p>
        </p:txBody>
      </p:sp>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203848" y="2708498"/>
            <a:ext cx="4051300" cy="29527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7438" y="1627918"/>
            <a:ext cx="1062000" cy="1062000"/>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7438" y="4601074"/>
            <a:ext cx="1060174" cy="1060174"/>
          </a:xfrm>
          <a:prstGeom prst="rect">
            <a:avLst/>
          </a:prstGeom>
          <a:ln>
            <a:solidFill>
              <a:schemeClr val="tx1"/>
            </a:solidFill>
          </a:ln>
        </p:spPr>
      </p:pic>
      <p:pic>
        <p:nvPicPr>
          <p:cNvPr id="10" name="Picture 9"/>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7437438" y="3114496"/>
            <a:ext cx="1062000" cy="1062000"/>
          </a:xfrm>
          <a:prstGeom prst="rect">
            <a:avLst/>
          </a:prstGeom>
          <a:ln>
            <a:solidFill>
              <a:schemeClr val="tx1"/>
            </a:solidFill>
          </a:ln>
        </p:spPr>
      </p:pic>
      <p:cxnSp>
        <p:nvCxnSpPr>
          <p:cNvPr id="12" name="Straight Arrow Connector 11"/>
          <p:cNvCxnSpPr/>
          <p:nvPr/>
        </p:nvCxnSpPr>
        <p:spPr>
          <a:xfrm flipH="1">
            <a:off x="6588224" y="2689918"/>
            <a:ext cx="849214" cy="595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0" idx="1"/>
          </p:cNvCxnSpPr>
          <p:nvPr/>
        </p:nvCxnSpPr>
        <p:spPr>
          <a:xfrm flipH="1" flipV="1">
            <a:off x="6588224" y="3501008"/>
            <a:ext cx="849214" cy="1444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H="1" flipV="1">
            <a:off x="6228184" y="4221088"/>
            <a:ext cx="1440160" cy="7200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4093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nl-BE" sz="3200" dirty="0"/>
              <a:t>Las grietas en el hormigón aceleran la corrosión</a:t>
            </a:r>
          </a:p>
        </p:txBody>
      </p:sp>
      <p:sp>
        <p:nvSpPr>
          <p:cNvPr id="5" name="Content Placeholder 4"/>
          <p:cNvSpPr>
            <a:spLocks noGrp="1"/>
          </p:cNvSpPr>
          <p:nvPr>
            <p:ph sz="half" idx="1"/>
          </p:nvPr>
        </p:nvSpPr>
        <p:spPr>
          <a:xfrm>
            <a:off x="251520" y="1600200"/>
            <a:ext cx="2880320" cy="4525963"/>
          </a:xfrm>
        </p:spPr>
        <p:txBody>
          <a:bodyPr>
            <a:normAutofit lnSpcReduction="10000"/>
          </a:bodyPr>
          <a:lstStyle/>
          <a:p>
            <a:pPr marL="0" indent="0">
              <a:buNone/>
            </a:pPr>
            <a:r>
              <a:rPr lang="nl-BE" sz="1800" dirty="0"/>
              <a:t>El hormigón generalmente presenta grietas, a través de los cuales los iones corrosivos pueden alcanzar rapidamente el acero</a:t>
            </a:r>
          </a:p>
          <a:p>
            <a:pPr marL="0" indent="0" algn="just">
              <a:buNone/>
            </a:pPr>
            <a:endParaRPr lang="nl-BE" sz="1800" dirty="0"/>
          </a:p>
          <a:p>
            <a:pPr marL="0" indent="0">
              <a:buNone/>
            </a:pPr>
            <a:r>
              <a:rPr lang="nl-BE" sz="1800" dirty="0"/>
              <a:t>A la derecha se muestras algunas causas de la formación de grietas (ref. 4).</a:t>
            </a:r>
          </a:p>
          <a:p>
            <a:pPr marL="0" indent="0" algn="just">
              <a:buNone/>
            </a:pPr>
            <a:endParaRPr lang="nl-BE" sz="1800" dirty="0"/>
          </a:p>
          <a:p>
            <a:pPr marL="0" indent="0">
              <a:buNone/>
            </a:pPr>
            <a:r>
              <a:rPr lang="nl-BE" sz="1800" dirty="0"/>
              <a:t>Notese que las grietas no tienen lugar inmediatamente y que también ocurren en zonas escondidas donde no pueden ser reparados.</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565933897"/>
              </p:ext>
            </p:extLst>
          </p:nvPr>
        </p:nvGraphicFramePr>
        <p:xfrm>
          <a:off x="3206889" y="1124744"/>
          <a:ext cx="5483224" cy="5623560"/>
        </p:xfrm>
        <a:graphic>
          <a:graphicData uri="http://schemas.openxmlformats.org/drawingml/2006/table">
            <a:tbl>
              <a:tblPr firstRow="1" bandRow="1">
                <a:tableStyleId>{5C22544A-7EE6-4342-B048-85BDC9FD1C3A}</a:tableStyleId>
              </a:tblPr>
              <a:tblGrid>
                <a:gridCol w="1370806">
                  <a:extLst>
                    <a:ext uri="{9D8B030D-6E8A-4147-A177-3AD203B41FA5}">
                      <a16:colId xmlns:a16="http://schemas.microsoft.com/office/drawing/2014/main" val="20000"/>
                    </a:ext>
                  </a:extLst>
                </a:gridCol>
                <a:gridCol w="1221755">
                  <a:extLst>
                    <a:ext uri="{9D8B030D-6E8A-4147-A177-3AD203B41FA5}">
                      <a16:colId xmlns:a16="http://schemas.microsoft.com/office/drawing/2014/main" val="20001"/>
                    </a:ext>
                  </a:extLst>
                </a:gridCol>
                <a:gridCol w="1656184">
                  <a:extLst>
                    <a:ext uri="{9D8B030D-6E8A-4147-A177-3AD203B41FA5}">
                      <a16:colId xmlns:a16="http://schemas.microsoft.com/office/drawing/2014/main" val="20002"/>
                    </a:ext>
                  </a:extLst>
                </a:gridCol>
                <a:gridCol w="1234479">
                  <a:extLst>
                    <a:ext uri="{9D8B030D-6E8A-4147-A177-3AD203B41FA5}">
                      <a16:colId xmlns:a16="http://schemas.microsoft.com/office/drawing/2014/main" val="20003"/>
                    </a:ext>
                  </a:extLst>
                </a:gridCol>
              </a:tblGrid>
              <a:tr h="370840">
                <a:tc>
                  <a:txBody>
                    <a:bodyPr/>
                    <a:lstStyle/>
                    <a:p>
                      <a:r>
                        <a:rPr lang="nl-BE" sz="1050" dirty="0"/>
                        <a:t>Tipo</a:t>
                      </a:r>
                      <a:r>
                        <a:rPr lang="nl-BE" sz="1050" baseline="0" dirty="0"/>
                        <a:t> de grieta</a:t>
                      </a:r>
                      <a:endParaRPr lang="nl-BE" sz="1050" dirty="0"/>
                    </a:p>
                  </a:txBody>
                  <a:tcPr/>
                </a:tc>
                <a:tc>
                  <a:txBody>
                    <a:bodyPr/>
                    <a:lstStyle/>
                    <a:p>
                      <a:r>
                        <a:rPr lang="nl-BE" sz="1050" dirty="0"/>
                        <a:t>Form</a:t>
                      </a:r>
                      <a:r>
                        <a:rPr lang="nl-BE" sz="1050" baseline="0" dirty="0"/>
                        <a:t>a de la grieta</a:t>
                      </a:r>
                      <a:endParaRPr lang="nl-BE" sz="1050" dirty="0"/>
                    </a:p>
                  </a:txBody>
                  <a:tcPr/>
                </a:tc>
                <a:tc>
                  <a:txBody>
                    <a:bodyPr/>
                    <a:lstStyle/>
                    <a:p>
                      <a:r>
                        <a:rPr lang="nl-BE" sz="1050" dirty="0"/>
                        <a:t>Causa</a:t>
                      </a:r>
                      <a:r>
                        <a:rPr lang="nl-BE" sz="1050" baseline="0" dirty="0"/>
                        <a:t> principal</a:t>
                      </a:r>
                      <a:endParaRPr lang="nl-BE" sz="1050" dirty="0"/>
                    </a:p>
                  </a:txBody>
                  <a:tcPr/>
                </a:tc>
                <a:tc>
                  <a:txBody>
                    <a:bodyPr/>
                    <a:lstStyle/>
                    <a:p>
                      <a:r>
                        <a:rPr lang="nl-BE" sz="1050" dirty="0"/>
                        <a:t>Tiempo</a:t>
                      </a:r>
                      <a:r>
                        <a:rPr lang="nl-BE" sz="1050" baseline="0" dirty="0"/>
                        <a:t> de aparición</a:t>
                      </a:r>
                      <a:endParaRPr lang="nl-BE" sz="1050" dirty="0"/>
                    </a:p>
                  </a:txBody>
                  <a:tcPr/>
                </a:tc>
                <a:extLst>
                  <a:ext uri="{0D108BD9-81ED-4DB2-BD59-A6C34878D82A}">
                    <a16:rowId xmlns:a16="http://schemas.microsoft.com/office/drawing/2014/main" val="10000"/>
                  </a:ext>
                </a:extLst>
              </a:tr>
              <a:tr h="370840">
                <a:tc>
                  <a:txBody>
                    <a:bodyPr/>
                    <a:lstStyle/>
                    <a:p>
                      <a:r>
                        <a:rPr lang="nl-BE" sz="1050" dirty="0"/>
                        <a:t>Deformación</a:t>
                      </a:r>
                      <a:r>
                        <a:rPr lang="nl-BE" sz="1050" baseline="0" dirty="0"/>
                        <a:t> plastica</a:t>
                      </a:r>
                      <a:endParaRPr lang="nl-BE" sz="1050" dirty="0"/>
                    </a:p>
                  </a:txBody>
                  <a:tcPr/>
                </a:tc>
                <a:tc>
                  <a:txBody>
                    <a:bodyPr/>
                    <a:lstStyle/>
                    <a:p>
                      <a:r>
                        <a:rPr lang="nl-BE" sz="1050" dirty="0"/>
                        <a:t>Por</a:t>
                      </a:r>
                      <a:r>
                        <a:rPr lang="nl-BE" sz="1050" baseline="0" dirty="0"/>
                        <a:t> encima y alineado con el refuerzo de acero</a:t>
                      </a:r>
                      <a:endParaRPr lang="nl-BE" sz="1050" dirty="0"/>
                    </a:p>
                  </a:txBody>
                  <a:tcPr/>
                </a:tc>
                <a:tc>
                  <a:txBody>
                    <a:bodyPr/>
                    <a:lstStyle/>
                    <a:p>
                      <a:r>
                        <a:rPr lang="nl-BE" sz="1050" dirty="0"/>
                        <a:t>Hundimiento alrededor de las barras de refuerzo, exceso de agua en mezcla</a:t>
                      </a:r>
                    </a:p>
                  </a:txBody>
                  <a:tcPr/>
                </a:tc>
                <a:tc>
                  <a:txBody>
                    <a:bodyPr/>
                    <a:lstStyle/>
                    <a:p>
                      <a:r>
                        <a:rPr lang="nl-BE" sz="1050" dirty="0"/>
                        <a:t>10 minutos</a:t>
                      </a:r>
                      <a:r>
                        <a:rPr lang="nl-BE" sz="1050" baseline="0" dirty="0"/>
                        <a:t> a 3 horas</a:t>
                      </a:r>
                      <a:endParaRPr lang="nl-BE" sz="1050" dirty="0"/>
                    </a:p>
                  </a:txBody>
                  <a:tcPr/>
                </a:tc>
                <a:extLst>
                  <a:ext uri="{0D108BD9-81ED-4DB2-BD59-A6C34878D82A}">
                    <a16:rowId xmlns:a16="http://schemas.microsoft.com/office/drawing/2014/main" val="10001"/>
                  </a:ext>
                </a:extLst>
              </a:tr>
              <a:tr h="370840">
                <a:tc>
                  <a:txBody>
                    <a:bodyPr/>
                    <a:lstStyle/>
                    <a:p>
                      <a:r>
                        <a:rPr lang="nl-BE" sz="1050" dirty="0"/>
                        <a:t>Disminución</a:t>
                      </a:r>
                      <a:r>
                        <a:rPr lang="nl-BE" sz="1050" baseline="0" dirty="0"/>
                        <a:t> plástica</a:t>
                      </a:r>
                      <a:endParaRPr lang="nl-BE" sz="1050" dirty="0"/>
                    </a:p>
                  </a:txBody>
                  <a:tcPr/>
                </a:tc>
                <a:tc>
                  <a:txBody>
                    <a:bodyPr/>
                    <a:lstStyle/>
                    <a:p>
                      <a:r>
                        <a:rPr lang="nl-BE" sz="1050" dirty="0"/>
                        <a:t>Diagonales</a:t>
                      </a:r>
                      <a:r>
                        <a:rPr lang="nl-BE" sz="1050" baseline="0" dirty="0"/>
                        <a:t> o aleatorias</a:t>
                      </a:r>
                      <a:endParaRPr lang="nl-BE" sz="1050" dirty="0"/>
                    </a:p>
                  </a:txBody>
                  <a:tcPr/>
                </a:tc>
                <a:tc>
                  <a:txBody>
                    <a:bodyPr/>
                    <a:lstStyle/>
                    <a:p>
                      <a:r>
                        <a:rPr lang="nl-BE" sz="1050" dirty="0"/>
                        <a:t>Excesiva evaporacion</a:t>
                      </a:r>
                    </a:p>
                  </a:txBody>
                  <a:tcPr/>
                </a:tc>
                <a:tc>
                  <a:txBody>
                    <a:bodyPr/>
                    <a:lstStyle/>
                    <a:p>
                      <a:r>
                        <a:rPr lang="nl-BE" sz="1050" dirty="0"/>
                        <a:t>30 minutos</a:t>
                      </a:r>
                      <a:r>
                        <a:rPr lang="nl-BE" sz="1050" baseline="0" dirty="0"/>
                        <a:t> a 6 horas</a:t>
                      </a:r>
                      <a:endParaRPr lang="nl-BE" sz="1050" dirty="0"/>
                    </a:p>
                  </a:txBody>
                  <a:tcPr/>
                </a:tc>
                <a:extLst>
                  <a:ext uri="{0D108BD9-81ED-4DB2-BD59-A6C34878D82A}">
                    <a16:rowId xmlns:a16="http://schemas.microsoft.com/office/drawing/2014/main" val="10002"/>
                  </a:ext>
                </a:extLst>
              </a:tr>
              <a:tr h="370840">
                <a:tc>
                  <a:txBody>
                    <a:bodyPr/>
                    <a:lstStyle/>
                    <a:p>
                      <a:r>
                        <a:rPr lang="nl-BE" sz="1050" dirty="0"/>
                        <a:t>Expansión</a:t>
                      </a:r>
                      <a:r>
                        <a:rPr lang="nl-BE" sz="1050" baseline="0" dirty="0"/>
                        <a:t> térmica y contracción</a:t>
                      </a:r>
                      <a:endParaRPr lang="nl-BE" sz="1050" dirty="0"/>
                    </a:p>
                  </a:txBody>
                  <a:tcPr/>
                </a:tc>
                <a:tc>
                  <a:txBody>
                    <a:bodyPr/>
                    <a:lstStyle/>
                    <a:p>
                      <a:r>
                        <a:rPr lang="nl-BE" sz="1050" dirty="0"/>
                        <a:t>Transversales</a:t>
                      </a:r>
                      <a:r>
                        <a:rPr lang="nl-BE" sz="1050" baseline="0" dirty="0"/>
                        <a:t>(a traves del pavimento)</a:t>
                      </a:r>
                      <a:endParaRPr lang="nl-BE" sz="1050" dirty="0"/>
                    </a:p>
                  </a:txBody>
                  <a:tcPr/>
                </a:tc>
                <a:tc>
                  <a:txBody>
                    <a:bodyPr/>
                    <a:lstStyle/>
                    <a:p>
                      <a:r>
                        <a:rPr lang="nl-BE" sz="1050" dirty="0"/>
                        <a:t>Excesiva</a:t>
                      </a:r>
                      <a:r>
                        <a:rPr lang="nl-BE" sz="1050" baseline="0" dirty="0"/>
                        <a:t> temperatura generada o gradientes de temperaturas</a:t>
                      </a:r>
                      <a:endParaRPr lang="nl-BE" sz="1050" dirty="0"/>
                    </a:p>
                  </a:txBody>
                  <a:tcPr/>
                </a:tc>
                <a:tc>
                  <a:txBody>
                    <a:bodyPr/>
                    <a:lstStyle/>
                    <a:p>
                      <a:r>
                        <a:rPr lang="nl-BE" sz="1050" dirty="0"/>
                        <a:t>1</a:t>
                      </a:r>
                      <a:r>
                        <a:rPr lang="nl-BE" sz="1050" baseline="0" dirty="0"/>
                        <a:t> día a 2 o 3 semanas</a:t>
                      </a:r>
                      <a:endParaRPr lang="nl-BE" sz="1050" dirty="0"/>
                    </a:p>
                  </a:txBody>
                  <a:tcPr/>
                </a:tc>
                <a:extLst>
                  <a:ext uri="{0D108BD9-81ED-4DB2-BD59-A6C34878D82A}">
                    <a16:rowId xmlns:a16="http://schemas.microsoft.com/office/drawing/2014/main" val="10003"/>
                  </a:ext>
                </a:extLst>
              </a:tr>
              <a:tr h="370840">
                <a:tc>
                  <a:txBody>
                    <a:bodyPr/>
                    <a:lstStyle/>
                    <a:p>
                      <a:r>
                        <a:rPr lang="nl-BE" sz="1050" dirty="0"/>
                        <a:t>Perdidas</a:t>
                      </a:r>
                      <a:r>
                        <a:rPr lang="nl-BE" sz="1050" baseline="0" dirty="0"/>
                        <a:t> por secado</a:t>
                      </a:r>
                      <a:endParaRPr lang="nl-BE" sz="1050" dirty="0"/>
                    </a:p>
                  </a:txBody>
                  <a:tcPr/>
                </a:tc>
                <a:tc>
                  <a:txBody>
                    <a:bodyPr/>
                    <a:lstStyle/>
                    <a:p>
                      <a:r>
                        <a:rPr lang="nl-BE" sz="1050" dirty="0"/>
                        <a:t>Transersales</a:t>
                      </a:r>
                      <a:r>
                        <a:rPr lang="nl-BE" sz="1050" baseline="0" dirty="0"/>
                        <a:t> o tipo patrón</a:t>
                      </a:r>
                      <a:endParaRPr lang="nl-BE" sz="1050" dirty="0"/>
                    </a:p>
                  </a:txBody>
                  <a:tcPr/>
                </a:tc>
                <a:tc>
                  <a:txBody>
                    <a:bodyPr/>
                    <a:lstStyle/>
                    <a:p>
                      <a:r>
                        <a:rPr lang="nl-BE" sz="1050" dirty="0"/>
                        <a:t>Excesiva agua en la mexcla;Mala colocacion de las juntas, o sobre</a:t>
                      </a:r>
                      <a:r>
                        <a:rPr lang="nl-BE" sz="1050" baseline="0" dirty="0"/>
                        <a:t> espaciadas</a:t>
                      </a:r>
                      <a:endParaRPr lang="nl-BE" sz="1050" dirty="0"/>
                    </a:p>
                  </a:txBody>
                  <a:tcPr/>
                </a:tc>
                <a:tc>
                  <a:txBody>
                    <a:bodyPr/>
                    <a:lstStyle/>
                    <a:p>
                      <a:r>
                        <a:rPr lang="nl-BE" sz="1050" dirty="0"/>
                        <a:t>Semanas</a:t>
                      </a:r>
                      <a:r>
                        <a:rPr lang="nl-BE" sz="1050" baseline="0" dirty="0"/>
                        <a:t> a meses</a:t>
                      </a:r>
                      <a:endParaRPr lang="nl-BE" sz="1050" dirty="0"/>
                    </a:p>
                  </a:txBody>
                  <a:tcPr/>
                </a:tc>
                <a:extLst>
                  <a:ext uri="{0D108BD9-81ED-4DB2-BD59-A6C34878D82A}">
                    <a16:rowId xmlns:a16="http://schemas.microsoft.com/office/drawing/2014/main" val="10004"/>
                  </a:ext>
                </a:extLst>
              </a:tr>
              <a:tr h="370840">
                <a:tc>
                  <a:txBody>
                    <a:bodyPr/>
                    <a:lstStyle/>
                    <a:p>
                      <a:r>
                        <a:rPr lang="nl-BE" sz="1050" dirty="0"/>
                        <a:t>Hielo</a:t>
                      </a:r>
                      <a:r>
                        <a:rPr lang="nl-BE" sz="1050" baseline="0" dirty="0"/>
                        <a:t> y descongelación</a:t>
                      </a:r>
                      <a:endParaRPr lang="nl-BE" sz="1050" dirty="0"/>
                    </a:p>
                  </a:txBody>
                  <a:tcPr/>
                </a:tc>
                <a:tc>
                  <a:txBody>
                    <a:bodyPr/>
                    <a:lstStyle/>
                    <a:p>
                      <a:r>
                        <a:rPr lang="nl-BE" sz="1050" dirty="0"/>
                        <a:t>Paralela</a:t>
                      </a:r>
                      <a:r>
                        <a:rPr lang="nl-BE" sz="1050" baseline="0" dirty="0"/>
                        <a:t> a la superficie del hormigón</a:t>
                      </a:r>
                      <a:endParaRPr lang="nl-BE" sz="1050" dirty="0"/>
                    </a:p>
                  </a:txBody>
                  <a:tcPr/>
                </a:tc>
                <a:tc>
                  <a:txBody>
                    <a:bodyPr/>
                    <a:lstStyle/>
                    <a:p>
                      <a:r>
                        <a:rPr lang="nl-BE" sz="1050" dirty="0"/>
                        <a:t>Inadecuada</a:t>
                      </a:r>
                      <a:r>
                        <a:rPr lang="nl-BE" sz="1050" baseline="0" dirty="0"/>
                        <a:t> gestion de incoporacion de aire; Agregados gruesos no duraderos</a:t>
                      </a:r>
                      <a:endParaRPr lang="nl-BE" sz="1050" dirty="0"/>
                    </a:p>
                  </a:txBody>
                  <a:tcPr/>
                </a:tc>
                <a:tc>
                  <a:txBody>
                    <a:bodyPr/>
                    <a:lstStyle/>
                    <a:p>
                      <a:r>
                        <a:rPr lang="nl-BE" sz="1050" dirty="0"/>
                        <a:t>Despues</a:t>
                      </a:r>
                      <a:r>
                        <a:rPr lang="nl-BE" sz="1050" baseline="0" dirty="0"/>
                        <a:t> de 1 o 2 inviernos</a:t>
                      </a:r>
                      <a:endParaRPr lang="nl-BE" sz="1050" dirty="0"/>
                    </a:p>
                  </a:txBody>
                  <a:tcPr/>
                </a:tc>
                <a:extLst>
                  <a:ext uri="{0D108BD9-81ED-4DB2-BD59-A6C34878D82A}">
                    <a16:rowId xmlns:a16="http://schemas.microsoft.com/office/drawing/2014/main" val="10005"/>
                  </a:ext>
                </a:extLst>
              </a:tr>
              <a:tr h="370840">
                <a:tc>
                  <a:txBody>
                    <a:bodyPr/>
                    <a:lstStyle/>
                    <a:p>
                      <a:r>
                        <a:rPr lang="nl-BE" sz="1050" dirty="0"/>
                        <a:t>Corrosión</a:t>
                      </a:r>
                      <a:r>
                        <a:rPr lang="nl-BE" sz="1050" baseline="0" dirty="0"/>
                        <a:t> de la armadura</a:t>
                      </a:r>
                      <a:endParaRPr lang="nl-BE" sz="1050" dirty="0"/>
                    </a:p>
                  </a:txBody>
                  <a:tcPr/>
                </a:tc>
                <a:tc>
                  <a:txBody>
                    <a:bodyPr/>
                    <a:lstStyle/>
                    <a:p>
                      <a:r>
                        <a:rPr lang="nl-BE" sz="1050" dirty="0"/>
                        <a:t>Sobre</a:t>
                      </a:r>
                      <a:r>
                        <a:rPr lang="nl-BE" sz="1050" baseline="0" dirty="0"/>
                        <a:t> el corrugado</a:t>
                      </a:r>
                      <a:endParaRPr lang="nl-BE" sz="1050" dirty="0"/>
                    </a:p>
                  </a:txBody>
                  <a:tcPr/>
                </a:tc>
                <a:tc>
                  <a:txBody>
                    <a:bodyPr/>
                    <a:lstStyle/>
                    <a:p>
                      <a:r>
                        <a:rPr lang="nl-BE" sz="1050" dirty="0"/>
                        <a:t>Cobertura de hormigón inadecuada,</a:t>
                      </a:r>
                      <a:r>
                        <a:rPr lang="nl-BE" sz="1050" baseline="0" dirty="0"/>
                        <a:t> ingreso de humedad o cloruros</a:t>
                      </a:r>
                      <a:endParaRPr lang="nl-BE" sz="1050" dirty="0"/>
                    </a:p>
                  </a:txBody>
                  <a:tcPr/>
                </a:tc>
                <a:tc>
                  <a:txBody>
                    <a:bodyPr/>
                    <a:lstStyle/>
                    <a:p>
                      <a:r>
                        <a:rPr lang="nl-BE" sz="1050" dirty="0"/>
                        <a:t>Mas</a:t>
                      </a:r>
                      <a:r>
                        <a:rPr lang="nl-BE" sz="1050" baseline="0" dirty="0"/>
                        <a:t> de 2 años</a:t>
                      </a:r>
                      <a:endParaRPr lang="nl-BE" sz="1050" dirty="0"/>
                    </a:p>
                  </a:txBody>
                  <a:tcPr/>
                </a:tc>
                <a:extLst>
                  <a:ext uri="{0D108BD9-81ED-4DB2-BD59-A6C34878D82A}">
                    <a16:rowId xmlns:a16="http://schemas.microsoft.com/office/drawing/2014/main" val="10006"/>
                  </a:ext>
                </a:extLst>
              </a:tr>
              <a:tr h="370840">
                <a:tc>
                  <a:txBody>
                    <a:bodyPr/>
                    <a:lstStyle/>
                    <a:p>
                      <a:r>
                        <a:rPr lang="nl-BE" sz="1050" dirty="0"/>
                        <a:t>Reacciones</a:t>
                      </a:r>
                      <a:r>
                        <a:rPr lang="nl-BE" sz="1050" baseline="0" dirty="0"/>
                        <a:t> electroquimicas</a:t>
                      </a:r>
                      <a:endParaRPr lang="nl-BE" sz="1050" dirty="0"/>
                    </a:p>
                  </a:txBody>
                  <a:tcPr/>
                </a:tc>
                <a:tc>
                  <a:txBody>
                    <a:bodyPr/>
                    <a:lstStyle/>
                    <a:p>
                      <a:r>
                        <a:rPr lang="nl-BE" sz="1050" dirty="0"/>
                        <a:t>Desconchamiento; grietas</a:t>
                      </a:r>
                      <a:r>
                        <a:rPr lang="nl-BE" sz="1050" baseline="0" dirty="0"/>
                        <a:t> paralelas a juntas o cantos</a:t>
                      </a:r>
                      <a:endParaRPr lang="nl-BE" sz="1050" dirty="0"/>
                    </a:p>
                  </a:txBody>
                  <a:tcPr/>
                </a:tc>
                <a:tc>
                  <a:txBody>
                    <a:bodyPr/>
                    <a:lstStyle/>
                    <a:p>
                      <a:r>
                        <a:rPr lang="nl-BE" sz="1050" dirty="0"/>
                        <a:t>Reacciones</a:t>
                      </a:r>
                      <a:r>
                        <a:rPr lang="nl-BE" sz="1050" baseline="0" dirty="0"/>
                        <a:t> en los aridos y la humedad</a:t>
                      </a:r>
                      <a:endParaRPr lang="nl-BE" sz="1050" dirty="0"/>
                    </a:p>
                  </a:txBody>
                  <a:tcPr/>
                </a:tc>
                <a:tc>
                  <a:txBody>
                    <a:bodyPr/>
                    <a:lstStyle/>
                    <a:p>
                      <a:r>
                        <a:rPr lang="nl-BE" sz="1050" dirty="0"/>
                        <a:t>Generalmente al cabo de 5 años</a:t>
                      </a:r>
                      <a:r>
                        <a:rPr lang="nl-BE" sz="1050" baseline="0" dirty="0"/>
                        <a:t> pero puede ser antes si existen aridos muy reactivos</a:t>
                      </a:r>
                      <a:endParaRPr lang="nl-BE" sz="1050" dirty="0"/>
                    </a:p>
                  </a:txBody>
                  <a:tcPr/>
                </a:tc>
                <a:extLst>
                  <a:ext uri="{0D108BD9-81ED-4DB2-BD59-A6C34878D82A}">
                    <a16:rowId xmlns:a16="http://schemas.microsoft.com/office/drawing/2014/main" val="10007"/>
                  </a:ext>
                </a:extLst>
              </a:tr>
              <a:tr h="370840">
                <a:tc>
                  <a:txBody>
                    <a:bodyPr/>
                    <a:lstStyle/>
                    <a:p>
                      <a:r>
                        <a:rPr lang="nl-BE" sz="1050" dirty="0"/>
                        <a:t>Ataque</a:t>
                      </a:r>
                      <a:r>
                        <a:rPr lang="nl-BE" sz="1050" baseline="0" dirty="0"/>
                        <a:t> de sulfatos</a:t>
                      </a:r>
                      <a:endParaRPr lang="nl-BE" sz="1050" dirty="0"/>
                    </a:p>
                  </a:txBody>
                  <a:tcPr/>
                </a:tc>
                <a:tc>
                  <a:txBody>
                    <a:bodyPr/>
                    <a:lstStyle/>
                    <a:p>
                      <a:r>
                        <a:rPr lang="nl-BE" sz="1050" dirty="0"/>
                        <a:t>Desconchamiento</a:t>
                      </a:r>
                    </a:p>
                  </a:txBody>
                  <a:tcPr/>
                </a:tc>
                <a:tc>
                  <a:txBody>
                    <a:bodyPr/>
                    <a:lstStyle/>
                    <a:p>
                      <a:r>
                        <a:rPr lang="nl-BE" sz="1050" dirty="0"/>
                        <a:t>Sulfatos</a:t>
                      </a:r>
                      <a:r>
                        <a:rPr lang="nl-BE" sz="1050" baseline="0" dirty="0"/>
                        <a:t> tanto externos como internos promueven la formación de ettignita</a:t>
                      </a:r>
                      <a:endParaRPr lang="nl-BE" sz="1050" dirty="0"/>
                    </a:p>
                  </a:txBody>
                  <a:tcPr/>
                </a:tc>
                <a:tc>
                  <a:txBody>
                    <a:bodyPr/>
                    <a:lstStyle/>
                    <a:p>
                      <a:r>
                        <a:rPr lang="nl-BE" sz="1050" dirty="0"/>
                        <a:t>1</a:t>
                      </a:r>
                      <a:r>
                        <a:rPr lang="nl-BE" sz="1050" baseline="0" dirty="0"/>
                        <a:t> a 5 años</a:t>
                      </a:r>
                      <a:endParaRPr lang="nl-BE" sz="1050" dirty="0"/>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756895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a:t>La </a:t>
            </a:r>
            <a:r>
              <a:rPr lang="fr-FR" dirty="0" err="1"/>
              <a:t>selección</a:t>
            </a:r>
            <a:r>
              <a:rPr lang="fr-FR" dirty="0"/>
              <a:t> </a:t>
            </a:r>
            <a:r>
              <a:rPr lang="fr-FR" dirty="0" err="1"/>
              <a:t>adecuada</a:t>
            </a:r>
            <a:r>
              <a:rPr lang="fr-FR" dirty="0"/>
              <a:t> de </a:t>
            </a:r>
            <a:r>
              <a:rPr lang="fr-FR" dirty="0" err="1"/>
              <a:t>materiales</a:t>
            </a:r>
            <a:r>
              <a:rPr lang="fr-FR" dirty="0"/>
              <a:t> es </a:t>
            </a:r>
            <a:r>
              <a:rPr lang="fr-FR" dirty="0" err="1"/>
              <a:t>una</a:t>
            </a:r>
            <a:r>
              <a:rPr lang="fr-FR" dirty="0"/>
              <a:t> </a:t>
            </a:r>
            <a:r>
              <a:rPr lang="fr-FR" dirty="0" err="1"/>
              <a:t>buena</a:t>
            </a:r>
            <a:r>
              <a:rPr lang="fr-FR" dirty="0"/>
              <a:t> </a:t>
            </a:r>
            <a:r>
              <a:rPr lang="fr-FR" dirty="0" err="1"/>
              <a:t>inversión</a:t>
            </a:r>
            <a:r>
              <a:rPr lang="fr-FR" dirty="0"/>
              <a:t> a largo </a:t>
            </a:r>
            <a:r>
              <a:rPr lang="fr-FR" dirty="0" err="1"/>
              <a:t>plazo</a:t>
            </a:r>
            <a:endParaRPr lang="fr-FR" dirty="0"/>
          </a:p>
        </p:txBody>
      </p:sp>
    </p:spTree>
    <p:extLst>
      <p:ext uri="{BB962C8B-B14F-4D97-AF65-F5344CB8AC3E}">
        <p14:creationId xmlns:p14="http://schemas.microsoft.com/office/powerpoint/2010/main" val="4090882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7"/>
            <a:ext cx="7772400" cy="1008112"/>
          </a:xfrm>
        </p:spPr>
        <p:txBody>
          <a:bodyPr>
            <a:normAutofit/>
          </a:bodyPr>
          <a:lstStyle/>
          <a:p>
            <a:r>
              <a:rPr lang="en-US" sz="2800" dirty="0"/>
              <a:t>El embarcadero de </a:t>
            </a:r>
            <a:r>
              <a:rPr lang="en-US" sz="2800" dirty="0" err="1"/>
              <a:t>Progreso</a:t>
            </a:r>
            <a:r>
              <a:rPr lang="en-US" sz="2800" dirty="0"/>
              <a:t> (1/3)</a:t>
            </a:r>
            <a:r>
              <a:rPr lang="en-US" sz="1800" baseline="50000" dirty="0"/>
              <a:t>5,6</a:t>
            </a:r>
            <a:endParaRPr lang="fr-FR" sz="1800" baseline="50000" dirty="0"/>
          </a:p>
        </p:txBody>
      </p:sp>
      <p:sp>
        <p:nvSpPr>
          <p:cNvPr id="7" name="Text Placeholder 6"/>
          <p:cNvSpPr txBox="1">
            <a:spLocks/>
          </p:cNvSpPr>
          <p:nvPr/>
        </p:nvSpPr>
        <p:spPr>
          <a:xfrm>
            <a:off x="1852127" y="4779096"/>
            <a:ext cx="5486400" cy="11701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BE" sz="1800" dirty="0"/>
              <a:t>En </a:t>
            </a:r>
            <a:r>
              <a:rPr lang="fr-BE" sz="1800" dirty="0" err="1"/>
              <a:t>Progresso</a:t>
            </a:r>
            <a:r>
              <a:rPr lang="fr-BE" sz="1800" dirty="0"/>
              <a:t> (Mexico), </a:t>
            </a:r>
            <a:r>
              <a:rPr lang="fr-BE" sz="1800" dirty="0" err="1"/>
              <a:t>fué</a:t>
            </a:r>
            <a:r>
              <a:rPr lang="fr-BE" sz="1800" dirty="0"/>
              <a:t> </a:t>
            </a:r>
            <a:r>
              <a:rPr lang="fr-BE" sz="1800" dirty="0" err="1"/>
              <a:t>construido</a:t>
            </a:r>
            <a:r>
              <a:rPr lang="fr-BE" sz="1800" dirty="0"/>
              <a:t> un </a:t>
            </a:r>
            <a:r>
              <a:rPr lang="fr-BE" sz="1800" dirty="0" err="1"/>
              <a:t>embarcadero</a:t>
            </a:r>
            <a:r>
              <a:rPr lang="fr-BE" sz="1800" dirty="0"/>
              <a:t> en 1970. </a:t>
            </a:r>
          </a:p>
          <a:p>
            <a:pPr marL="0" indent="0" algn="just">
              <a:buNone/>
            </a:pPr>
            <a:r>
              <a:rPr lang="fr-BE" sz="1800" dirty="0"/>
              <a:t>El </a:t>
            </a:r>
            <a:r>
              <a:rPr lang="fr-BE" sz="1800" dirty="0" err="1"/>
              <a:t>ambiente</a:t>
            </a:r>
            <a:r>
              <a:rPr lang="fr-BE" sz="1800" dirty="0"/>
              <a:t> </a:t>
            </a:r>
            <a:r>
              <a:rPr lang="fr-BE" sz="1800" dirty="0" err="1"/>
              <a:t>marino</a:t>
            </a:r>
            <a:r>
              <a:rPr lang="fr-BE" sz="1800" dirty="0"/>
              <a:t> </a:t>
            </a:r>
            <a:r>
              <a:rPr lang="fr-BE" sz="1800" dirty="0" err="1"/>
              <a:t>hizo</a:t>
            </a:r>
            <a:r>
              <a:rPr lang="fr-BE" sz="1800" dirty="0"/>
              <a:t> que se </a:t>
            </a:r>
            <a:r>
              <a:rPr lang="fr-BE" sz="1800" dirty="0" err="1"/>
              <a:t>corroyera</a:t>
            </a:r>
            <a:r>
              <a:rPr lang="fr-BE" sz="1800" dirty="0"/>
              <a:t> la </a:t>
            </a:r>
            <a:r>
              <a:rPr lang="fr-BE" sz="1800" dirty="0" err="1"/>
              <a:t>estructura</a:t>
            </a:r>
            <a:r>
              <a:rPr lang="fr-BE" sz="1800" dirty="0"/>
              <a:t> con el </a:t>
            </a:r>
            <a:r>
              <a:rPr lang="fr-BE" sz="1800" dirty="0" err="1"/>
              <a:t>consecuente</a:t>
            </a:r>
            <a:r>
              <a:rPr lang="fr-BE" sz="1800" dirty="0"/>
              <a:t> </a:t>
            </a:r>
            <a:r>
              <a:rPr lang="fr-BE" sz="1800" dirty="0" err="1"/>
              <a:t>fallo</a:t>
            </a:r>
            <a:r>
              <a:rPr lang="fr-BE" sz="1800" dirty="0"/>
              <a:t> de la </a:t>
            </a:r>
            <a:r>
              <a:rPr lang="fr-BE" sz="1800" dirty="0" err="1"/>
              <a:t>estructura</a:t>
            </a:r>
            <a:r>
              <a:rPr lang="fr-BE" sz="1800" dirty="0"/>
              <a:t>.</a:t>
            </a:r>
          </a:p>
        </p:txBody>
      </p:sp>
      <p:pic>
        <p:nvPicPr>
          <p:cNvPr id="8"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821904" y="2492896"/>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52135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7"/>
            <a:ext cx="7772400" cy="1008112"/>
          </a:xfrm>
        </p:spPr>
        <p:txBody>
          <a:bodyPr>
            <a:normAutofit/>
          </a:bodyPr>
          <a:lstStyle/>
          <a:p>
            <a:r>
              <a:rPr lang="en-US" sz="2800" dirty="0"/>
              <a:t>El embarcadero de </a:t>
            </a:r>
            <a:r>
              <a:rPr lang="en-US" sz="2800" dirty="0" err="1"/>
              <a:t>Progreso</a:t>
            </a:r>
            <a:r>
              <a:rPr lang="en-US" sz="2800" dirty="0"/>
              <a:t> (2/3)</a:t>
            </a:r>
            <a:endParaRPr lang="fr-FR" sz="2800" dirty="0"/>
          </a:p>
        </p:txBody>
      </p:sp>
      <p:sp>
        <p:nvSpPr>
          <p:cNvPr id="7" name="Text Placeholder 6"/>
          <p:cNvSpPr txBox="1">
            <a:spLocks/>
          </p:cNvSpPr>
          <p:nvPr/>
        </p:nvSpPr>
        <p:spPr>
          <a:xfrm>
            <a:off x="1852127" y="4779096"/>
            <a:ext cx="5486400" cy="11701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BE" sz="1800" dirty="0"/>
              <a:t>El </a:t>
            </a:r>
            <a:r>
              <a:rPr lang="fr-BE" sz="1800" dirty="0" err="1"/>
              <a:t>embarcadero</a:t>
            </a:r>
            <a:r>
              <a:rPr lang="fr-BE" sz="1800" dirty="0"/>
              <a:t> que </a:t>
            </a:r>
            <a:r>
              <a:rPr lang="fr-BE" sz="1800" dirty="0" err="1"/>
              <a:t>aparece</a:t>
            </a:r>
            <a:r>
              <a:rPr lang="fr-BE" sz="1800" dirty="0"/>
              <a:t> al </a:t>
            </a:r>
            <a:r>
              <a:rPr lang="fr-BE" sz="1800" dirty="0" err="1"/>
              <a:t>lado</a:t>
            </a:r>
            <a:r>
              <a:rPr lang="fr-BE" sz="1800" dirty="0"/>
              <a:t>, </a:t>
            </a:r>
            <a:r>
              <a:rPr lang="fr-BE" sz="1800" dirty="0" err="1"/>
              <a:t>fué</a:t>
            </a:r>
            <a:r>
              <a:rPr lang="fr-BE" sz="1800" dirty="0"/>
              <a:t> </a:t>
            </a:r>
            <a:r>
              <a:rPr lang="fr-BE" sz="1800" dirty="0" err="1"/>
              <a:t>edificado</a:t>
            </a:r>
            <a:r>
              <a:rPr lang="fr-BE" sz="1800" dirty="0"/>
              <a:t> entre 1937 y 1941 </a:t>
            </a:r>
            <a:r>
              <a:rPr lang="fr-BE" sz="1800" dirty="0" err="1"/>
              <a:t>empleando</a:t>
            </a:r>
            <a:r>
              <a:rPr lang="fr-BE" sz="1800" dirty="0"/>
              <a:t> </a:t>
            </a:r>
            <a:r>
              <a:rPr lang="fr-BE" sz="1800" dirty="0" err="1"/>
              <a:t>corrugado</a:t>
            </a:r>
            <a:r>
              <a:rPr lang="fr-BE" sz="1800" dirty="0"/>
              <a:t> de </a:t>
            </a:r>
            <a:r>
              <a:rPr lang="fr-BE" sz="1800" dirty="0" err="1"/>
              <a:t>acero</a:t>
            </a:r>
            <a:r>
              <a:rPr lang="fr-BE" sz="1800" dirty="0"/>
              <a:t> </a:t>
            </a:r>
            <a:r>
              <a:rPr lang="fr-BE" sz="1800" dirty="0" err="1"/>
              <a:t>inoxidable</a:t>
            </a:r>
            <a:r>
              <a:rPr lang="fr-BE" sz="1800" dirty="0"/>
              <a:t>.</a:t>
            </a:r>
          </a:p>
        </p:txBody>
      </p:sp>
      <p:pic>
        <p:nvPicPr>
          <p:cNvPr id="9" name="Picture 2"/>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4873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39552" y="332657"/>
            <a:ext cx="7772400" cy="1008112"/>
          </a:xfrm>
        </p:spPr>
        <p:txBody>
          <a:bodyPr>
            <a:normAutofit/>
          </a:bodyPr>
          <a:lstStyle/>
          <a:p>
            <a:r>
              <a:rPr lang="en-US" sz="2800" dirty="0"/>
              <a:t>El embarcadero de </a:t>
            </a:r>
            <a:r>
              <a:rPr lang="en-US" sz="2800" dirty="0" err="1"/>
              <a:t>Progreso</a:t>
            </a:r>
            <a:r>
              <a:rPr lang="en-US" sz="2800" dirty="0"/>
              <a:t> (3/3)</a:t>
            </a:r>
            <a:endParaRPr lang="fr-FR" sz="2800" dirty="0"/>
          </a:p>
        </p:txBody>
      </p:sp>
      <p:sp>
        <p:nvSpPr>
          <p:cNvPr id="6" name="Title 1"/>
          <p:cNvSpPr txBox="1">
            <a:spLocks/>
          </p:cNvSpPr>
          <p:nvPr/>
        </p:nvSpPr>
        <p:spPr>
          <a:xfrm>
            <a:off x="6948264" y="116632"/>
            <a:ext cx="1927785" cy="1592906"/>
          </a:xfrm>
          <a:prstGeom prst="rect">
            <a:avLst/>
          </a:prstGeom>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t>Sustainable Civil Works with Stainless:</a:t>
            </a:r>
            <a:br>
              <a:rPr lang="en-US" dirty="0"/>
            </a:br>
            <a:endParaRPr lang="fr-BE" dirty="0"/>
          </a:p>
        </p:txBody>
      </p:sp>
      <p:sp>
        <p:nvSpPr>
          <p:cNvPr id="7" name="Text Placeholder 6"/>
          <p:cNvSpPr txBox="1">
            <a:spLocks/>
          </p:cNvSpPr>
          <p:nvPr/>
        </p:nvSpPr>
        <p:spPr>
          <a:xfrm>
            <a:off x="1852127" y="4779096"/>
            <a:ext cx="5486400" cy="8101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fr-BE" sz="1800" dirty="0" err="1"/>
              <a:t>Desde</a:t>
            </a:r>
            <a:r>
              <a:rPr lang="fr-BE" sz="1800" dirty="0"/>
              <a:t> </a:t>
            </a:r>
            <a:r>
              <a:rPr lang="fr-BE" sz="1800" dirty="0" err="1"/>
              <a:t>entonces</a:t>
            </a:r>
            <a:r>
              <a:rPr lang="fr-BE" sz="1800" dirty="0"/>
              <a:t>, se ha </a:t>
            </a:r>
            <a:r>
              <a:rPr lang="fr-BE" sz="1800" dirty="0" err="1"/>
              <a:t>mantenido</a:t>
            </a:r>
            <a:r>
              <a:rPr lang="fr-BE" sz="1800" dirty="0"/>
              <a:t> en </a:t>
            </a:r>
            <a:r>
              <a:rPr lang="fr-BE" sz="1800" dirty="0" err="1"/>
              <a:t>servicio</a:t>
            </a:r>
            <a:r>
              <a:rPr lang="fr-BE" sz="1800" dirty="0"/>
              <a:t> sin </a:t>
            </a:r>
            <a:r>
              <a:rPr lang="fr-BE" sz="1800" dirty="0" err="1"/>
              <a:t>mantenimiento</a:t>
            </a:r>
            <a:r>
              <a:rPr lang="fr-BE" sz="1800" dirty="0"/>
              <a:t> </a:t>
            </a:r>
            <a:r>
              <a:rPr lang="fr-BE" sz="1800" dirty="0" err="1"/>
              <a:t>alguno</a:t>
            </a:r>
            <a:r>
              <a:rPr lang="fr-BE" sz="1800" dirty="0"/>
              <a:t> y </a:t>
            </a:r>
            <a:r>
              <a:rPr lang="fr-BE" sz="1800" dirty="0" err="1"/>
              <a:t>permanece</a:t>
            </a:r>
            <a:r>
              <a:rPr lang="fr-BE" sz="1800" dirty="0"/>
              <a:t> en </a:t>
            </a:r>
            <a:r>
              <a:rPr lang="fr-BE" sz="1800" dirty="0" err="1"/>
              <a:t>inalterado</a:t>
            </a:r>
            <a:r>
              <a:rPr lang="fr-BE" sz="1800" dirty="0"/>
              <a:t>.</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16100" y="2449513"/>
            <a:ext cx="5511800" cy="195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7071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dirty="0"/>
              <a:t>Las grandes </a:t>
            </a:r>
            <a:r>
              <a:rPr lang="fr-FR" dirty="0" err="1"/>
              <a:t>obras</a:t>
            </a:r>
            <a:r>
              <a:rPr lang="fr-FR" dirty="0"/>
              <a:t> de </a:t>
            </a:r>
            <a:r>
              <a:rPr lang="fr-FR" dirty="0" err="1"/>
              <a:t>ingeniería</a:t>
            </a:r>
            <a:r>
              <a:rPr lang="fr-FR" dirty="0"/>
              <a:t> civil </a:t>
            </a:r>
            <a:r>
              <a:rPr lang="fr-FR" dirty="0" err="1"/>
              <a:t>deben</a:t>
            </a:r>
            <a:r>
              <a:rPr lang="fr-FR" dirty="0"/>
              <a:t> </a:t>
            </a:r>
            <a:r>
              <a:rPr lang="fr-FR" dirty="0" err="1"/>
              <a:t>garantizar</a:t>
            </a:r>
            <a:r>
              <a:rPr lang="fr-FR" dirty="0"/>
              <a:t> </a:t>
            </a:r>
            <a:r>
              <a:rPr lang="fr-FR" dirty="0" err="1"/>
              <a:t>una</a:t>
            </a:r>
            <a:r>
              <a:rPr lang="fr-FR" dirty="0"/>
              <a:t> vida </a:t>
            </a:r>
            <a:r>
              <a:rPr lang="fr-FR" dirty="0" err="1"/>
              <a:t>útil</a:t>
            </a:r>
            <a:r>
              <a:rPr lang="fr-FR" dirty="0"/>
              <a:t> de </a:t>
            </a:r>
            <a:r>
              <a:rPr lang="fr-FR" dirty="0" err="1"/>
              <a:t>más</a:t>
            </a:r>
            <a:r>
              <a:rPr lang="fr-FR" dirty="0"/>
              <a:t> de 100 </a:t>
            </a:r>
            <a:r>
              <a:rPr lang="fr-FR" dirty="0" err="1"/>
              <a:t>años</a:t>
            </a:r>
            <a:r>
              <a:rPr lang="fr-FR" dirty="0"/>
              <a:t> en la </a:t>
            </a:r>
            <a:r>
              <a:rPr lang="fr-FR" dirty="0" err="1"/>
              <a:t>actualidad</a:t>
            </a:r>
            <a:endParaRPr lang="fr-FR" dirty="0"/>
          </a:p>
        </p:txBody>
      </p:sp>
    </p:spTree>
    <p:extLst>
      <p:ext uri="{BB962C8B-B14F-4D97-AF65-F5344CB8AC3E}">
        <p14:creationId xmlns:p14="http://schemas.microsoft.com/office/powerpoint/2010/main" val="562552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3200" dirty="0" err="1"/>
              <a:t>Puente</a:t>
            </a:r>
            <a:r>
              <a:rPr lang="fr-FR" sz="3200" dirty="0"/>
              <a:t> </a:t>
            </a:r>
            <a:r>
              <a:rPr lang="fr-FR" sz="3200" dirty="0" err="1"/>
              <a:t>Haynes</a:t>
            </a:r>
            <a:r>
              <a:rPr lang="fr-FR" sz="3200" dirty="0"/>
              <a:t> </a:t>
            </a:r>
            <a:r>
              <a:rPr lang="fr-FR" sz="3200" dirty="0" err="1"/>
              <a:t>Inlet</a:t>
            </a:r>
            <a:r>
              <a:rPr lang="fr-FR" sz="3200" dirty="0"/>
              <a:t> </a:t>
            </a:r>
            <a:r>
              <a:rPr lang="fr-FR" sz="3200" dirty="0" err="1"/>
              <a:t>Slough,Oregon,EEUU</a:t>
            </a:r>
            <a:r>
              <a:rPr lang="fr-FR" sz="3200" dirty="0"/>
              <a:t> 2004</a:t>
            </a:r>
            <a:r>
              <a:rPr lang="fr-FR" sz="2000" baseline="50000" dirty="0"/>
              <a:t>7,8</a:t>
            </a:r>
          </a:p>
        </p:txBody>
      </p:sp>
      <p:sp>
        <p:nvSpPr>
          <p:cNvPr id="3" name="Content Placeholder 2"/>
          <p:cNvSpPr>
            <a:spLocks noGrp="1"/>
          </p:cNvSpPr>
          <p:nvPr>
            <p:ph sz="half" idx="1"/>
          </p:nvPr>
        </p:nvSpPr>
        <p:spPr>
          <a:xfrm>
            <a:off x="457200" y="1600201"/>
            <a:ext cx="4038600" cy="3052936"/>
          </a:xfrm>
        </p:spPr>
        <p:txBody>
          <a:bodyPr>
            <a:normAutofit fontScale="62500" lnSpcReduction="20000"/>
          </a:bodyPr>
          <a:lstStyle/>
          <a:p>
            <a:pPr marL="0" indent="0" algn="just">
              <a:buNone/>
            </a:pPr>
            <a:r>
              <a:rPr lang="en-US" sz="2400" dirty="0"/>
              <a:t>Se </a:t>
            </a:r>
            <a:r>
              <a:rPr lang="en-US" sz="2400" dirty="0" err="1"/>
              <a:t>trata</a:t>
            </a:r>
            <a:r>
              <a:rPr lang="en-US" sz="2400" dirty="0"/>
              <a:t> de un </a:t>
            </a:r>
            <a:r>
              <a:rPr lang="en-US" sz="2400" dirty="0" err="1"/>
              <a:t>puente</a:t>
            </a:r>
            <a:r>
              <a:rPr lang="en-US" sz="2400" dirty="0"/>
              <a:t> </a:t>
            </a:r>
            <a:r>
              <a:rPr lang="en-US" sz="2400" dirty="0" err="1"/>
              <a:t>inusual</a:t>
            </a:r>
            <a:r>
              <a:rPr lang="en-US" sz="2400" dirty="0"/>
              <a:t> de arcos con </a:t>
            </a:r>
            <a:r>
              <a:rPr lang="en-US" sz="2400" dirty="0" err="1"/>
              <a:t>bisagras</a:t>
            </a:r>
            <a:r>
              <a:rPr lang="en-US" sz="2400" dirty="0"/>
              <a:t> que </a:t>
            </a:r>
            <a:r>
              <a:rPr lang="en-US" sz="2400" dirty="0" err="1"/>
              <a:t>contiene</a:t>
            </a:r>
            <a:r>
              <a:rPr lang="en-US" sz="2400" dirty="0"/>
              <a:t> 400 </a:t>
            </a:r>
            <a:r>
              <a:rPr lang="en-US" sz="2400" dirty="0" err="1"/>
              <a:t>toneladas</a:t>
            </a:r>
            <a:r>
              <a:rPr lang="en-US" sz="2400" dirty="0"/>
              <a:t> de </a:t>
            </a:r>
            <a:r>
              <a:rPr lang="en-US" sz="2400" dirty="0" err="1"/>
              <a:t>corrugado</a:t>
            </a:r>
            <a:r>
              <a:rPr lang="en-US" sz="2400" dirty="0"/>
              <a:t> de </a:t>
            </a:r>
            <a:r>
              <a:rPr lang="en-US" sz="2400" dirty="0" err="1"/>
              <a:t>acero</a:t>
            </a:r>
            <a:r>
              <a:rPr lang="en-US" sz="2400" dirty="0"/>
              <a:t> </a:t>
            </a:r>
            <a:r>
              <a:rPr lang="en-US" sz="2400" dirty="0" err="1"/>
              <a:t>inoxidable</a:t>
            </a:r>
            <a:r>
              <a:rPr lang="en-US" sz="2400" dirty="0"/>
              <a:t> </a:t>
            </a:r>
            <a:r>
              <a:rPr lang="en-US" sz="2400" dirty="0" err="1"/>
              <a:t>en</a:t>
            </a:r>
            <a:r>
              <a:rPr lang="en-US" sz="2400" dirty="0"/>
              <a:t> </a:t>
            </a:r>
            <a:r>
              <a:rPr lang="en-US" sz="2400" dirty="0" err="1"/>
              <a:t>su</a:t>
            </a:r>
            <a:r>
              <a:rPr lang="en-US" sz="2400" dirty="0"/>
              <a:t> </a:t>
            </a:r>
            <a:r>
              <a:rPr lang="en-US" sz="2400" dirty="0" err="1"/>
              <a:t>plataforma</a:t>
            </a:r>
            <a:r>
              <a:rPr lang="en-US" sz="2400" dirty="0"/>
              <a:t>.</a:t>
            </a:r>
          </a:p>
          <a:p>
            <a:pPr marL="0" indent="0" algn="just">
              <a:buNone/>
            </a:pPr>
            <a:endParaRPr lang="en-US" sz="2400" dirty="0"/>
          </a:p>
          <a:p>
            <a:pPr marL="0" indent="0" algn="just">
              <a:buNone/>
            </a:pPr>
            <a:r>
              <a:rPr lang="en-US" sz="2400" dirty="0"/>
              <a:t>Este </a:t>
            </a:r>
            <a:r>
              <a:rPr lang="en-US" sz="2400" dirty="0" err="1"/>
              <a:t>puente</a:t>
            </a:r>
            <a:r>
              <a:rPr lang="en-US" sz="2400" dirty="0"/>
              <a:t> de 230m de </a:t>
            </a:r>
            <a:r>
              <a:rPr lang="en-US" sz="2400" dirty="0" err="1"/>
              <a:t>longitud</a:t>
            </a:r>
            <a:r>
              <a:rPr lang="en-US" sz="2400" dirty="0"/>
              <a:t> </a:t>
            </a:r>
            <a:r>
              <a:rPr lang="en-US" sz="2400" dirty="0" err="1"/>
              <a:t>sobre</a:t>
            </a:r>
            <a:r>
              <a:rPr lang="en-US" sz="2400" dirty="0"/>
              <a:t> el Haynes Inlet Slough </a:t>
            </a:r>
            <a:r>
              <a:rPr lang="en-US" sz="2400" dirty="0" err="1"/>
              <a:t>está</a:t>
            </a:r>
            <a:r>
              <a:rPr lang="en-US" sz="2400" dirty="0"/>
              <a:t> </a:t>
            </a:r>
            <a:r>
              <a:rPr lang="en-US" sz="2400" dirty="0" err="1"/>
              <a:t>diseñado</a:t>
            </a:r>
            <a:r>
              <a:rPr lang="en-US" sz="2400" dirty="0"/>
              <a:t> para </a:t>
            </a:r>
            <a:r>
              <a:rPr lang="en-US" sz="2400" dirty="0" err="1"/>
              <a:t>una</a:t>
            </a:r>
            <a:r>
              <a:rPr lang="en-US" sz="2400" dirty="0"/>
              <a:t> </a:t>
            </a:r>
            <a:r>
              <a:rPr lang="en-US" sz="2400" dirty="0" err="1"/>
              <a:t>vida</a:t>
            </a:r>
            <a:r>
              <a:rPr lang="en-US" sz="2400" dirty="0"/>
              <a:t> </a:t>
            </a:r>
            <a:r>
              <a:rPr lang="en-US" sz="2400" dirty="0" err="1"/>
              <a:t>util</a:t>
            </a:r>
            <a:r>
              <a:rPr lang="en-US" sz="2400" dirty="0"/>
              <a:t> sin </a:t>
            </a:r>
            <a:r>
              <a:rPr lang="en-US" sz="2400" dirty="0" err="1"/>
              <a:t>mantenimiento</a:t>
            </a:r>
            <a:r>
              <a:rPr lang="en-US" sz="2400" dirty="0"/>
              <a:t> de </a:t>
            </a:r>
            <a:r>
              <a:rPr lang="en-US" sz="2400" dirty="0" err="1"/>
              <a:t>más</a:t>
            </a:r>
            <a:r>
              <a:rPr lang="en-US" sz="2400" dirty="0"/>
              <a:t> de 120 </a:t>
            </a:r>
            <a:r>
              <a:rPr lang="en-US" sz="2400" dirty="0" err="1"/>
              <a:t>años</a:t>
            </a:r>
            <a:r>
              <a:rPr lang="en-US" sz="2400" dirty="0"/>
              <a:t>.</a:t>
            </a:r>
          </a:p>
          <a:p>
            <a:pPr marL="0" indent="0" algn="just">
              <a:buNone/>
            </a:pPr>
            <a:endParaRPr lang="en-US" sz="2400" dirty="0"/>
          </a:p>
          <a:p>
            <a:pPr marL="0" indent="0" algn="just">
              <a:buNone/>
            </a:pPr>
            <a:r>
              <a:rPr lang="en-US" sz="2400" dirty="0" err="1"/>
              <a:t>Pese</a:t>
            </a:r>
            <a:r>
              <a:rPr lang="en-US" sz="2400" dirty="0"/>
              <a:t> a que el </a:t>
            </a:r>
            <a:r>
              <a:rPr lang="en-US" sz="2400" dirty="0" err="1"/>
              <a:t>acero</a:t>
            </a:r>
            <a:r>
              <a:rPr lang="en-US" sz="2400" dirty="0"/>
              <a:t> </a:t>
            </a:r>
            <a:r>
              <a:rPr lang="en-US" sz="2400" dirty="0" err="1"/>
              <a:t>inoxidable</a:t>
            </a:r>
            <a:r>
              <a:rPr lang="en-US" sz="2400" dirty="0"/>
              <a:t> </a:t>
            </a:r>
            <a:r>
              <a:rPr lang="en-US" sz="2400" dirty="0" err="1"/>
              <a:t>es</a:t>
            </a:r>
            <a:r>
              <a:rPr lang="en-US" sz="2400" dirty="0"/>
              <a:t> </a:t>
            </a:r>
            <a:r>
              <a:rPr lang="en-US" sz="2400" dirty="0" err="1"/>
              <a:t>considerablemente</a:t>
            </a:r>
            <a:r>
              <a:rPr lang="en-US" sz="2400" dirty="0"/>
              <a:t> </a:t>
            </a:r>
            <a:r>
              <a:rPr lang="en-US" sz="2400" dirty="0" err="1"/>
              <a:t>más</a:t>
            </a:r>
            <a:r>
              <a:rPr lang="en-US" sz="2400" dirty="0"/>
              <a:t> </a:t>
            </a:r>
            <a:r>
              <a:rPr lang="en-US" sz="2400" dirty="0" err="1"/>
              <a:t>caro</a:t>
            </a:r>
            <a:r>
              <a:rPr lang="en-US" sz="2400" dirty="0"/>
              <a:t> que el </a:t>
            </a:r>
            <a:r>
              <a:rPr lang="en-US" sz="2400" dirty="0" err="1"/>
              <a:t>acero</a:t>
            </a:r>
            <a:r>
              <a:rPr lang="en-US" sz="2400" dirty="0"/>
              <a:t> al </a:t>
            </a:r>
            <a:r>
              <a:rPr lang="en-US" sz="2400" dirty="0" err="1"/>
              <a:t>carbono</a:t>
            </a:r>
            <a:r>
              <a:rPr lang="en-US" sz="2400" dirty="0"/>
              <a:t>, el </a:t>
            </a:r>
            <a:r>
              <a:rPr lang="en-US" sz="2400" dirty="0" err="1"/>
              <a:t>análisis</a:t>
            </a:r>
            <a:r>
              <a:rPr lang="en-US" sz="2400" dirty="0"/>
              <a:t> del </a:t>
            </a:r>
            <a:r>
              <a:rPr lang="en-US" sz="2400" dirty="0" err="1"/>
              <a:t>ciclo</a:t>
            </a:r>
            <a:r>
              <a:rPr lang="en-US" sz="2400" dirty="0"/>
              <a:t> de </a:t>
            </a:r>
            <a:r>
              <a:rPr lang="en-US" sz="2400" dirty="0" err="1"/>
              <a:t>vida</a:t>
            </a:r>
            <a:r>
              <a:rPr lang="en-US" sz="2400" dirty="0"/>
              <a:t> de la </a:t>
            </a:r>
            <a:r>
              <a:rPr lang="en-US" sz="2400" dirty="0" err="1"/>
              <a:t>estructura</a:t>
            </a:r>
            <a:r>
              <a:rPr lang="en-US" sz="2400" dirty="0"/>
              <a:t> </a:t>
            </a:r>
            <a:r>
              <a:rPr lang="en-US" sz="2400" dirty="0" err="1"/>
              <a:t>nos</a:t>
            </a:r>
            <a:r>
              <a:rPr lang="en-US" sz="2400" dirty="0"/>
              <a:t> </a:t>
            </a:r>
            <a:r>
              <a:rPr lang="en-US" sz="2400" dirty="0" err="1"/>
              <a:t>indica</a:t>
            </a:r>
            <a:r>
              <a:rPr lang="en-US" sz="2400" dirty="0"/>
              <a:t> que a la </a:t>
            </a:r>
            <a:r>
              <a:rPr lang="en-US" sz="2400" dirty="0" err="1"/>
              <a:t>larga</a:t>
            </a:r>
            <a:r>
              <a:rPr lang="en-US" sz="2400" dirty="0"/>
              <a:t> </a:t>
            </a:r>
            <a:r>
              <a:rPr lang="en-US" sz="2400" dirty="0" err="1"/>
              <a:t>acaba</a:t>
            </a:r>
            <a:r>
              <a:rPr lang="en-US" sz="2400" dirty="0"/>
              <a:t> </a:t>
            </a:r>
            <a:r>
              <a:rPr lang="en-US" sz="2400" dirty="0" err="1"/>
              <a:t>siendo</a:t>
            </a:r>
            <a:r>
              <a:rPr lang="en-US" sz="2400" dirty="0"/>
              <a:t> un </a:t>
            </a:r>
            <a:r>
              <a:rPr lang="en-US" sz="2400" dirty="0" err="1"/>
              <a:t>coste</a:t>
            </a:r>
            <a:r>
              <a:rPr lang="en-US" sz="2400" dirty="0"/>
              <a:t> </a:t>
            </a:r>
            <a:r>
              <a:rPr lang="en-US" sz="2400" dirty="0" err="1"/>
              <a:t>menor</a:t>
            </a:r>
            <a:r>
              <a:rPr lang="en-US" sz="2400" dirty="0"/>
              <a:t> que </a:t>
            </a:r>
            <a:r>
              <a:rPr lang="en-US" sz="2400" dirty="0" err="1"/>
              <a:t>optar</a:t>
            </a:r>
            <a:r>
              <a:rPr lang="en-US" sz="2400" dirty="0"/>
              <a:t> </a:t>
            </a:r>
            <a:r>
              <a:rPr lang="en-US" sz="2400" dirty="0" err="1"/>
              <a:t>por</a:t>
            </a:r>
            <a:r>
              <a:rPr lang="en-US" sz="2400" dirty="0"/>
              <a:t> un </a:t>
            </a:r>
            <a:r>
              <a:rPr lang="en-US" sz="2400" dirty="0" err="1"/>
              <a:t>acero</a:t>
            </a:r>
            <a:r>
              <a:rPr lang="en-US" sz="2400" dirty="0"/>
              <a:t> </a:t>
            </a:r>
            <a:r>
              <a:rPr lang="en-US" sz="2400" dirty="0" err="1"/>
              <a:t>más</a:t>
            </a:r>
            <a:r>
              <a:rPr lang="en-US" sz="2400" dirty="0"/>
              <a:t> </a:t>
            </a:r>
            <a:r>
              <a:rPr lang="en-US" sz="2400" dirty="0" err="1"/>
              <a:t>barato</a:t>
            </a:r>
            <a:r>
              <a:rPr lang="en-US" sz="2400" dirty="0"/>
              <a:t> y </a:t>
            </a:r>
            <a:r>
              <a:rPr lang="en-US" sz="2400" dirty="0" err="1"/>
              <a:t>sucesivos</a:t>
            </a:r>
            <a:r>
              <a:rPr lang="en-US" sz="2400" dirty="0"/>
              <a:t> </a:t>
            </a:r>
            <a:r>
              <a:rPr lang="en-US" sz="2400" dirty="0" err="1"/>
              <a:t>mantenimientos</a:t>
            </a:r>
            <a:r>
              <a:rPr lang="en-US" sz="2400" dirty="0"/>
              <a:t>.</a:t>
            </a:r>
            <a:endParaRPr lang="fr-FR" sz="2400" dirty="0"/>
          </a:p>
        </p:txBody>
      </p:sp>
      <p:pic>
        <p:nvPicPr>
          <p:cNvPr id="9" name="Picture 6"/>
          <p:cNvPicPr>
            <a:picLocks noGrp="1" noChangeAspect="1" noChangeArrowheads="1"/>
          </p:cNvPicPr>
          <p:nvPr>
            <p:ph sz="half" idx="2"/>
          </p:nvPr>
        </p:nvPicPr>
        <p:blipFill>
          <a:blip r:embed="rId2" cstate="email">
            <a:extLst>
              <a:ext uri="{28A0092B-C50C-407E-A947-70E740481C1C}">
                <a14:useLocalDpi xmlns:a14="http://schemas.microsoft.com/office/drawing/2010/main" val="0"/>
              </a:ext>
            </a:extLst>
          </a:blip>
          <a:srcRect/>
          <a:stretch>
            <a:fillRect/>
          </a:stretch>
        </p:blipFill>
        <p:spPr>
          <a:xfrm>
            <a:off x="4648200" y="1600200"/>
            <a:ext cx="4038600" cy="3028950"/>
          </a:xfrm>
          <a:ln>
            <a:solidFill>
              <a:schemeClr val="tx1"/>
            </a:solidFill>
          </a:ln>
        </p:spPr>
      </p:pic>
      <p:sp>
        <p:nvSpPr>
          <p:cNvPr id="4" name="AutoShape 2" descr="Haynes Inlet Brid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http://files1.structurae.de/files/photos/3115/haynes_inlet_bridge_8_2_09_003.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0070C0"/>
              </a:solidFill>
            </a:endParaRPr>
          </a:p>
        </p:txBody>
      </p:sp>
    </p:spTree>
    <p:extLst>
      <p:ext uri="{BB962C8B-B14F-4D97-AF65-F5344CB8AC3E}">
        <p14:creationId xmlns:p14="http://schemas.microsoft.com/office/powerpoint/2010/main" val="365822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71600" y="4865712"/>
            <a:ext cx="5486400" cy="566738"/>
          </a:xfrm>
        </p:spPr>
        <p:txBody>
          <a:bodyPr>
            <a:normAutofit fontScale="90000"/>
          </a:bodyPr>
          <a:lstStyle/>
          <a:p>
            <a:r>
              <a:rPr lang="en-US" dirty="0"/>
              <a:t>Puente Hong Kong- Zhuhai- Macau</a:t>
            </a:r>
            <a:r>
              <a:rPr lang="en-US" baseline="50000" dirty="0"/>
              <a:t>9</a:t>
            </a:r>
            <a:br>
              <a:rPr lang="en-US" dirty="0"/>
            </a:br>
            <a:r>
              <a:rPr lang="en-US" dirty="0"/>
              <a:t>(La </a:t>
            </a:r>
            <a:r>
              <a:rPr lang="en-US" dirty="0" err="1"/>
              <a:t>construcción</a:t>
            </a:r>
            <a:r>
              <a:rPr lang="en-US" dirty="0"/>
              <a:t> </a:t>
            </a:r>
            <a:r>
              <a:rPr lang="en-US" dirty="0" err="1"/>
              <a:t>empieza</a:t>
            </a:r>
            <a:r>
              <a:rPr lang="en-US" dirty="0"/>
              <a:t> </a:t>
            </a:r>
            <a:r>
              <a:rPr lang="en-US" dirty="0" err="1"/>
              <a:t>en</a:t>
            </a:r>
            <a:r>
              <a:rPr lang="en-US" dirty="0"/>
              <a:t> 2009 y se </a:t>
            </a:r>
            <a:r>
              <a:rPr lang="en-US" dirty="0" err="1"/>
              <a:t>completará</a:t>
            </a:r>
            <a:r>
              <a:rPr lang="en-US" dirty="0"/>
              <a:t> entre 2017-2018)</a:t>
            </a:r>
            <a:endParaRPr lang="fr-FR" dirty="0"/>
          </a:p>
        </p:txBody>
      </p:sp>
      <p:sp>
        <p:nvSpPr>
          <p:cNvPr id="7" name="Text Placeholder 6"/>
          <p:cNvSpPr>
            <a:spLocks noGrp="1"/>
          </p:cNvSpPr>
          <p:nvPr>
            <p:ph type="body" sz="half" idx="2"/>
          </p:nvPr>
        </p:nvSpPr>
        <p:spPr>
          <a:xfrm>
            <a:off x="971600" y="5432450"/>
            <a:ext cx="7128792" cy="1236910"/>
          </a:xfrm>
        </p:spPr>
        <p:txBody>
          <a:bodyPr>
            <a:normAutofit/>
          </a:bodyPr>
          <a:lstStyle/>
          <a:p>
            <a:pPr algn="just"/>
            <a:r>
              <a:rPr lang="en-US" dirty="0"/>
              <a:t>El </a:t>
            </a:r>
            <a:r>
              <a:rPr lang="en-US" dirty="0" err="1"/>
              <a:t>prestigioso</a:t>
            </a:r>
            <a:r>
              <a:rPr lang="en-US" dirty="0"/>
              <a:t> </a:t>
            </a:r>
            <a:r>
              <a:rPr lang="en-US" dirty="0" err="1"/>
              <a:t>proyecto</a:t>
            </a:r>
            <a:r>
              <a:rPr lang="en-US" dirty="0"/>
              <a:t> del </a:t>
            </a:r>
            <a:r>
              <a:rPr lang="en-US" dirty="0" err="1"/>
              <a:t>puente</a:t>
            </a:r>
            <a:r>
              <a:rPr lang="en-US" dirty="0"/>
              <a:t> Hong Kong- Zhuhai- Macau </a:t>
            </a:r>
            <a:r>
              <a:rPr lang="en-US" dirty="0" err="1"/>
              <a:t>es</a:t>
            </a:r>
            <a:r>
              <a:rPr lang="en-US" dirty="0"/>
              <a:t> </a:t>
            </a:r>
            <a:r>
              <a:rPr lang="en-US" dirty="0" err="1"/>
              <a:t>uno</a:t>
            </a:r>
            <a:r>
              <a:rPr lang="en-US" dirty="0"/>
              <a:t> de </a:t>
            </a:r>
            <a:r>
              <a:rPr lang="en-US" dirty="0" err="1"/>
              <a:t>los</a:t>
            </a:r>
            <a:r>
              <a:rPr lang="en-US" dirty="0"/>
              <a:t> </a:t>
            </a:r>
            <a:r>
              <a:rPr lang="en-US" dirty="0" err="1"/>
              <a:t>mayores</a:t>
            </a:r>
            <a:r>
              <a:rPr lang="en-US" dirty="0"/>
              <a:t> del </a:t>
            </a:r>
            <a:r>
              <a:rPr lang="en-US" dirty="0" err="1"/>
              <a:t>mundo</a:t>
            </a:r>
            <a:r>
              <a:rPr lang="en-US" dirty="0"/>
              <a:t>. El </a:t>
            </a:r>
            <a:r>
              <a:rPr lang="en-US" dirty="0" err="1"/>
              <a:t>tiempo</a:t>
            </a:r>
            <a:r>
              <a:rPr lang="en-US" dirty="0"/>
              <a:t> de </a:t>
            </a:r>
            <a:r>
              <a:rPr lang="en-US" dirty="0" err="1"/>
              <a:t>vida</a:t>
            </a:r>
            <a:r>
              <a:rPr lang="en-US" dirty="0"/>
              <a:t> </a:t>
            </a:r>
            <a:r>
              <a:rPr lang="en-US" dirty="0" err="1"/>
              <a:t>util</a:t>
            </a:r>
            <a:r>
              <a:rPr lang="en-US" dirty="0"/>
              <a:t> </a:t>
            </a:r>
            <a:r>
              <a:rPr lang="en-US" dirty="0" err="1"/>
              <a:t>requerido</a:t>
            </a:r>
            <a:r>
              <a:rPr lang="en-US" dirty="0"/>
              <a:t> sin </a:t>
            </a:r>
            <a:r>
              <a:rPr lang="en-US" dirty="0" err="1"/>
              <a:t>necesidad</a:t>
            </a:r>
            <a:r>
              <a:rPr lang="en-US" dirty="0"/>
              <a:t> de </a:t>
            </a:r>
            <a:r>
              <a:rPr lang="en-US" dirty="0" err="1"/>
              <a:t>mantenimiento</a:t>
            </a:r>
            <a:r>
              <a:rPr lang="en-US" dirty="0"/>
              <a:t> </a:t>
            </a:r>
            <a:r>
              <a:rPr lang="en-US" dirty="0" err="1"/>
              <a:t>es</a:t>
            </a:r>
            <a:r>
              <a:rPr lang="en-US" dirty="0"/>
              <a:t> de 120 </a:t>
            </a:r>
            <a:r>
              <a:rPr lang="en-US" dirty="0" err="1"/>
              <a:t>años</a:t>
            </a:r>
            <a:r>
              <a:rPr lang="en-US" dirty="0"/>
              <a:t>. </a:t>
            </a:r>
            <a:r>
              <a:rPr lang="en-US" dirty="0" err="1"/>
              <a:t>Por</a:t>
            </a:r>
            <a:r>
              <a:rPr lang="en-US" dirty="0"/>
              <a:t> lo </a:t>
            </a:r>
            <a:r>
              <a:rPr lang="en-US" dirty="0" err="1"/>
              <a:t>tanto</a:t>
            </a:r>
            <a:r>
              <a:rPr lang="en-US" dirty="0"/>
              <a:t>, se </a:t>
            </a:r>
            <a:r>
              <a:rPr lang="en-US" dirty="0" err="1"/>
              <a:t>hizo</a:t>
            </a:r>
            <a:r>
              <a:rPr lang="en-US" dirty="0"/>
              <a:t> </a:t>
            </a:r>
            <a:r>
              <a:rPr lang="en-US" dirty="0" err="1"/>
              <a:t>necesaria</a:t>
            </a:r>
            <a:r>
              <a:rPr lang="en-US" dirty="0"/>
              <a:t> la </a:t>
            </a:r>
            <a:r>
              <a:rPr lang="en-US" dirty="0" err="1"/>
              <a:t>prescripcion</a:t>
            </a:r>
            <a:r>
              <a:rPr lang="en-US" dirty="0"/>
              <a:t> de </a:t>
            </a:r>
            <a:r>
              <a:rPr lang="en-US" dirty="0" err="1"/>
              <a:t>corrugado</a:t>
            </a:r>
            <a:r>
              <a:rPr lang="en-US" dirty="0"/>
              <a:t> de </a:t>
            </a:r>
            <a:r>
              <a:rPr lang="en-US" dirty="0" err="1"/>
              <a:t>acero</a:t>
            </a:r>
            <a:r>
              <a:rPr lang="en-US" dirty="0"/>
              <a:t> </a:t>
            </a:r>
            <a:r>
              <a:rPr lang="en-US" dirty="0" err="1"/>
              <a:t>inoxidable</a:t>
            </a:r>
            <a:r>
              <a:rPr lang="en-US" dirty="0"/>
              <a:t> </a:t>
            </a:r>
            <a:r>
              <a:rPr lang="en-US" dirty="0" err="1"/>
              <a:t>en</a:t>
            </a:r>
            <a:r>
              <a:rPr lang="en-US" dirty="0"/>
              <a:t> las zonas </a:t>
            </a:r>
            <a:r>
              <a:rPr lang="en-US" dirty="0" err="1"/>
              <a:t>críticas</a:t>
            </a:r>
            <a:r>
              <a:rPr lang="en-US" dirty="0"/>
              <a:t> de la </a:t>
            </a:r>
            <a:r>
              <a:rPr lang="en-US" dirty="0" err="1"/>
              <a:t>estructura</a:t>
            </a:r>
            <a:r>
              <a:rPr lang="en-US" dirty="0"/>
              <a:t>, </a:t>
            </a:r>
            <a:r>
              <a:rPr lang="en-US" dirty="0" err="1"/>
              <a:t>especialmente</a:t>
            </a:r>
            <a:r>
              <a:rPr lang="en-US" dirty="0"/>
              <a:t> </a:t>
            </a:r>
            <a:r>
              <a:rPr lang="en-US" dirty="0" err="1"/>
              <a:t>en</a:t>
            </a:r>
            <a:r>
              <a:rPr lang="en-US" dirty="0"/>
              <a:t> las zonas de </a:t>
            </a:r>
            <a:r>
              <a:rPr lang="en-US" dirty="0" err="1"/>
              <a:t>carrera</a:t>
            </a:r>
            <a:r>
              <a:rPr lang="en-US" dirty="0"/>
              <a:t> de </a:t>
            </a:r>
            <a:r>
              <a:rPr lang="en-US" dirty="0" err="1"/>
              <a:t>maeras</a:t>
            </a:r>
            <a:r>
              <a:rPr lang="en-US" dirty="0"/>
              <a:t>. </a:t>
            </a:r>
            <a:r>
              <a:rPr lang="en-US" dirty="0" err="1"/>
              <a:t>Cerca</a:t>
            </a:r>
            <a:r>
              <a:rPr lang="en-US" dirty="0"/>
              <a:t> de 15.000 </a:t>
            </a:r>
            <a:r>
              <a:rPr lang="en-US" dirty="0" err="1"/>
              <a:t>toneladas</a:t>
            </a:r>
            <a:r>
              <a:rPr lang="en-US" dirty="0"/>
              <a:t> de </a:t>
            </a:r>
            <a:r>
              <a:rPr lang="en-US" dirty="0" err="1"/>
              <a:t>corrugado</a:t>
            </a:r>
            <a:r>
              <a:rPr lang="en-US" dirty="0"/>
              <a:t> </a:t>
            </a:r>
            <a:r>
              <a:rPr lang="en-US" dirty="0" err="1"/>
              <a:t>inoxidable</a:t>
            </a:r>
            <a:r>
              <a:rPr lang="en-US" dirty="0"/>
              <a:t> </a:t>
            </a:r>
            <a:r>
              <a:rPr lang="en-US" dirty="0" err="1"/>
              <a:t>serán</a:t>
            </a:r>
            <a:r>
              <a:rPr lang="en-US" dirty="0"/>
              <a:t> </a:t>
            </a:r>
            <a:r>
              <a:rPr lang="en-US" dirty="0" err="1"/>
              <a:t>instaladas</a:t>
            </a:r>
            <a:r>
              <a:rPr lang="en-US" dirty="0"/>
              <a:t> </a:t>
            </a:r>
            <a:r>
              <a:rPr lang="en-US" dirty="0" err="1"/>
              <a:t>en</a:t>
            </a:r>
            <a:r>
              <a:rPr lang="en-US" dirty="0"/>
              <a:t> el </a:t>
            </a:r>
            <a:r>
              <a:rPr lang="en-US" dirty="0" err="1"/>
              <a:t>proyecto</a:t>
            </a:r>
            <a:r>
              <a:rPr lang="en-US" dirty="0"/>
              <a:t>. </a:t>
            </a:r>
            <a:endParaRPr lang="en-GB" dirty="0"/>
          </a:p>
        </p:txBody>
      </p:sp>
      <p:sp>
        <p:nvSpPr>
          <p:cNvPr id="6" name="AutoShape 2" descr="File:Hogg's Hollow Bridge.png"/>
          <p:cNvSpPr>
            <a:spLocks noChangeAspect="1" noChangeArrowheads="1"/>
          </p:cNvSpPr>
          <p:nvPr/>
        </p:nvSpPr>
        <p:spPr bwMode="auto">
          <a:xfrm>
            <a:off x="155575" y="-2743200"/>
            <a:ext cx="7620000" cy="571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056" y="188640"/>
            <a:ext cx="7041336" cy="429081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9704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800600"/>
            <a:ext cx="5486400" cy="566738"/>
          </a:xfrm>
        </p:spPr>
        <p:txBody>
          <a:bodyPr>
            <a:normAutofit/>
          </a:bodyPr>
          <a:lstStyle/>
          <a:p>
            <a:r>
              <a:rPr lang="en-GB" dirty="0"/>
              <a:t>Puente </a:t>
            </a:r>
            <a:r>
              <a:rPr lang="en-GB" dirty="0" err="1"/>
              <a:t>Broadmeadow</a:t>
            </a:r>
            <a:r>
              <a:rPr lang="en-GB" dirty="0"/>
              <a:t> , Dublin, </a:t>
            </a:r>
            <a:r>
              <a:rPr lang="en-GB" dirty="0" err="1"/>
              <a:t>Irlanda</a:t>
            </a:r>
            <a:r>
              <a:rPr lang="en-GB" dirty="0"/>
              <a:t> (2003)</a:t>
            </a:r>
            <a:r>
              <a:rPr lang="en-GB" baseline="50000" dirty="0"/>
              <a:t>10</a:t>
            </a:r>
            <a:endParaRPr lang="fr-FR" baseline="50000" dirty="0"/>
          </a:p>
        </p:txBody>
      </p:sp>
      <p:sp>
        <p:nvSpPr>
          <p:cNvPr id="8" name="Picture Placeholder 7"/>
          <p:cNvSpPr>
            <a:spLocks noGrp="1"/>
          </p:cNvSpPr>
          <p:nvPr>
            <p:ph type="pic" idx="1"/>
          </p:nvPr>
        </p:nvSpPr>
        <p:spPr/>
      </p:sp>
      <p:sp>
        <p:nvSpPr>
          <p:cNvPr id="4" name="Content Placeholder 3"/>
          <p:cNvSpPr>
            <a:spLocks noGrp="1"/>
          </p:cNvSpPr>
          <p:nvPr>
            <p:ph type="body" sz="half" idx="2"/>
          </p:nvPr>
        </p:nvSpPr>
        <p:spPr>
          <a:xfrm>
            <a:off x="971600" y="5367338"/>
            <a:ext cx="7128792" cy="804862"/>
          </a:xfrm>
        </p:spPr>
        <p:txBody>
          <a:bodyPr/>
          <a:lstStyle/>
          <a:p>
            <a:pPr algn="just"/>
            <a:r>
              <a:rPr lang="fr-FR" dirty="0"/>
              <a:t>Se </a:t>
            </a:r>
            <a:r>
              <a:rPr lang="fr-FR" dirty="0" err="1"/>
              <a:t>trata</a:t>
            </a:r>
            <a:r>
              <a:rPr lang="fr-FR" dirty="0"/>
              <a:t> de </a:t>
            </a:r>
            <a:r>
              <a:rPr lang="fr-FR" dirty="0" err="1"/>
              <a:t>una</a:t>
            </a:r>
            <a:r>
              <a:rPr lang="fr-FR" dirty="0"/>
              <a:t> </a:t>
            </a:r>
            <a:r>
              <a:rPr lang="fr-FR" dirty="0" err="1"/>
              <a:t>nueva</a:t>
            </a:r>
            <a:r>
              <a:rPr lang="fr-FR" dirty="0"/>
              <a:t> </a:t>
            </a:r>
            <a:r>
              <a:rPr lang="fr-FR" dirty="0" err="1"/>
              <a:t>construcción</a:t>
            </a:r>
            <a:r>
              <a:rPr lang="fr-FR" dirty="0"/>
              <a:t> </a:t>
            </a:r>
            <a:r>
              <a:rPr lang="fr-FR" dirty="0" err="1"/>
              <a:t>construida</a:t>
            </a:r>
            <a:r>
              <a:rPr lang="fr-FR" dirty="0"/>
              <a:t> sobre el </a:t>
            </a:r>
            <a:r>
              <a:rPr lang="fr-FR" dirty="0" err="1"/>
              <a:t>estuario</a:t>
            </a:r>
            <a:r>
              <a:rPr lang="fr-FR" dirty="0"/>
              <a:t> con 150 </a:t>
            </a:r>
            <a:r>
              <a:rPr lang="fr-FR" dirty="0" err="1"/>
              <a:t>toneladas</a:t>
            </a:r>
            <a:r>
              <a:rPr lang="fr-FR" dirty="0"/>
              <a:t> de </a:t>
            </a:r>
            <a:r>
              <a:rPr lang="fr-FR" dirty="0" err="1"/>
              <a:t>corrugado</a:t>
            </a:r>
            <a:r>
              <a:rPr lang="fr-FR" dirty="0"/>
              <a:t> </a:t>
            </a:r>
            <a:r>
              <a:rPr lang="fr-FR" dirty="0" err="1"/>
              <a:t>inoxidable</a:t>
            </a:r>
            <a:r>
              <a:rPr lang="fr-FR" dirty="0"/>
              <a:t> </a:t>
            </a:r>
            <a:r>
              <a:rPr lang="fr-FR" dirty="0" err="1"/>
              <a:t>distribuidos</a:t>
            </a:r>
            <a:r>
              <a:rPr lang="fr-FR" dirty="0"/>
              <a:t> entre los </a:t>
            </a:r>
            <a:r>
              <a:rPr lang="fr-FR" dirty="0" err="1"/>
              <a:t>pilares</a:t>
            </a:r>
            <a:r>
              <a:rPr lang="fr-FR" dirty="0"/>
              <a:t> y </a:t>
            </a:r>
            <a:r>
              <a:rPr lang="fr-FR" dirty="0" err="1"/>
              <a:t>parapetos</a:t>
            </a:r>
            <a:r>
              <a:rPr lang="fr-FR" dirty="0"/>
              <a:t>.</a:t>
            </a:r>
          </a:p>
        </p:txBody>
      </p:sp>
      <p:pic>
        <p:nvPicPr>
          <p:cNvPr id="5" name="Picture 2"/>
          <p:cNvPicPr preferRelativeResize="0">
            <a:picLocks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058792" y="476672"/>
            <a:ext cx="7041600" cy="4291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754489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5827" y="144016"/>
            <a:ext cx="3252089" cy="980728"/>
          </a:xfrm>
        </p:spPr>
        <p:txBody>
          <a:bodyPr>
            <a:normAutofit/>
          </a:bodyPr>
          <a:lstStyle/>
          <a:p>
            <a:r>
              <a:rPr lang="fr-FR" sz="2800" dirty="0" err="1"/>
              <a:t>Reparación</a:t>
            </a:r>
            <a:r>
              <a:rPr lang="fr-FR" sz="2800" dirty="0"/>
              <a:t> </a:t>
            </a:r>
            <a:r>
              <a:rPr lang="fr-FR" sz="2800" dirty="0" err="1"/>
              <a:t>dique</a:t>
            </a:r>
            <a:r>
              <a:rPr lang="fr-FR" sz="2800" dirty="0"/>
              <a:t> en</a:t>
            </a:r>
            <a:br>
              <a:rPr lang="fr-FR" sz="2800" dirty="0"/>
            </a:br>
            <a:r>
              <a:rPr lang="fr-FR" sz="2800" dirty="0"/>
              <a:t>Bayonne, Francia</a:t>
            </a:r>
          </a:p>
        </p:txBody>
      </p:sp>
      <p:grpSp>
        <p:nvGrpSpPr>
          <p:cNvPr id="6" name="Group 5"/>
          <p:cNvGrpSpPr/>
          <p:nvPr/>
        </p:nvGrpSpPr>
        <p:grpSpPr>
          <a:xfrm>
            <a:off x="0" y="-175621"/>
            <a:ext cx="5292000" cy="2811817"/>
            <a:chOff x="-20761" y="-15207"/>
            <a:chExt cx="5292000" cy="2811817"/>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761" y="-15207"/>
              <a:ext cx="5292000" cy="251059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954334" y="2504222"/>
              <a:ext cx="1316905" cy="292388"/>
            </a:xfrm>
            <a:prstGeom prst="rect">
              <a:avLst/>
            </a:prstGeom>
            <a:noFill/>
          </p:spPr>
          <p:txBody>
            <a:bodyPr wrap="square" rtlCol="0">
              <a:spAutoFit/>
            </a:bodyPr>
            <a:lstStyle/>
            <a:p>
              <a:pPr algn="r"/>
              <a:r>
                <a:rPr lang="fr-FR" sz="1300" dirty="0"/>
                <a:t>Vista </a:t>
              </a:r>
              <a:r>
                <a:rPr lang="fr-FR" sz="1300" dirty="0" err="1"/>
                <a:t>aérea</a:t>
              </a:r>
              <a:endParaRPr lang="fr-FR" sz="1300" dirty="0"/>
            </a:p>
          </p:txBody>
        </p:sp>
      </p:grpSp>
      <p:pic>
        <p:nvPicPr>
          <p:cNvPr id="7" name="Picture 2" descr="D:\Mes docs\ISSF_Projects_under_way\Education to Stainless_Steels\Pictures\fissure dalle long.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3483731"/>
            <a:ext cx="4536000" cy="34016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4" descr="D:\Mes docs\ISSF_Projects_under_way\Education to Stainless_Steels\Pictures\DN Photo 1966.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5656795" y="4586574"/>
            <a:ext cx="3256445" cy="22714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52120" y="1268760"/>
            <a:ext cx="3261121" cy="3077766"/>
          </a:xfrm>
          <a:prstGeom prst="rect">
            <a:avLst/>
          </a:prstGeom>
          <a:noFill/>
        </p:spPr>
        <p:txBody>
          <a:bodyPr wrap="square" rtlCol="0">
            <a:spAutoFit/>
          </a:bodyPr>
          <a:lstStyle/>
          <a:p>
            <a:pPr marL="72000" lvl="1" algn="just"/>
            <a:r>
              <a:rPr lang="fr-FR" sz="1600" dirty="0"/>
              <a:t>El </a:t>
            </a:r>
            <a:r>
              <a:rPr lang="fr-FR" sz="1600" dirty="0" err="1"/>
              <a:t>dique</a:t>
            </a:r>
            <a:r>
              <a:rPr lang="fr-FR" sz="1600" dirty="0"/>
              <a:t> </a:t>
            </a:r>
            <a:r>
              <a:rPr lang="fr-FR" sz="1600" dirty="0" err="1"/>
              <a:t>fué</a:t>
            </a:r>
            <a:r>
              <a:rPr lang="fr-FR" sz="1600" dirty="0"/>
              <a:t> </a:t>
            </a:r>
            <a:r>
              <a:rPr lang="fr-FR" sz="1600" dirty="0" err="1"/>
              <a:t>edificado</a:t>
            </a:r>
            <a:r>
              <a:rPr lang="fr-FR" sz="1600" dirty="0"/>
              <a:t> en 1960 para </a:t>
            </a:r>
            <a:r>
              <a:rPr lang="fr-FR" sz="1600" dirty="0" err="1"/>
              <a:t>proteger</a:t>
            </a:r>
            <a:r>
              <a:rPr lang="fr-FR" sz="1600" dirty="0"/>
              <a:t> la </a:t>
            </a:r>
            <a:r>
              <a:rPr lang="fr-FR" sz="1600" dirty="0" err="1"/>
              <a:t>entrada</a:t>
            </a:r>
            <a:r>
              <a:rPr lang="fr-FR" sz="1600" dirty="0"/>
              <a:t> al </a:t>
            </a:r>
            <a:r>
              <a:rPr lang="fr-FR" sz="1600" dirty="0" err="1"/>
              <a:t>puerto</a:t>
            </a:r>
            <a:endParaRPr lang="fr-FR" sz="1600" dirty="0"/>
          </a:p>
          <a:p>
            <a:pPr marL="72000" lvl="1" algn="just"/>
            <a:endParaRPr lang="fr-FR" sz="1600" dirty="0"/>
          </a:p>
          <a:p>
            <a:pPr marL="72000" lvl="1" algn="just"/>
            <a:r>
              <a:rPr lang="fr-FR" sz="1600" dirty="0"/>
              <a:t>El </a:t>
            </a:r>
            <a:r>
              <a:rPr lang="fr-FR" sz="1600" dirty="0" err="1"/>
              <a:t>lado</a:t>
            </a:r>
            <a:r>
              <a:rPr lang="fr-FR" sz="1600" dirty="0"/>
              <a:t> que da al </a:t>
            </a:r>
            <a:r>
              <a:rPr lang="fr-FR" sz="1600" dirty="0" err="1"/>
              <a:t>océano</a:t>
            </a:r>
            <a:r>
              <a:rPr lang="fr-FR" sz="1600" dirty="0"/>
              <a:t> es </a:t>
            </a:r>
            <a:r>
              <a:rPr lang="fr-FR" sz="1600" dirty="0" err="1"/>
              <a:t>mayor</a:t>
            </a:r>
            <a:r>
              <a:rPr lang="fr-FR" sz="1600" dirty="0"/>
              <a:t> y </a:t>
            </a:r>
            <a:r>
              <a:rPr lang="fr-FR" sz="1600" dirty="0" err="1"/>
              <a:t>está</a:t>
            </a:r>
            <a:r>
              <a:rPr lang="fr-FR" sz="1600" dirty="0"/>
              <a:t> </a:t>
            </a:r>
            <a:r>
              <a:rPr lang="fr-FR" sz="1600" dirty="0" err="1"/>
              <a:t>protegido</a:t>
            </a:r>
            <a:r>
              <a:rPr lang="fr-FR" sz="1600" dirty="0"/>
              <a:t> </a:t>
            </a:r>
            <a:r>
              <a:rPr lang="fr-FR" sz="1600" dirty="0" err="1"/>
              <a:t>por</a:t>
            </a:r>
            <a:r>
              <a:rPr lang="fr-FR" sz="1600" dirty="0"/>
              <a:t> bloques de 40 tons que </a:t>
            </a:r>
            <a:r>
              <a:rPr lang="fr-FR" sz="1600" dirty="0" err="1"/>
              <a:t>deben</a:t>
            </a:r>
            <a:r>
              <a:rPr lang="fr-FR" sz="1600" dirty="0"/>
              <a:t> </a:t>
            </a:r>
            <a:r>
              <a:rPr lang="fr-FR" sz="1600" dirty="0" err="1"/>
              <a:t>ser</a:t>
            </a:r>
            <a:r>
              <a:rPr lang="fr-FR" sz="1600" dirty="0"/>
              <a:t> </a:t>
            </a:r>
            <a:r>
              <a:rPr lang="fr-FR" sz="1600" dirty="0" err="1"/>
              <a:t>reemplazados</a:t>
            </a:r>
            <a:r>
              <a:rPr lang="fr-FR" sz="1600" dirty="0"/>
              <a:t> a </a:t>
            </a:r>
            <a:r>
              <a:rPr lang="fr-FR" sz="1600" dirty="0" err="1"/>
              <a:t>medida</a:t>
            </a:r>
            <a:r>
              <a:rPr lang="fr-FR" sz="1600" dirty="0"/>
              <a:t> que las </a:t>
            </a:r>
            <a:r>
              <a:rPr lang="fr-FR" sz="1600" dirty="0" err="1"/>
              <a:t>tormentas</a:t>
            </a:r>
            <a:r>
              <a:rPr lang="fr-FR" sz="1600" dirty="0"/>
              <a:t> los van </a:t>
            </a:r>
            <a:r>
              <a:rPr lang="fr-FR" sz="1600" dirty="0" err="1"/>
              <a:t>desgastando</a:t>
            </a:r>
            <a:endParaRPr lang="fr-FR" sz="1600" dirty="0"/>
          </a:p>
          <a:p>
            <a:pPr marL="72000" lvl="1" algn="just"/>
            <a:endParaRPr lang="fr-FR" dirty="0"/>
          </a:p>
          <a:p>
            <a:pPr marL="72000" lvl="1" algn="just"/>
            <a:r>
              <a:rPr lang="fr-FR" sz="1600" dirty="0"/>
              <a:t>En el </a:t>
            </a:r>
            <a:r>
              <a:rPr lang="fr-FR" sz="1600" dirty="0" err="1"/>
              <a:t>lado</a:t>
            </a:r>
            <a:r>
              <a:rPr lang="fr-FR" sz="1600" dirty="0"/>
              <a:t> </a:t>
            </a:r>
            <a:r>
              <a:rPr lang="fr-FR" sz="1600" dirty="0" err="1"/>
              <a:t>del</a:t>
            </a:r>
            <a:r>
              <a:rPr lang="fr-FR" sz="1600" dirty="0"/>
              <a:t> río, </a:t>
            </a:r>
            <a:r>
              <a:rPr lang="fr-FR" sz="1600" dirty="0" err="1"/>
              <a:t>una</a:t>
            </a:r>
            <a:r>
              <a:rPr lang="fr-FR" sz="1600" dirty="0"/>
              <a:t> </a:t>
            </a:r>
            <a:r>
              <a:rPr lang="fr-FR" sz="1600" dirty="0" err="1"/>
              <a:t>plataforma</a:t>
            </a:r>
            <a:r>
              <a:rPr lang="fr-FR" sz="1600" dirty="0"/>
              <a:t> de 7m de </a:t>
            </a:r>
            <a:r>
              <a:rPr lang="fr-FR" sz="1600" dirty="0" err="1"/>
              <a:t>ancho</a:t>
            </a:r>
            <a:r>
              <a:rPr lang="fr-FR" sz="1600" dirty="0"/>
              <a:t> </a:t>
            </a:r>
            <a:r>
              <a:rPr lang="fr-FR" sz="1600" dirty="0" err="1"/>
              <a:t>permite</a:t>
            </a:r>
            <a:r>
              <a:rPr lang="fr-FR" sz="1600" dirty="0"/>
              <a:t> a las </a:t>
            </a:r>
            <a:r>
              <a:rPr lang="fr-FR" sz="1600" dirty="0" err="1"/>
              <a:t>grúas</a:t>
            </a:r>
            <a:r>
              <a:rPr lang="fr-FR" sz="1600" dirty="0"/>
              <a:t> </a:t>
            </a:r>
            <a:r>
              <a:rPr lang="fr-FR" sz="1600" dirty="0" err="1"/>
              <a:t>reponer</a:t>
            </a:r>
            <a:r>
              <a:rPr lang="fr-FR" sz="1600" dirty="0"/>
              <a:t> los bloques</a:t>
            </a:r>
          </a:p>
        </p:txBody>
      </p:sp>
      <p:sp>
        <p:nvSpPr>
          <p:cNvPr id="10" name="TextBox 9"/>
          <p:cNvSpPr txBox="1"/>
          <p:nvPr/>
        </p:nvSpPr>
        <p:spPr>
          <a:xfrm>
            <a:off x="0" y="3068960"/>
            <a:ext cx="4332294" cy="292388"/>
          </a:xfrm>
          <a:prstGeom prst="rect">
            <a:avLst/>
          </a:prstGeom>
          <a:noFill/>
        </p:spPr>
        <p:txBody>
          <a:bodyPr wrap="square" rtlCol="0">
            <a:spAutoFit/>
          </a:bodyPr>
          <a:lstStyle/>
          <a:p>
            <a:r>
              <a:rPr lang="fr-FR" sz="1300" dirty="0" err="1"/>
              <a:t>Grietas</a:t>
            </a:r>
            <a:r>
              <a:rPr lang="fr-FR" sz="1300" dirty="0"/>
              <a:t> en el </a:t>
            </a:r>
            <a:r>
              <a:rPr lang="fr-FR" sz="1300" dirty="0" err="1"/>
              <a:t>dique</a:t>
            </a:r>
            <a:r>
              <a:rPr lang="fr-FR" sz="1300" dirty="0"/>
              <a:t> y las </a:t>
            </a:r>
            <a:r>
              <a:rPr lang="fr-FR" sz="1300" dirty="0" err="1"/>
              <a:t>paredes</a:t>
            </a:r>
            <a:r>
              <a:rPr lang="fr-FR" sz="1300" dirty="0"/>
              <a:t> que </a:t>
            </a:r>
            <a:r>
              <a:rPr lang="fr-FR" sz="1300" dirty="0" err="1"/>
              <a:t>necesitan</a:t>
            </a:r>
            <a:r>
              <a:rPr lang="fr-FR" sz="1300" dirty="0"/>
              <a:t> </a:t>
            </a:r>
            <a:r>
              <a:rPr lang="fr-FR" sz="1300" dirty="0" err="1"/>
              <a:t>reparación</a:t>
            </a:r>
            <a:endParaRPr lang="fr-FR" sz="1300" dirty="0"/>
          </a:p>
        </p:txBody>
      </p:sp>
    </p:spTree>
    <p:extLst>
      <p:ext uri="{BB962C8B-B14F-4D97-AF65-F5344CB8AC3E}">
        <p14:creationId xmlns:p14="http://schemas.microsoft.com/office/powerpoint/2010/main" val="4184268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1399" y="620688"/>
            <a:ext cx="2943297" cy="1080120"/>
          </a:xfrm>
        </p:spPr>
        <p:txBody>
          <a:bodyPr>
            <a:normAutofit fontScale="90000"/>
          </a:bodyPr>
          <a:lstStyle/>
          <a:p>
            <a:pPr algn="l"/>
            <a:r>
              <a:rPr lang="fr-FR" sz="2800" dirty="0" err="1"/>
              <a:t>Reparación</a:t>
            </a:r>
            <a:r>
              <a:rPr lang="fr-FR" sz="2800" dirty="0"/>
              <a:t> </a:t>
            </a:r>
            <a:r>
              <a:rPr lang="fr-FR" sz="2800" dirty="0" err="1"/>
              <a:t>del</a:t>
            </a:r>
            <a:r>
              <a:rPr lang="fr-FR" sz="2800" dirty="0"/>
              <a:t> </a:t>
            </a:r>
            <a:r>
              <a:rPr lang="fr-FR" sz="2800" dirty="0" err="1"/>
              <a:t>rompeolas</a:t>
            </a:r>
            <a:r>
              <a:rPr lang="fr-FR" sz="2800" dirty="0"/>
              <a:t> Bayonne, Francia</a:t>
            </a:r>
          </a:p>
        </p:txBody>
      </p:sp>
      <p:sp>
        <p:nvSpPr>
          <p:cNvPr id="10" name="TextBox 9"/>
          <p:cNvSpPr txBox="1"/>
          <p:nvPr/>
        </p:nvSpPr>
        <p:spPr>
          <a:xfrm>
            <a:off x="72006" y="395372"/>
            <a:ext cx="3510118" cy="369332"/>
          </a:xfrm>
          <a:prstGeom prst="rect">
            <a:avLst/>
          </a:prstGeom>
          <a:noFill/>
        </p:spPr>
        <p:txBody>
          <a:bodyPr wrap="square" rtlCol="0">
            <a:spAutoFit/>
          </a:bodyPr>
          <a:lstStyle/>
          <a:p>
            <a:r>
              <a:rPr lang="fr-FR" dirty="0" err="1"/>
              <a:t>Sección</a:t>
            </a:r>
            <a:r>
              <a:rPr lang="fr-FR" dirty="0"/>
              <a:t> </a:t>
            </a:r>
            <a:r>
              <a:rPr lang="fr-FR" dirty="0" err="1"/>
              <a:t>del</a:t>
            </a:r>
            <a:r>
              <a:rPr lang="fr-FR" dirty="0"/>
              <a:t> </a:t>
            </a:r>
            <a:r>
              <a:rPr lang="fr-FR" dirty="0" err="1"/>
              <a:t>rompeolas</a:t>
            </a:r>
            <a:endParaRPr lang="fr-FR" dirty="0"/>
          </a:p>
        </p:txBody>
      </p:sp>
      <p:sp>
        <p:nvSpPr>
          <p:cNvPr id="11" name="TextBox 10"/>
          <p:cNvSpPr txBox="1"/>
          <p:nvPr/>
        </p:nvSpPr>
        <p:spPr>
          <a:xfrm>
            <a:off x="5991399" y="1751066"/>
            <a:ext cx="2829073" cy="1077218"/>
          </a:xfrm>
          <a:prstGeom prst="rect">
            <a:avLst/>
          </a:prstGeom>
          <a:noFill/>
        </p:spPr>
        <p:txBody>
          <a:bodyPr wrap="square" rtlCol="0">
            <a:spAutoFit/>
          </a:bodyPr>
          <a:lstStyle/>
          <a:p>
            <a:pPr algn="just"/>
            <a:r>
              <a:rPr lang="fr-FR" sz="1600" dirty="0"/>
              <a:t>El </a:t>
            </a:r>
            <a:r>
              <a:rPr lang="fr-FR" sz="1600" dirty="0" err="1"/>
              <a:t>rompeolas</a:t>
            </a:r>
            <a:r>
              <a:rPr lang="fr-FR" sz="1600" dirty="0"/>
              <a:t> y la </a:t>
            </a:r>
            <a:r>
              <a:rPr lang="fr-FR" sz="1600" dirty="0" err="1"/>
              <a:t>plataforma</a:t>
            </a:r>
            <a:r>
              <a:rPr lang="fr-FR" sz="1600" dirty="0"/>
              <a:t> han </a:t>
            </a:r>
            <a:r>
              <a:rPr lang="fr-FR" sz="1600" dirty="0" err="1"/>
              <a:t>sido</a:t>
            </a:r>
            <a:r>
              <a:rPr lang="fr-FR" sz="1600" dirty="0"/>
              <a:t> </a:t>
            </a:r>
            <a:r>
              <a:rPr lang="fr-FR" sz="1600" dirty="0" err="1"/>
              <a:t>reforzadas</a:t>
            </a:r>
            <a:r>
              <a:rPr lang="fr-FR" sz="1600" dirty="0"/>
              <a:t> con un </a:t>
            </a:r>
            <a:r>
              <a:rPr lang="fr-FR" sz="1600" dirty="0" err="1"/>
              <a:t>inoxidable</a:t>
            </a:r>
            <a:r>
              <a:rPr lang="fr-FR" sz="1600" dirty="0"/>
              <a:t> </a:t>
            </a:r>
            <a:r>
              <a:rPr lang="fr-FR" sz="1600" dirty="0" err="1"/>
              <a:t>tipo</a:t>
            </a:r>
            <a:r>
              <a:rPr lang="fr-FR" sz="1600" dirty="0"/>
              <a:t> </a:t>
            </a:r>
            <a:r>
              <a:rPr lang="fr-FR" sz="1600" dirty="0" err="1"/>
              <a:t>lean</a:t>
            </a:r>
            <a:r>
              <a:rPr lang="fr-FR" sz="1600" dirty="0"/>
              <a:t> duplex (EN 1.4362)</a:t>
            </a:r>
            <a:r>
              <a:rPr lang="fr-FR" sz="1600" baseline="50000" dirty="0"/>
              <a:t>11</a:t>
            </a:r>
          </a:p>
        </p:txBody>
      </p:sp>
      <p:grpSp>
        <p:nvGrpSpPr>
          <p:cNvPr id="7" name="Group 6"/>
          <p:cNvGrpSpPr/>
          <p:nvPr/>
        </p:nvGrpSpPr>
        <p:grpSpPr>
          <a:xfrm>
            <a:off x="72006" y="3069263"/>
            <a:ext cx="8820474" cy="3168049"/>
            <a:chOff x="72006" y="3573016"/>
            <a:chExt cx="8820474" cy="3168049"/>
          </a:xfrm>
        </p:grpSpPr>
        <p:sp>
          <p:nvSpPr>
            <p:cNvPr id="3" name="TextBox 2"/>
            <p:cNvSpPr txBox="1"/>
            <p:nvPr/>
          </p:nvSpPr>
          <p:spPr>
            <a:xfrm>
              <a:off x="86869" y="3573016"/>
              <a:ext cx="2607653" cy="338554"/>
            </a:xfrm>
            <a:prstGeom prst="rect">
              <a:avLst/>
            </a:prstGeom>
            <a:noFill/>
          </p:spPr>
          <p:txBody>
            <a:bodyPr wrap="square" rtlCol="0">
              <a:spAutoFit/>
            </a:bodyPr>
            <a:lstStyle/>
            <a:p>
              <a:r>
                <a:rPr lang="fr-FR" sz="1600" dirty="0" err="1"/>
                <a:t>Reparación</a:t>
              </a:r>
              <a:r>
                <a:rPr lang="fr-FR" sz="1600" dirty="0"/>
                <a:t> </a:t>
              </a:r>
              <a:r>
                <a:rPr lang="fr-FR" sz="1600" dirty="0" err="1"/>
                <a:t>del</a:t>
              </a:r>
              <a:r>
                <a:rPr lang="fr-FR" sz="1600" dirty="0"/>
                <a:t> </a:t>
              </a:r>
              <a:r>
                <a:rPr lang="fr-FR" sz="1600" dirty="0" err="1"/>
                <a:t>rompeolas</a:t>
              </a:r>
              <a:r>
                <a:rPr lang="fr-FR" sz="1600" dirty="0"/>
                <a:t> </a:t>
              </a:r>
              <a:endParaRPr lang="fr-FR" dirty="0"/>
            </a:p>
          </p:txBody>
        </p:sp>
        <p:grpSp>
          <p:nvGrpSpPr>
            <p:cNvPr id="6" name="Group 5"/>
            <p:cNvGrpSpPr/>
            <p:nvPr/>
          </p:nvGrpSpPr>
          <p:grpSpPr>
            <a:xfrm>
              <a:off x="72006" y="4005064"/>
              <a:ext cx="8820474" cy="2736001"/>
              <a:chOff x="-1" y="3570134"/>
              <a:chExt cx="8820474" cy="2736001"/>
            </a:xfrm>
          </p:grpSpPr>
          <p:pic>
            <p:nvPicPr>
              <p:cNvPr id="9" name="Picture 3" descr="D:\Mes docs\ISSF_Projects_under_way\Education to Stainless_Steels\Pictures\digue-bayonne.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 y="3570135"/>
                <a:ext cx="3647679" cy="273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a:stretch/>
            </p:blipFill>
            <p:spPr bwMode="auto">
              <a:xfrm>
                <a:off x="3510117" y="3570134"/>
                <a:ext cx="5310356"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pSp>
      <p:sp>
        <p:nvSpPr>
          <p:cNvPr id="5" name="TextBox 4"/>
          <p:cNvSpPr txBox="1"/>
          <p:nvPr/>
        </p:nvSpPr>
        <p:spPr>
          <a:xfrm>
            <a:off x="3635896" y="3069263"/>
            <a:ext cx="3770039" cy="338554"/>
          </a:xfrm>
          <a:prstGeom prst="rect">
            <a:avLst/>
          </a:prstGeom>
          <a:noFill/>
        </p:spPr>
        <p:txBody>
          <a:bodyPr wrap="square" rtlCol="0">
            <a:spAutoFit/>
          </a:bodyPr>
          <a:lstStyle/>
          <a:p>
            <a:r>
              <a:rPr lang="fr-FR" sz="1600" dirty="0" err="1"/>
              <a:t>Principios</a:t>
            </a:r>
            <a:r>
              <a:rPr lang="fr-FR" sz="1600" dirty="0"/>
              <a:t> de 2014, temporal sobre el </a:t>
            </a:r>
            <a:r>
              <a:rPr lang="fr-FR" sz="1600" dirty="0" err="1"/>
              <a:t>dique</a:t>
            </a:r>
            <a:endParaRPr lang="fr-FR" sz="1600"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04" y="804916"/>
            <a:ext cx="5740400" cy="1892300"/>
          </a:xfrm>
          <a:prstGeom prst="rect">
            <a:avLst/>
          </a:prstGeom>
        </p:spPr>
      </p:pic>
    </p:spTree>
    <p:extLst>
      <p:ext uri="{BB962C8B-B14F-4D97-AF65-F5344CB8AC3E}">
        <p14:creationId xmlns:p14="http://schemas.microsoft.com/office/powerpoint/2010/main" val="3718425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4800600"/>
            <a:ext cx="7121200" cy="566738"/>
          </a:xfrm>
        </p:spPr>
        <p:txBody>
          <a:bodyPr>
            <a:normAutofit/>
          </a:bodyPr>
          <a:lstStyle/>
          <a:p>
            <a:pPr lvl="0"/>
            <a:r>
              <a:rPr lang="en-US" altLang="fr-FR" dirty="0"/>
              <a:t>Puente Stonecutters  Hong Kong</a:t>
            </a:r>
            <a:r>
              <a:rPr lang="en-US" altLang="fr-FR" baseline="50000" dirty="0"/>
              <a:t>12,13</a:t>
            </a:r>
            <a:endParaRPr lang="fr-FR" baseline="50000" dirty="0"/>
          </a:p>
        </p:txBody>
      </p:sp>
      <p:sp>
        <p:nvSpPr>
          <p:cNvPr id="3" name="Espace réservé du contenu 2"/>
          <p:cNvSpPr>
            <a:spLocks noGrp="1"/>
          </p:cNvSpPr>
          <p:nvPr>
            <p:ph type="body" sz="half" idx="2"/>
          </p:nvPr>
        </p:nvSpPr>
        <p:spPr>
          <a:xfrm>
            <a:off x="971600" y="5367338"/>
            <a:ext cx="7121200" cy="804862"/>
          </a:xfrm>
        </p:spPr>
        <p:txBody>
          <a:bodyPr>
            <a:normAutofit fontScale="92500" lnSpcReduction="20000"/>
          </a:bodyPr>
          <a:lstStyle/>
          <a:p>
            <a:pPr lvl="0" algn="just"/>
            <a:r>
              <a:rPr lang="en-US" altLang="fr-FR" dirty="0"/>
              <a:t>Se </a:t>
            </a:r>
            <a:r>
              <a:rPr lang="en-US" altLang="fr-FR" dirty="0" err="1"/>
              <a:t>trata</a:t>
            </a:r>
            <a:r>
              <a:rPr lang="en-US" altLang="fr-FR" dirty="0"/>
              <a:t> del </a:t>
            </a:r>
            <a:r>
              <a:rPr lang="en-US" altLang="fr-FR" dirty="0" err="1"/>
              <a:t>segundo</a:t>
            </a:r>
            <a:r>
              <a:rPr lang="en-US" altLang="fr-FR" dirty="0"/>
              <a:t> </a:t>
            </a:r>
            <a:r>
              <a:rPr lang="en-US" altLang="fr-FR" dirty="0" err="1"/>
              <a:t>puente</a:t>
            </a:r>
            <a:r>
              <a:rPr lang="en-US" altLang="fr-FR" dirty="0"/>
              <a:t> </a:t>
            </a:r>
            <a:r>
              <a:rPr lang="en-US" altLang="fr-FR" dirty="0" err="1"/>
              <a:t>atirantado</a:t>
            </a:r>
            <a:r>
              <a:rPr lang="en-US" altLang="fr-FR" dirty="0"/>
              <a:t> </a:t>
            </a:r>
            <a:r>
              <a:rPr lang="en-US" altLang="fr-FR" dirty="0" err="1"/>
              <a:t>más</a:t>
            </a:r>
            <a:r>
              <a:rPr lang="en-US" altLang="fr-FR" dirty="0"/>
              <a:t> largo del </a:t>
            </a:r>
            <a:r>
              <a:rPr lang="en-US" altLang="fr-FR" dirty="0" err="1"/>
              <a:t>mundo</a:t>
            </a:r>
            <a:r>
              <a:rPr lang="en-US" altLang="fr-FR" dirty="0"/>
              <a:t>, con un </a:t>
            </a:r>
            <a:r>
              <a:rPr lang="en-US" altLang="fr-FR" dirty="0" err="1"/>
              <a:t>vano</a:t>
            </a:r>
            <a:r>
              <a:rPr lang="en-US" altLang="fr-FR" dirty="0"/>
              <a:t> central de 1,018m.</a:t>
            </a:r>
            <a:endParaRPr lang="fr-FR" altLang="fr-FR" dirty="0"/>
          </a:p>
          <a:p>
            <a:pPr lvl="0" algn="just"/>
            <a:r>
              <a:rPr lang="en-US" altLang="fr-FR" dirty="0"/>
              <a:t>Las </a:t>
            </a:r>
            <a:r>
              <a:rPr lang="en-US" altLang="fr-FR" dirty="0" err="1"/>
              <a:t>torres</a:t>
            </a:r>
            <a:r>
              <a:rPr lang="en-US" altLang="fr-FR" dirty="0"/>
              <a:t> son de 298m de </a:t>
            </a:r>
            <a:r>
              <a:rPr lang="en-US" altLang="fr-FR" dirty="0" err="1"/>
              <a:t>altura</a:t>
            </a:r>
            <a:r>
              <a:rPr lang="en-US" altLang="fr-FR" dirty="0"/>
              <a:t> con 1,600 </a:t>
            </a:r>
            <a:r>
              <a:rPr lang="en-US" altLang="fr-FR" dirty="0" err="1"/>
              <a:t>toneladas</a:t>
            </a:r>
            <a:r>
              <a:rPr lang="en-US" altLang="fr-FR" dirty="0"/>
              <a:t> de </a:t>
            </a:r>
            <a:r>
              <a:rPr lang="en-US" altLang="fr-FR" dirty="0" err="1"/>
              <a:t>acero</a:t>
            </a:r>
            <a:r>
              <a:rPr lang="en-US" altLang="fr-FR" dirty="0"/>
              <a:t> </a:t>
            </a:r>
            <a:r>
              <a:rPr lang="en-US" altLang="fr-FR" dirty="0" err="1"/>
              <a:t>inoxidable</a:t>
            </a:r>
            <a:r>
              <a:rPr lang="en-US" altLang="fr-FR" dirty="0"/>
              <a:t> </a:t>
            </a:r>
            <a:r>
              <a:rPr lang="en-US" altLang="fr-FR" dirty="0" err="1"/>
              <a:t>estructural</a:t>
            </a:r>
            <a:r>
              <a:rPr lang="en-US" altLang="fr-FR" dirty="0"/>
              <a:t> </a:t>
            </a:r>
            <a:r>
              <a:rPr lang="en-US" altLang="fr-FR" dirty="0" err="1"/>
              <a:t>en</a:t>
            </a:r>
            <a:r>
              <a:rPr lang="en-US" altLang="fr-FR" dirty="0"/>
              <a:t> la zona de </a:t>
            </a:r>
            <a:r>
              <a:rPr lang="en-US" altLang="fr-FR" dirty="0" err="1"/>
              <a:t>los</a:t>
            </a:r>
            <a:r>
              <a:rPr lang="en-US" altLang="fr-FR" dirty="0"/>
              <a:t> </a:t>
            </a:r>
            <a:r>
              <a:rPr lang="en-US" altLang="fr-FR" dirty="0" err="1"/>
              <a:t>anclajes</a:t>
            </a:r>
            <a:r>
              <a:rPr lang="en-US" altLang="fr-FR" dirty="0"/>
              <a:t> del cable y  2800 </a:t>
            </a:r>
            <a:r>
              <a:rPr lang="en-US" altLang="fr-FR" dirty="0" err="1"/>
              <a:t>toneladas</a:t>
            </a:r>
            <a:r>
              <a:rPr lang="en-US" altLang="fr-FR" dirty="0"/>
              <a:t> de </a:t>
            </a:r>
            <a:r>
              <a:rPr lang="en-US" altLang="fr-FR" dirty="0" err="1"/>
              <a:t>acero</a:t>
            </a:r>
            <a:r>
              <a:rPr lang="en-US" altLang="fr-FR" dirty="0"/>
              <a:t> </a:t>
            </a:r>
            <a:r>
              <a:rPr lang="en-US" altLang="fr-FR" dirty="0" err="1"/>
              <a:t>inoxidable</a:t>
            </a:r>
            <a:r>
              <a:rPr lang="en-US" altLang="fr-FR" dirty="0"/>
              <a:t> </a:t>
            </a:r>
            <a:r>
              <a:rPr lang="en-US" altLang="fr-FR" dirty="0" err="1"/>
              <a:t>corrugado</a:t>
            </a:r>
            <a:r>
              <a:rPr lang="en-US" altLang="fr-FR" dirty="0"/>
              <a:t> </a:t>
            </a:r>
            <a:r>
              <a:rPr lang="en-US" altLang="fr-FR" dirty="0" err="1"/>
              <a:t>en</a:t>
            </a:r>
            <a:r>
              <a:rPr lang="en-US" altLang="fr-FR" dirty="0"/>
              <a:t> el </a:t>
            </a:r>
            <a:r>
              <a:rPr lang="en-US" altLang="fr-FR" dirty="0" err="1"/>
              <a:t>hormigón</a:t>
            </a:r>
            <a:r>
              <a:rPr lang="en-US" altLang="fr-FR" dirty="0"/>
              <a:t> </a:t>
            </a:r>
            <a:r>
              <a:rPr lang="en-US" altLang="fr-FR" dirty="0" err="1"/>
              <a:t>armado</a:t>
            </a:r>
            <a:r>
              <a:rPr lang="en-US" altLang="fr-FR" dirty="0"/>
              <a:t> de las </a:t>
            </a:r>
            <a:r>
              <a:rPr lang="en-US" altLang="fr-FR" dirty="0" err="1"/>
              <a:t>torres</a:t>
            </a:r>
            <a:r>
              <a:rPr lang="en-US" altLang="fr-FR" dirty="0"/>
              <a:t>.</a:t>
            </a:r>
            <a:endParaRPr lang="fr-FR" dirty="0"/>
          </a:p>
        </p:txBody>
      </p:sp>
      <p:sp>
        <p:nvSpPr>
          <p:cNvPr id="4" name="Rectangle 2"/>
          <p:cNvSpPr>
            <a:spLocks noChangeArrowheads="1"/>
          </p:cNvSpPr>
          <p:nvPr/>
        </p:nvSpPr>
        <p:spPr bwMode="auto">
          <a:xfrm>
            <a:off x="-180528" y="289979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3073" name="Image 30" descr="http://www.conexpo.co.uk/wp-content/gallery/projects/supplied-high-psv-aggregate-for-the-surfacing-of-stonecutters-bridge-hong-kong.jpg"/>
          <p:cNvPicPr>
            <a:picLocks noChangeAspect="1" noChangeArrowheads="1"/>
          </p:cNvPicPr>
          <p:nvPr/>
        </p:nvPicPr>
        <p:blipFill rotWithShape="1">
          <a:blip r:embed="rId2" cstate="email">
            <a:extLst>
              <a:ext uri="{28A0092B-C50C-407E-A947-70E740481C1C}">
                <a14:useLocalDpi xmlns:a14="http://schemas.microsoft.com/office/drawing/2010/main" val="0"/>
              </a:ext>
            </a:extLst>
          </a:blip>
          <a:srcRect/>
          <a:stretch/>
        </p:blipFill>
        <p:spPr bwMode="auto">
          <a:xfrm>
            <a:off x="1034700" y="576025"/>
            <a:ext cx="7041600" cy="422112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452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err="1"/>
              <a:t>Puente</a:t>
            </a:r>
            <a:r>
              <a:rPr lang="fr-FR" dirty="0"/>
              <a:t> Belt </a:t>
            </a:r>
            <a:r>
              <a:rPr lang="fr-FR" dirty="0" err="1"/>
              <a:t>Parkway</a:t>
            </a:r>
            <a:r>
              <a:rPr lang="fr-FR" dirty="0"/>
              <a:t>, Brooklyn, EEUU (2004)</a:t>
            </a:r>
            <a:r>
              <a:rPr lang="fr-FR" baseline="50000" dirty="0"/>
              <a:t>14</a:t>
            </a:r>
          </a:p>
        </p:txBody>
      </p:sp>
      <p:pic>
        <p:nvPicPr>
          <p:cNvPr id="10" name="Picture Placeholder 9"/>
          <p:cNvPicPr>
            <a:picLocks noGrp="1" noChangeAspect="1"/>
          </p:cNvPicPr>
          <p:nvPr>
            <p:ph type="pic" idx="1"/>
          </p:nvPr>
        </p:nvPicPr>
        <p:blipFill>
          <a:blip r:embed="rId2">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p:txBody>
          <a:bodyPr>
            <a:normAutofit fontScale="92500" lnSpcReduction="10000"/>
          </a:bodyPr>
          <a:lstStyle/>
          <a:p>
            <a:pPr algn="just"/>
            <a:r>
              <a:rPr lang="en-US" dirty="0"/>
              <a:t>Para </a:t>
            </a:r>
            <a:r>
              <a:rPr lang="en-US" dirty="0" err="1"/>
              <a:t>asegurar</a:t>
            </a:r>
            <a:r>
              <a:rPr lang="en-US" dirty="0"/>
              <a:t> </a:t>
            </a:r>
            <a:r>
              <a:rPr lang="en-US" dirty="0" err="1"/>
              <a:t>una</a:t>
            </a:r>
            <a:r>
              <a:rPr lang="en-US" dirty="0"/>
              <a:t> </a:t>
            </a:r>
            <a:r>
              <a:rPr lang="en-US" dirty="0" err="1"/>
              <a:t>durabilidad</a:t>
            </a:r>
            <a:r>
              <a:rPr lang="en-US" dirty="0"/>
              <a:t> de </a:t>
            </a:r>
            <a:r>
              <a:rPr lang="en-US" dirty="0" err="1"/>
              <a:t>más</a:t>
            </a:r>
            <a:r>
              <a:rPr lang="en-US" dirty="0"/>
              <a:t> de 100 </a:t>
            </a:r>
            <a:r>
              <a:rPr lang="en-US" dirty="0" err="1"/>
              <a:t>años</a:t>
            </a:r>
            <a:r>
              <a:rPr lang="en-US" dirty="0"/>
              <a:t> junto con </a:t>
            </a:r>
            <a:r>
              <a:rPr lang="en-US" dirty="0" err="1"/>
              <a:t>una</a:t>
            </a:r>
            <a:r>
              <a:rPr lang="en-US" dirty="0"/>
              <a:t> </a:t>
            </a:r>
            <a:r>
              <a:rPr lang="en-US" dirty="0" err="1"/>
              <a:t>resistencia</a:t>
            </a:r>
            <a:r>
              <a:rPr lang="en-US" dirty="0"/>
              <a:t> a la </a:t>
            </a:r>
            <a:r>
              <a:rPr lang="en-US" dirty="0" err="1"/>
              <a:t>corrosión</a:t>
            </a:r>
            <a:r>
              <a:rPr lang="en-US" dirty="0"/>
              <a:t> </a:t>
            </a:r>
            <a:r>
              <a:rPr lang="en-US" dirty="0" err="1"/>
              <a:t>proveniente</a:t>
            </a:r>
            <a:r>
              <a:rPr lang="en-US" dirty="0"/>
              <a:t> de las sales de </a:t>
            </a:r>
            <a:r>
              <a:rPr lang="en-US" dirty="0" err="1"/>
              <a:t>deshielo</a:t>
            </a:r>
            <a:r>
              <a:rPr lang="en-US" dirty="0"/>
              <a:t> y el </a:t>
            </a:r>
            <a:r>
              <a:rPr lang="en-US" dirty="0" err="1"/>
              <a:t>ambiente</a:t>
            </a:r>
            <a:r>
              <a:rPr lang="en-US" dirty="0"/>
              <a:t> </a:t>
            </a:r>
            <a:r>
              <a:rPr lang="en-US" dirty="0" err="1"/>
              <a:t>marino</a:t>
            </a:r>
            <a:r>
              <a:rPr lang="en-US" dirty="0"/>
              <a:t>, el </a:t>
            </a:r>
            <a:r>
              <a:rPr lang="en-US" dirty="0" err="1"/>
              <a:t>puente</a:t>
            </a:r>
            <a:r>
              <a:rPr lang="en-US" dirty="0"/>
              <a:t> y </a:t>
            </a:r>
            <a:r>
              <a:rPr lang="en-US" dirty="0" err="1"/>
              <a:t>los</a:t>
            </a:r>
            <a:r>
              <a:rPr lang="en-US" dirty="0"/>
              <a:t> </a:t>
            </a:r>
            <a:r>
              <a:rPr lang="en-US" dirty="0" err="1"/>
              <a:t>parapetos</a:t>
            </a:r>
            <a:r>
              <a:rPr lang="en-US" dirty="0"/>
              <a:t> </a:t>
            </a:r>
            <a:r>
              <a:rPr lang="en-US" dirty="0" err="1"/>
              <a:t>fueron</a:t>
            </a:r>
            <a:r>
              <a:rPr lang="en-US" dirty="0"/>
              <a:t> </a:t>
            </a:r>
            <a:r>
              <a:rPr lang="en-US" dirty="0" err="1"/>
              <a:t>reforzados</a:t>
            </a:r>
            <a:r>
              <a:rPr lang="en-US" dirty="0"/>
              <a:t> con </a:t>
            </a:r>
            <a:r>
              <a:rPr lang="en-US" dirty="0" err="1"/>
              <a:t>corrugado</a:t>
            </a:r>
            <a:r>
              <a:rPr lang="en-US" dirty="0"/>
              <a:t> de </a:t>
            </a:r>
            <a:r>
              <a:rPr lang="en-US" dirty="0" err="1"/>
              <a:t>acero</a:t>
            </a:r>
            <a:r>
              <a:rPr lang="en-US" dirty="0"/>
              <a:t> </a:t>
            </a:r>
            <a:r>
              <a:rPr lang="en-US" dirty="0" err="1"/>
              <a:t>inoxidable</a:t>
            </a:r>
            <a:r>
              <a:rPr lang="en-US" dirty="0"/>
              <a:t> </a:t>
            </a:r>
            <a:r>
              <a:rPr lang="en-US" dirty="0" err="1"/>
              <a:t>tipo</a:t>
            </a:r>
            <a:r>
              <a:rPr lang="en-US" dirty="0"/>
              <a:t> 2205. </a:t>
            </a:r>
            <a:endParaRPr lang="fr-FR" dirty="0"/>
          </a:p>
        </p:txBody>
      </p:sp>
    </p:spTree>
    <p:extLst>
      <p:ext uri="{BB962C8B-B14F-4D97-AF65-F5344CB8AC3E}">
        <p14:creationId xmlns:p14="http://schemas.microsoft.com/office/powerpoint/2010/main" val="4077650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FR" sz="2800" dirty="0"/>
              <a:t>Cuando </a:t>
            </a:r>
            <a:r>
              <a:rPr lang="fr-FR" sz="2800" dirty="0" err="1"/>
              <a:t>debe</a:t>
            </a:r>
            <a:r>
              <a:rPr lang="fr-FR" sz="2800" dirty="0"/>
              <a:t> </a:t>
            </a:r>
            <a:r>
              <a:rPr lang="fr-FR" sz="2800" dirty="0" err="1"/>
              <a:t>considerarse</a:t>
            </a:r>
            <a:r>
              <a:rPr lang="fr-FR" sz="2800" dirty="0"/>
              <a:t> la barra de </a:t>
            </a:r>
            <a:r>
              <a:rPr lang="fr-FR" sz="2800" dirty="0" err="1"/>
              <a:t>acero</a:t>
            </a:r>
            <a:r>
              <a:rPr lang="fr-FR" sz="2800" dirty="0"/>
              <a:t> </a:t>
            </a:r>
            <a:r>
              <a:rPr lang="fr-FR" sz="2800" dirty="0" err="1"/>
              <a:t>inoxidable</a:t>
            </a:r>
            <a:r>
              <a:rPr lang="fr-FR" sz="2800" dirty="0"/>
              <a:t> </a:t>
            </a:r>
            <a:r>
              <a:rPr lang="fr-FR" sz="2800" dirty="0" err="1"/>
              <a:t>corrugada</a:t>
            </a:r>
            <a:r>
              <a:rPr lang="fr-FR" sz="2800" dirty="0"/>
              <a:t> </a:t>
            </a:r>
            <a:r>
              <a:rPr lang="fr-FR" sz="2800" baseline="50000" dirty="0"/>
              <a:t>15-20</a:t>
            </a:r>
            <a:r>
              <a:rPr lang="fr-FR" sz="2800" dirty="0"/>
              <a:t>:</a:t>
            </a:r>
          </a:p>
        </p:txBody>
      </p:sp>
      <p:sp>
        <p:nvSpPr>
          <p:cNvPr id="3" name="Content Placeholder 2"/>
          <p:cNvSpPr>
            <a:spLocks noGrp="1"/>
          </p:cNvSpPr>
          <p:nvPr>
            <p:ph idx="1"/>
          </p:nvPr>
        </p:nvSpPr>
        <p:spPr>
          <a:xfrm>
            <a:off x="457200" y="1600200"/>
            <a:ext cx="8229600" cy="5069160"/>
          </a:xfrm>
        </p:spPr>
        <p:txBody>
          <a:bodyPr>
            <a:normAutofit fontScale="55000" lnSpcReduction="20000"/>
          </a:bodyPr>
          <a:lstStyle/>
          <a:p>
            <a:r>
              <a:rPr lang="fr-FR" dirty="0"/>
              <a:t>En </a:t>
            </a:r>
            <a:r>
              <a:rPr lang="fr-FR" dirty="0" err="1"/>
              <a:t>ambientes</a:t>
            </a:r>
            <a:r>
              <a:rPr lang="fr-FR" dirty="0"/>
              <a:t> </a:t>
            </a:r>
            <a:r>
              <a:rPr lang="fr-FR" dirty="0" err="1"/>
              <a:t>corrosivos</a:t>
            </a:r>
            <a:r>
              <a:rPr lang="fr-FR" dirty="0"/>
              <a:t> </a:t>
            </a:r>
          </a:p>
          <a:p>
            <a:r>
              <a:rPr lang="fr-FR" dirty="0"/>
              <a:t>Cuando exista </a:t>
            </a:r>
            <a:r>
              <a:rPr lang="fr-FR" dirty="0" err="1"/>
              <a:t>agua</a:t>
            </a:r>
            <a:r>
              <a:rPr lang="fr-FR" dirty="0"/>
              <a:t> de </a:t>
            </a:r>
            <a:r>
              <a:rPr lang="fr-FR" dirty="0" err="1"/>
              <a:t>mar</a:t>
            </a:r>
            <a:r>
              <a:rPr lang="fr-FR" dirty="0"/>
              <a:t> y </a:t>
            </a:r>
            <a:r>
              <a:rPr lang="fr-FR" dirty="0" err="1"/>
              <a:t>aún</a:t>
            </a:r>
            <a:r>
              <a:rPr lang="fr-FR" dirty="0"/>
              <a:t> mas en </a:t>
            </a:r>
            <a:r>
              <a:rPr lang="fr-FR" dirty="0" err="1"/>
              <a:t>climas</a:t>
            </a:r>
            <a:r>
              <a:rPr lang="fr-FR" dirty="0"/>
              <a:t> </a:t>
            </a:r>
            <a:r>
              <a:rPr lang="fr-FR" dirty="0" err="1"/>
              <a:t>cálidos</a:t>
            </a:r>
            <a:endParaRPr lang="fr-FR" dirty="0"/>
          </a:p>
          <a:p>
            <a:pPr lvl="1"/>
            <a:r>
              <a:rPr lang="fr-FR" dirty="0" err="1"/>
              <a:t>Pientes</a:t>
            </a:r>
            <a:endParaRPr lang="fr-FR" dirty="0"/>
          </a:p>
          <a:p>
            <a:pPr lvl="1"/>
            <a:r>
              <a:rPr lang="fr-FR" dirty="0" err="1"/>
              <a:t>Embarcaderos</a:t>
            </a:r>
            <a:endParaRPr lang="fr-FR" dirty="0"/>
          </a:p>
          <a:p>
            <a:pPr lvl="1"/>
            <a:r>
              <a:rPr lang="fr-FR" dirty="0" err="1"/>
              <a:t>Muelles</a:t>
            </a:r>
            <a:endParaRPr lang="fr-FR" dirty="0"/>
          </a:p>
          <a:p>
            <a:pPr lvl="1"/>
            <a:r>
              <a:rPr lang="fr-FR" dirty="0" err="1"/>
              <a:t>Anclajes</a:t>
            </a:r>
            <a:r>
              <a:rPr lang="fr-FR" dirty="0"/>
              <a:t> de </a:t>
            </a:r>
            <a:r>
              <a:rPr lang="fr-FR" dirty="0" err="1"/>
              <a:t>alumbrado,verjas</a:t>
            </a:r>
            <a:r>
              <a:rPr lang="fr-FR" dirty="0"/>
              <a:t>,….</a:t>
            </a:r>
          </a:p>
          <a:p>
            <a:pPr lvl="1"/>
            <a:r>
              <a:rPr lang="fr-FR" dirty="0" err="1"/>
              <a:t>Rompeolas</a:t>
            </a:r>
            <a:endParaRPr lang="fr-FR" dirty="0"/>
          </a:p>
          <a:p>
            <a:pPr lvl="1"/>
            <a:r>
              <a:rPr lang="fr-FR" dirty="0"/>
              <a:t>…..</a:t>
            </a:r>
          </a:p>
          <a:p>
            <a:r>
              <a:rPr lang="fr-FR" dirty="0" err="1"/>
              <a:t>Presencia</a:t>
            </a:r>
            <a:r>
              <a:rPr lang="fr-FR" dirty="0"/>
              <a:t> de sales de </a:t>
            </a:r>
            <a:r>
              <a:rPr lang="fr-FR" dirty="0" err="1"/>
              <a:t>deshielo</a:t>
            </a:r>
            <a:endParaRPr lang="fr-FR" dirty="0"/>
          </a:p>
          <a:p>
            <a:pPr lvl="1"/>
            <a:r>
              <a:rPr lang="fr-FR" dirty="0" err="1"/>
              <a:t>Puentes</a:t>
            </a:r>
            <a:endParaRPr lang="fr-FR" dirty="0"/>
          </a:p>
          <a:p>
            <a:pPr lvl="1"/>
            <a:r>
              <a:rPr lang="fr-FR" dirty="0" err="1"/>
              <a:t>Intercambiadores</a:t>
            </a:r>
            <a:r>
              <a:rPr lang="fr-FR" dirty="0"/>
              <a:t> y pasos a </a:t>
            </a:r>
            <a:r>
              <a:rPr lang="fr-FR" dirty="0" err="1"/>
              <a:t>nivel</a:t>
            </a:r>
            <a:endParaRPr lang="fr-FR" dirty="0"/>
          </a:p>
          <a:p>
            <a:pPr lvl="1"/>
            <a:r>
              <a:rPr lang="fr-FR" dirty="0" err="1"/>
              <a:t>Garajes</a:t>
            </a:r>
            <a:r>
              <a:rPr lang="fr-FR" dirty="0"/>
              <a:t> y parkings</a:t>
            </a:r>
          </a:p>
          <a:p>
            <a:r>
              <a:rPr lang="fr-FR" dirty="0" err="1"/>
              <a:t>Tanques</a:t>
            </a:r>
            <a:r>
              <a:rPr lang="fr-FR" dirty="0"/>
              <a:t> de </a:t>
            </a:r>
            <a:r>
              <a:rPr lang="fr-FR" dirty="0" err="1"/>
              <a:t>tratamientod</a:t>
            </a:r>
            <a:r>
              <a:rPr lang="fr-FR" dirty="0"/>
              <a:t> e </a:t>
            </a:r>
            <a:r>
              <a:rPr lang="fr-FR" dirty="0" err="1"/>
              <a:t>aguas</a:t>
            </a:r>
            <a:r>
              <a:rPr lang="fr-FR" dirty="0"/>
              <a:t> </a:t>
            </a:r>
            <a:r>
              <a:rPr lang="fr-FR" dirty="0" err="1"/>
              <a:t>residuales</a:t>
            </a:r>
            <a:endParaRPr lang="fr-FR" dirty="0"/>
          </a:p>
          <a:p>
            <a:r>
              <a:rPr lang="fr-FR" dirty="0"/>
              <a:t>Plantas </a:t>
            </a:r>
            <a:r>
              <a:rPr lang="fr-FR" dirty="0" err="1"/>
              <a:t>desalinizadoras</a:t>
            </a:r>
            <a:endParaRPr lang="fr-FR" dirty="0"/>
          </a:p>
          <a:p>
            <a:r>
              <a:rPr lang="fr-FR" dirty="0"/>
              <a:t>En </a:t>
            </a:r>
            <a:r>
              <a:rPr lang="fr-FR" dirty="0" err="1"/>
              <a:t>estructuras</a:t>
            </a:r>
            <a:r>
              <a:rPr lang="fr-FR" dirty="0"/>
              <a:t> con largo </a:t>
            </a:r>
            <a:r>
              <a:rPr lang="fr-FR" dirty="0" err="1"/>
              <a:t>ciclo</a:t>
            </a:r>
            <a:r>
              <a:rPr lang="fr-FR" dirty="0"/>
              <a:t> de vida</a:t>
            </a:r>
          </a:p>
          <a:p>
            <a:pPr lvl="1"/>
            <a:r>
              <a:rPr lang="fr-FR" dirty="0" err="1"/>
              <a:t>Reparacion</a:t>
            </a:r>
            <a:r>
              <a:rPr lang="fr-FR" dirty="0"/>
              <a:t> de </a:t>
            </a:r>
            <a:r>
              <a:rPr lang="fr-FR" dirty="0" err="1"/>
              <a:t>estructuras</a:t>
            </a:r>
            <a:r>
              <a:rPr lang="fr-FR" dirty="0"/>
              <a:t> patrimoniales</a:t>
            </a:r>
          </a:p>
          <a:p>
            <a:pPr lvl="1"/>
            <a:r>
              <a:rPr lang="fr-FR" dirty="0" err="1"/>
              <a:t>Cementerios</a:t>
            </a:r>
            <a:r>
              <a:rPr lang="fr-FR" dirty="0"/>
              <a:t> </a:t>
            </a:r>
            <a:r>
              <a:rPr lang="fr-FR" dirty="0" err="1"/>
              <a:t>nucleares</a:t>
            </a:r>
            <a:endParaRPr lang="fr-FR" dirty="0"/>
          </a:p>
          <a:p>
            <a:r>
              <a:rPr lang="fr-FR" dirty="0"/>
              <a:t>En </a:t>
            </a:r>
            <a:r>
              <a:rPr lang="fr-FR" dirty="0" err="1"/>
              <a:t>aquellos</a:t>
            </a:r>
            <a:r>
              <a:rPr lang="fr-FR" dirty="0"/>
              <a:t> </a:t>
            </a:r>
            <a:r>
              <a:rPr lang="fr-FR" dirty="0" err="1"/>
              <a:t>ambientes</a:t>
            </a:r>
            <a:r>
              <a:rPr lang="fr-FR" dirty="0"/>
              <a:t> </a:t>
            </a:r>
            <a:r>
              <a:rPr lang="fr-FR" dirty="0" err="1"/>
              <a:t>donde</a:t>
            </a:r>
            <a:endParaRPr lang="fr-FR" dirty="0"/>
          </a:p>
          <a:p>
            <a:pPr lvl="1"/>
            <a:r>
              <a:rPr lang="fr-FR" dirty="0"/>
              <a:t>La </a:t>
            </a:r>
            <a:r>
              <a:rPr lang="fr-FR" dirty="0" err="1"/>
              <a:t>inspección</a:t>
            </a:r>
            <a:r>
              <a:rPr lang="fr-FR" dirty="0"/>
              <a:t> es </a:t>
            </a:r>
            <a:r>
              <a:rPr lang="fr-FR" dirty="0" err="1"/>
              <a:t>imposible</a:t>
            </a:r>
            <a:endParaRPr lang="fr-FR" dirty="0"/>
          </a:p>
          <a:p>
            <a:pPr lvl="1"/>
            <a:r>
              <a:rPr lang="fr-FR" dirty="0"/>
              <a:t>Las </a:t>
            </a:r>
            <a:r>
              <a:rPr lang="fr-FR" dirty="0" err="1"/>
              <a:t>reparaciones</a:t>
            </a:r>
            <a:r>
              <a:rPr lang="fr-FR" dirty="0"/>
              <a:t> son </a:t>
            </a:r>
            <a:r>
              <a:rPr lang="fr-FR" dirty="0" err="1"/>
              <a:t>imposibles</a:t>
            </a:r>
            <a:r>
              <a:rPr lang="fr-FR" dirty="0"/>
              <a:t> o </a:t>
            </a:r>
            <a:r>
              <a:rPr lang="fr-FR" dirty="0" err="1"/>
              <a:t>muy</a:t>
            </a:r>
            <a:r>
              <a:rPr lang="fr-FR" dirty="0"/>
              <a:t> </a:t>
            </a:r>
            <a:r>
              <a:rPr lang="fr-FR" dirty="0" err="1"/>
              <a:t>costosas</a:t>
            </a:r>
            <a:endParaRPr lang="fr-FR" dirty="0"/>
          </a:p>
        </p:txBody>
      </p:sp>
    </p:spTree>
    <p:extLst>
      <p:ext uri="{BB962C8B-B14F-4D97-AF65-F5344CB8AC3E}">
        <p14:creationId xmlns:p14="http://schemas.microsoft.com/office/powerpoint/2010/main" val="3520533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67863"/>
          </a:xfrm>
        </p:spPr>
        <p:txBody>
          <a:bodyPr>
            <a:noAutofit/>
          </a:bodyPr>
          <a:lstStyle/>
          <a:p>
            <a:r>
              <a:rPr lang="fr-FR" sz="3200" dirty="0" err="1"/>
              <a:t>Comparativa</a:t>
            </a:r>
            <a:r>
              <a:rPr lang="fr-FR" sz="3200" dirty="0"/>
              <a:t> </a:t>
            </a:r>
            <a:r>
              <a:rPr lang="fr-FR" sz="3200" dirty="0" err="1"/>
              <a:t>del</a:t>
            </a:r>
            <a:r>
              <a:rPr lang="fr-FR" sz="3200" dirty="0"/>
              <a:t> </a:t>
            </a:r>
            <a:r>
              <a:rPr lang="fr-FR" sz="3200" dirty="0" err="1"/>
              <a:t>corrugado</a:t>
            </a:r>
            <a:r>
              <a:rPr lang="fr-FR" sz="3200" dirty="0"/>
              <a:t> </a:t>
            </a:r>
            <a:r>
              <a:rPr lang="fr-FR" sz="3200" dirty="0" err="1"/>
              <a:t>inoxidable</a:t>
            </a:r>
            <a:r>
              <a:rPr lang="fr-FR" sz="3200" dirty="0"/>
              <a:t> vs </a:t>
            </a:r>
            <a:r>
              <a:rPr lang="fr-FR" sz="3200" dirty="0" err="1"/>
              <a:t>soluciones</a:t>
            </a:r>
            <a:r>
              <a:rPr lang="fr-FR" sz="3200" dirty="0"/>
              <a:t> alternativas</a:t>
            </a:r>
            <a:r>
              <a:rPr lang="fr-FR" sz="3200" baseline="50000" dirty="0"/>
              <a:t>15-20</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61468774"/>
              </p:ext>
            </p:extLst>
          </p:nvPr>
        </p:nvGraphicFramePr>
        <p:xfrm>
          <a:off x="238192" y="1268760"/>
          <a:ext cx="8510271" cy="5454906"/>
        </p:xfrm>
        <a:graphic>
          <a:graphicData uri="http://schemas.openxmlformats.org/drawingml/2006/table">
            <a:tbl>
              <a:tblPr firstRow="1" bandRow="1">
                <a:tableStyleId>{5C22544A-7EE6-4342-B048-85BDC9FD1C3A}</a:tableStyleId>
              </a:tblPr>
              <a:tblGrid>
                <a:gridCol w="1284807">
                  <a:extLst>
                    <a:ext uri="{9D8B030D-6E8A-4147-A177-3AD203B41FA5}">
                      <a16:colId xmlns:a16="http://schemas.microsoft.com/office/drawing/2014/main" val="20000"/>
                    </a:ext>
                  </a:extLst>
                </a:gridCol>
                <a:gridCol w="3404305">
                  <a:extLst>
                    <a:ext uri="{9D8B030D-6E8A-4147-A177-3AD203B41FA5}">
                      <a16:colId xmlns:a16="http://schemas.microsoft.com/office/drawing/2014/main" val="20001"/>
                    </a:ext>
                  </a:extLst>
                </a:gridCol>
                <a:gridCol w="3821159">
                  <a:extLst>
                    <a:ext uri="{9D8B030D-6E8A-4147-A177-3AD203B41FA5}">
                      <a16:colId xmlns:a16="http://schemas.microsoft.com/office/drawing/2014/main" val="20002"/>
                    </a:ext>
                  </a:extLst>
                </a:gridCol>
              </a:tblGrid>
              <a:tr h="290815">
                <a:tc>
                  <a:txBody>
                    <a:bodyPr/>
                    <a:lstStyle/>
                    <a:p>
                      <a:endParaRPr lang="fr-FR" sz="1400" dirty="0">
                        <a:solidFill>
                          <a:srgbClr val="0070C0"/>
                        </a:solidFill>
                      </a:endParaRPr>
                    </a:p>
                  </a:txBody>
                  <a:tcPr/>
                </a:tc>
                <a:tc>
                  <a:txBody>
                    <a:bodyPr/>
                    <a:lstStyle/>
                    <a:p>
                      <a:r>
                        <a:rPr lang="fr-FR" sz="1400" dirty="0" err="1">
                          <a:solidFill>
                            <a:schemeClr val="lt1"/>
                          </a:solidFill>
                        </a:rPr>
                        <a:t>Ventajas</a:t>
                      </a:r>
                      <a:endParaRPr lang="fr-FR" sz="1400" dirty="0">
                        <a:solidFill>
                          <a:srgbClr val="0070C0"/>
                        </a:solidFill>
                      </a:endParaRPr>
                    </a:p>
                  </a:txBody>
                  <a:tcPr/>
                </a:tc>
                <a:tc>
                  <a:txBody>
                    <a:bodyPr/>
                    <a:lstStyle/>
                    <a:p>
                      <a:r>
                        <a:rPr lang="fr-FR" sz="1400" dirty="0" err="1">
                          <a:solidFill>
                            <a:schemeClr val="lt1"/>
                          </a:solidFill>
                        </a:rPr>
                        <a:t>Limitaciones</a:t>
                      </a:r>
                      <a:endParaRPr lang="fr-FR" sz="1400" dirty="0">
                        <a:solidFill>
                          <a:srgbClr val="0070C0"/>
                        </a:solidFill>
                      </a:endParaRPr>
                    </a:p>
                  </a:txBody>
                  <a:tcPr/>
                </a:tc>
                <a:extLst>
                  <a:ext uri="{0D108BD9-81ED-4DB2-BD59-A6C34878D82A}">
                    <a16:rowId xmlns:a16="http://schemas.microsoft.com/office/drawing/2014/main" val="10000"/>
                  </a:ext>
                </a:extLst>
              </a:tr>
              <a:tr h="713818">
                <a:tc>
                  <a:txBody>
                    <a:bodyPr/>
                    <a:lstStyle/>
                    <a:p>
                      <a:r>
                        <a:rPr lang="fr-FR" sz="1400" dirty="0" err="1">
                          <a:solidFill>
                            <a:schemeClr val="dk1"/>
                          </a:solidFill>
                        </a:rPr>
                        <a:t>Recubrimiento</a:t>
                      </a:r>
                      <a:r>
                        <a:rPr lang="fr-FR" sz="1400" baseline="0" dirty="0">
                          <a:solidFill>
                            <a:schemeClr val="dk1"/>
                          </a:solidFill>
                        </a:rPr>
                        <a:t> </a:t>
                      </a:r>
                      <a:r>
                        <a:rPr lang="fr-FR" sz="1400" baseline="0" dirty="0" err="1">
                          <a:solidFill>
                            <a:schemeClr val="dk1"/>
                          </a:solidFill>
                        </a:rPr>
                        <a:t>Epoxi</a:t>
                      </a:r>
                      <a:endParaRPr lang="fr-FR" sz="1400" dirty="0">
                        <a:solidFill>
                          <a:srgbClr val="0070C0"/>
                        </a:solidFill>
                      </a:endParaRPr>
                    </a:p>
                  </a:txBody>
                  <a:tcPr/>
                </a:tc>
                <a:tc>
                  <a:txBody>
                    <a:bodyPr/>
                    <a:lstStyle/>
                    <a:p>
                      <a:r>
                        <a:rPr lang="fr-FR" sz="1400" dirty="0" err="1">
                          <a:solidFill>
                            <a:schemeClr val="dk1"/>
                          </a:solidFill>
                        </a:rPr>
                        <a:t>Menor</a:t>
                      </a:r>
                      <a:r>
                        <a:rPr lang="fr-FR" sz="1400" baseline="0" dirty="0">
                          <a:solidFill>
                            <a:schemeClr val="dk1"/>
                          </a:solidFill>
                        </a:rPr>
                        <a:t> </a:t>
                      </a:r>
                      <a:r>
                        <a:rPr lang="fr-FR" sz="1400" baseline="0" dirty="0" err="1">
                          <a:solidFill>
                            <a:schemeClr val="dk1"/>
                          </a:solidFill>
                        </a:rPr>
                        <a:t>coste</a:t>
                      </a:r>
                      <a:r>
                        <a:rPr lang="fr-FR" sz="1400" baseline="0" dirty="0">
                          <a:solidFill>
                            <a:schemeClr val="dk1"/>
                          </a:solidFill>
                        </a:rPr>
                        <a:t> </a:t>
                      </a:r>
                      <a:r>
                        <a:rPr lang="fr-FR" sz="1400" baseline="0" dirty="0" err="1">
                          <a:solidFill>
                            <a:schemeClr val="dk1"/>
                          </a:solidFill>
                        </a:rPr>
                        <a:t>inicial</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a:t>No</a:t>
                      </a:r>
                      <a:r>
                        <a:rPr lang="fr-FR" sz="1400" baseline="0" dirty="0"/>
                        <a:t> se </a:t>
                      </a:r>
                      <a:r>
                        <a:rPr lang="fr-FR" sz="1400" baseline="0" dirty="0" err="1"/>
                        <a:t>puede</a:t>
                      </a:r>
                      <a:r>
                        <a:rPr lang="fr-FR" sz="1400" baseline="0" dirty="0"/>
                        <a:t> </a:t>
                      </a:r>
                      <a:r>
                        <a:rPr lang="fr-FR" sz="1400" baseline="0" dirty="0" err="1"/>
                        <a:t>curvar</a:t>
                      </a:r>
                      <a:r>
                        <a:rPr lang="fr-FR" sz="1400" baseline="0" dirty="0"/>
                        <a:t> sin </a:t>
                      </a:r>
                      <a:r>
                        <a:rPr lang="fr-FR" sz="1400" baseline="0" dirty="0" err="1"/>
                        <a:t>romper</a:t>
                      </a:r>
                      <a:endParaRPr lang="fr-FR" sz="1400" dirty="0"/>
                    </a:p>
                    <a:p>
                      <a:pPr marL="285750" indent="-285750">
                        <a:buFont typeface="Wingdings" panose="05000000000000000000" pitchFamily="2" charset="2"/>
                        <a:buChar char="§"/>
                      </a:pPr>
                      <a:r>
                        <a:rPr lang="fr-FR" sz="1400" dirty="0" err="1"/>
                        <a:t>Requiere</a:t>
                      </a:r>
                      <a:r>
                        <a:rPr lang="fr-FR" sz="1400" dirty="0"/>
                        <a:t> </a:t>
                      </a:r>
                      <a:r>
                        <a:rPr lang="fr-FR" sz="1400" dirty="0" err="1"/>
                        <a:t>manejo</a:t>
                      </a:r>
                      <a:r>
                        <a:rPr lang="fr-FR" sz="1400" dirty="0"/>
                        <a:t> </a:t>
                      </a:r>
                      <a:r>
                        <a:rPr lang="fr-FR" sz="1400" dirty="0" err="1"/>
                        <a:t>cuidadoso</a:t>
                      </a:r>
                      <a:r>
                        <a:rPr lang="fr-FR" sz="1400" dirty="0"/>
                        <a:t> </a:t>
                      </a:r>
                      <a:r>
                        <a:rPr lang="fr-FR" sz="1400" dirty="0" err="1"/>
                        <a:t>durante</a:t>
                      </a:r>
                      <a:r>
                        <a:rPr lang="fr-FR" sz="1400" dirty="0"/>
                        <a:t> su </a:t>
                      </a:r>
                      <a:r>
                        <a:rPr lang="fr-FR" sz="1400" dirty="0" err="1"/>
                        <a:t>instalación</a:t>
                      </a:r>
                      <a:r>
                        <a:rPr lang="fr-FR" sz="1400" dirty="0"/>
                        <a:t> para </a:t>
                      </a:r>
                      <a:r>
                        <a:rPr lang="fr-FR" sz="1400" dirty="0" err="1"/>
                        <a:t>evitar</a:t>
                      </a:r>
                      <a:r>
                        <a:rPr lang="fr-FR" sz="1400" dirty="0"/>
                        <a:t> </a:t>
                      </a:r>
                      <a:r>
                        <a:rPr lang="fr-FR" sz="1400" dirty="0" err="1"/>
                        <a:t>problemas</a:t>
                      </a:r>
                      <a:endParaRPr lang="fr-FR" sz="1400" dirty="0">
                        <a:solidFill>
                          <a:srgbClr val="0070C0"/>
                        </a:solidFill>
                      </a:endParaRPr>
                    </a:p>
                  </a:txBody>
                  <a:tcPr/>
                </a:tc>
                <a:extLst>
                  <a:ext uri="{0D108BD9-81ED-4DB2-BD59-A6C34878D82A}">
                    <a16:rowId xmlns:a16="http://schemas.microsoft.com/office/drawing/2014/main" val="10001"/>
                  </a:ext>
                </a:extLst>
              </a:tr>
              <a:tr h="713818">
                <a:tc>
                  <a:txBody>
                    <a:bodyPr/>
                    <a:lstStyle/>
                    <a:p>
                      <a:r>
                        <a:rPr lang="fr-FR" sz="1400" dirty="0" err="1"/>
                        <a:t>Galvanizado</a:t>
                      </a:r>
                      <a:endParaRPr lang="fr-FR" sz="1400" dirty="0">
                        <a:solidFill>
                          <a:srgbClr val="0070C0"/>
                        </a:solidFill>
                      </a:endParaRPr>
                    </a:p>
                  </a:txBody>
                  <a:tcPr/>
                </a:tc>
                <a:tc>
                  <a:txBody>
                    <a:bodyPr/>
                    <a:lstStyle/>
                    <a:p>
                      <a:r>
                        <a:rPr lang="fr-FR" sz="1400" dirty="0" err="1">
                          <a:solidFill>
                            <a:schemeClr val="dk1"/>
                          </a:solidFill>
                        </a:rPr>
                        <a:t>Menor</a:t>
                      </a:r>
                      <a:r>
                        <a:rPr lang="fr-FR" sz="1400" baseline="0" dirty="0">
                          <a:solidFill>
                            <a:schemeClr val="dk1"/>
                          </a:solidFill>
                        </a:rPr>
                        <a:t> </a:t>
                      </a:r>
                      <a:r>
                        <a:rPr lang="fr-FR" sz="1400" baseline="0" dirty="0" err="1">
                          <a:solidFill>
                            <a:schemeClr val="dk1"/>
                          </a:solidFill>
                        </a:rPr>
                        <a:t>coste</a:t>
                      </a:r>
                      <a:r>
                        <a:rPr lang="fr-FR" sz="1400" baseline="0" dirty="0">
                          <a:solidFill>
                            <a:schemeClr val="dk1"/>
                          </a:solidFill>
                        </a:rPr>
                        <a:t> </a:t>
                      </a:r>
                      <a:r>
                        <a:rPr lang="fr-FR" sz="1400" baseline="0" dirty="0" err="1">
                          <a:solidFill>
                            <a:schemeClr val="dk1"/>
                          </a:solidFill>
                        </a:rPr>
                        <a:t>inicial</a:t>
                      </a:r>
                      <a:endParaRPr lang="fr-FR" sz="1400" dirty="0">
                        <a:solidFill>
                          <a:srgbClr val="0070C0"/>
                        </a:solidFill>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dirty="0"/>
                        <a:t>No</a:t>
                      </a:r>
                      <a:r>
                        <a:rPr lang="fr-FR" sz="1400" baseline="0" dirty="0"/>
                        <a:t> se </a:t>
                      </a:r>
                      <a:r>
                        <a:rPr lang="fr-FR" sz="1400" baseline="0" dirty="0" err="1"/>
                        <a:t>puede</a:t>
                      </a:r>
                      <a:r>
                        <a:rPr lang="fr-FR" sz="1400" baseline="0" dirty="0"/>
                        <a:t> </a:t>
                      </a:r>
                      <a:r>
                        <a:rPr lang="fr-FR" sz="1400" baseline="0" dirty="0" err="1"/>
                        <a:t>curvar</a:t>
                      </a:r>
                      <a:r>
                        <a:rPr lang="fr-FR" sz="1400" baseline="0" dirty="0"/>
                        <a:t> sin </a:t>
                      </a:r>
                      <a:r>
                        <a:rPr lang="fr-FR" sz="1400" baseline="0" dirty="0" err="1"/>
                        <a:t>romper</a:t>
                      </a:r>
                      <a:endParaRPr lang="fr-FR" sz="1400" dirty="0"/>
                    </a:p>
                    <a:p>
                      <a:pPr marL="285750" marR="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fr-FR" sz="1400" dirty="0" err="1">
                          <a:solidFill>
                            <a:schemeClr val="dk1"/>
                          </a:solidFill>
                        </a:rPr>
                        <a:t>Pierde</a:t>
                      </a:r>
                      <a:r>
                        <a:rPr lang="fr-FR" sz="1400" baseline="0" dirty="0">
                          <a:solidFill>
                            <a:schemeClr val="dk1"/>
                          </a:solidFill>
                        </a:rPr>
                        <a:t> su </a:t>
                      </a:r>
                      <a:r>
                        <a:rPr lang="fr-FR" sz="1400" baseline="0" dirty="0" err="1">
                          <a:solidFill>
                            <a:schemeClr val="dk1"/>
                          </a:solidFill>
                        </a:rPr>
                        <a:t>efectividad</a:t>
                      </a:r>
                      <a:r>
                        <a:rPr lang="fr-FR" sz="1400" baseline="0" dirty="0">
                          <a:solidFill>
                            <a:schemeClr val="dk1"/>
                          </a:solidFill>
                        </a:rPr>
                        <a:t> </a:t>
                      </a:r>
                      <a:r>
                        <a:rPr lang="fr-FR" sz="1400" baseline="0" dirty="0" err="1">
                          <a:solidFill>
                            <a:schemeClr val="dk1"/>
                          </a:solidFill>
                        </a:rPr>
                        <a:t>una</a:t>
                      </a:r>
                      <a:r>
                        <a:rPr lang="fr-FR" sz="1400" baseline="0" dirty="0">
                          <a:solidFill>
                            <a:schemeClr val="dk1"/>
                          </a:solidFill>
                        </a:rPr>
                        <a:t> </a:t>
                      </a:r>
                      <a:r>
                        <a:rPr lang="fr-FR" sz="1400" baseline="0" dirty="0" err="1">
                          <a:solidFill>
                            <a:schemeClr val="dk1"/>
                          </a:solidFill>
                        </a:rPr>
                        <a:t>vez</a:t>
                      </a:r>
                      <a:r>
                        <a:rPr lang="fr-FR" sz="1400" baseline="0" dirty="0">
                          <a:solidFill>
                            <a:schemeClr val="dk1"/>
                          </a:solidFill>
                        </a:rPr>
                        <a:t> el Zn es </a:t>
                      </a:r>
                      <a:r>
                        <a:rPr lang="fr-FR" sz="1400" baseline="0" dirty="0" err="1">
                          <a:solidFill>
                            <a:schemeClr val="dk1"/>
                          </a:solidFill>
                        </a:rPr>
                        <a:t>corroido</a:t>
                      </a:r>
                      <a:endParaRPr lang="fr-FR" sz="1400" dirty="0">
                        <a:solidFill>
                          <a:srgbClr val="0070C0"/>
                        </a:solidFill>
                      </a:endParaRPr>
                    </a:p>
                  </a:txBody>
                  <a:tcPr/>
                </a:tc>
                <a:extLst>
                  <a:ext uri="{0D108BD9-81ED-4DB2-BD59-A6C34878D82A}">
                    <a16:rowId xmlns:a16="http://schemas.microsoft.com/office/drawing/2014/main" val="10002"/>
                  </a:ext>
                </a:extLst>
              </a:tr>
              <a:tr h="1136822">
                <a:tc>
                  <a:txBody>
                    <a:bodyPr/>
                    <a:lstStyle/>
                    <a:p>
                      <a:r>
                        <a:rPr lang="fr-FR" sz="1400" dirty="0" err="1">
                          <a:solidFill>
                            <a:schemeClr val="dk1"/>
                          </a:solidFill>
                        </a:rPr>
                        <a:t>Polimeros</a:t>
                      </a:r>
                      <a:r>
                        <a:rPr lang="fr-FR" sz="1400" baseline="0" dirty="0">
                          <a:solidFill>
                            <a:schemeClr val="dk1"/>
                          </a:solidFill>
                        </a:rPr>
                        <a:t> de </a:t>
                      </a:r>
                      <a:r>
                        <a:rPr lang="fr-FR" sz="1400" baseline="0" dirty="0" err="1">
                          <a:solidFill>
                            <a:schemeClr val="dk1"/>
                          </a:solidFill>
                        </a:rPr>
                        <a:t>fibra</a:t>
                      </a:r>
                      <a:r>
                        <a:rPr lang="fr-FR" sz="1400" baseline="0" dirty="0">
                          <a:solidFill>
                            <a:schemeClr val="dk1"/>
                          </a:solidFill>
                        </a:rPr>
                        <a:t> </a:t>
                      </a:r>
                      <a:r>
                        <a:rPr lang="fr-FR" sz="1400" baseline="0" dirty="0" err="1">
                          <a:solidFill>
                            <a:schemeClr val="dk1"/>
                          </a:solidFill>
                        </a:rPr>
                        <a:t>reforzada</a:t>
                      </a:r>
                      <a:endParaRPr lang="fr-FR" sz="1400" dirty="0">
                        <a:solidFill>
                          <a:srgbClr val="0070C0"/>
                        </a:solidFill>
                      </a:endParaRPr>
                    </a:p>
                  </a:txBody>
                  <a:tcPr/>
                </a:tc>
                <a:tc>
                  <a:txBody>
                    <a:bodyPr/>
                    <a:lstStyle/>
                    <a:p>
                      <a:r>
                        <a:rPr lang="fr-FR" sz="1400" dirty="0" err="1">
                          <a:solidFill>
                            <a:schemeClr val="dk1"/>
                          </a:solidFill>
                        </a:rPr>
                        <a:t>Menor</a:t>
                      </a:r>
                      <a:r>
                        <a:rPr lang="fr-FR" sz="1400" baseline="0" dirty="0">
                          <a:solidFill>
                            <a:schemeClr val="dk1"/>
                          </a:solidFill>
                        </a:rPr>
                        <a:t> </a:t>
                      </a:r>
                      <a:r>
                        <a:rPr lang="fr-FR" sz="1400" baseline="0" dirty="0" err="1">
                          <a:solidFill>
                            <a:schemeClr val="dk1"/>
                          </a:solidFill>
                        </a:rPr>
                        <a:t>coste</a:t>
                      </a:r>
                      <a:r>
                        <a:rPr lang="fr-FR" sz="1400" baseline="0" dirty="0">
                          <a:solidFill>
                            <a:schemeClr val="dk1"/>
                          </a:solidFill>
                        </a:rPr>
                        <a:t> </a:t>
                      </a:r>
                      <a:r>
                        <a:rPr lang="fr-FR" sz="1400" baseline="0" dirty="0" err="1">
                          <a:solidFill>
                            <a:schemeClr val="dk1"/>
                          </a:solidFill>
                        </a:rPr>
                        <a:t>inicial</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a:t>No</a:t>
                      </a:r>
                      <a:r>
                        <a:rPr lang="fr-FR" sz="1400" baseline="0" dirty="0"/>
                        <a:t> se </a:t>
                      </a:r>
                      <a:r>
                        <a:rPr lang="fr-FR" sz="1400" baseline="0" dirty="0" err="1"/>
                        <a:t>puede</a:t>
                      </a:r>
                      <a:r>
                        <a:rPr lang="fr-FR" sz="1400" baseline="0" dirty="0"/>
                        <a:t> </a:t>
                      </a:r>
                      <a:r>
                        <a:rPr lang="fr-FR" sz="1400" baseline="0" dirty="0" err="1"/>
                        <a:t>curvar</a:t>
                      </a:r>
                      <a:r>
                        <a:rPr lang="fr-FR" sz="1400" baseline="0" dirty="0"/>
                        <a:t> sin </a:t>
                      </a:r>
                      <a:r>
                        <a:rPr lang="fr-FR" sz="1400" baseline="0" dirty="0" err="1"/>
                        <a:t>romper</a:t>
                      </a:r>
                      <a:endParaRPr lang="fr-FR" sz="1400" dirty="0"/>
                    </a:p>
                    <a:p>
                      <a:pPr marL="285750" indent="-285750">
                        <a:buFont typeface="Wingdings" panose="05000000000000000000" pitchFamily="2" charset="2"/>
                        <a:buChar char="§"/>
                      </a:pPr>
                      <a:r>
                        <a:rPr lang="fr-FR" sz="1400" dirty="0"/>
                        <a:t>No</a:t>
                      </a:r>
                      <a:r>
                        <a:rPr lang="fr-FR" sz="1400" baseline="0" dirty="0"/>
                        <a:t> </a:t>
                      </a:r>
                      <a:r>
                        <a:rPr lang="fr-FR" sz="1400" baseline="0" dirty="0" err="1"/>
                        <a:t>resistente</a:t>
                      </a:r>
                      <a:r>
                        <a:rPr lang="fr-FR" sz="1400" baseline="0" dirty="0"/>
                        <a:t> al </a:t>
                      </a:r>
                      <a:r>
                        <a:rPr lang="fr-FR" sz="1400" baseline="0" dirty="0" err="1"/>
                        <a:t>calor</a:t>
                      </a:r>
                      <a:r>
                        <a:rPr lang="fr-FR" sz="1400" baseline="0" dirty="0"/>
                        <a:t> ni al </a:t>
                      </a:r>
                      <a:r>
                        <a:rPr lang="fr-FR" sz="1400" baseline="0" dirty="0" err="1"/>
                        <a:t>impacto</a:t>
                      </a:r>
                      <a:r>
                        <a:rPr lang="fr-FR" sz="1400" baseline="0" dirty="0"/>
                        <a:t> en </a:t>
                      </a:r>
                      <a:r>
                        <a:rPr lang="fr-FR" sz="1400" baseline="0" dirty="0" err="1"/>
                        <a:t>inviernos</a:t>
                      </a:r>
                      <a:r>
                        <a:rPr lang="fr-FR" sz="1400" baseline="0" dirty="0"/>
                        <a:t> frios</a:t>
                      </a:r>
                    </a:p>
                    <a:p>
                      <a:pPr marL="285750" indent="-285750">
                        <a:buFont typeface="Wingdings" panose="05000000000000000000" pitchFamily="2" charset="2"/>
                        <a:buChar char="§"/>
                      </a:pPr>
                      <a:r>
                        <a:rPr lang="fr-FR" sz="1400" baseline="0" dirty="0" err="1"/>
                        <a:t>Menor</a:t>
                      </a:r>
                      <a:r>
                        <a:rPr lang="fr-FR" sz="1400" baseline="0" dirty="0"/>
                        <a:t> </a:t>
                      </a:r>
                      <a:r>
                        <a:rPr lang="fr-FR" sz="1400" baseline="0" dirty="0" err="1"/>
                        <a:t>resistencia</a:t>
                      </a:r>
                      <a:r>
                        <a:rPr lang="fr-FR" sz="1400" baseline="0" dirty="0"/>
                        <a:t> que el </a:t>
                      </a:r>
                      <a:r>
                        <a:rPr lang="fr-FR" sz="1400" baseline="0" dirty="0" err="1"/>
                        <a:t>acero</a:t>
                      </a:r>
                      <a:endParaRPr lang="fr-FR" sz="1400" dirty="0"/>
                    </a:p>
                    <a:p>
                      <a:pPr marL="285750" indent="-285750">
                        <a:buFont typeface="Wingdings" panose="05000000000000000000" pitchFamily="2" charset="2"/>
                        <a:buChar char="§"/>
                      </a:pPr>
                      <a:r>
                        <a:rPr lang="fr-FR" sz="1400" dirty="0">
                          <a:solidFill>
                            <a:schemeClr val="dk1"/>
                          </a:solidFill>
                        </a:rPr>
                        <a:t>No</a:t>
                      </a:r>
                      <a:r>
                        <a:rPr lang="fr-FR" sz="1400" baseline="0" dirty="0">
                          <a:solidFill>
                            <a:schemeClr val="dk1"/>
                          </a:solidFill>
                        </a:rPr>
                        <a:t> </a:t>
                      </a:r>
                      <a:r>
                        <a:rPr lang="fr-FR" sz="1400" baseline="0" dirty="0" err="1">
                          <a:solidFill>
                            <a:schemeClr val="dk1"/>
                          </a:solidFill>
                        </a:rPr>
                        <a:t>puede</a:t>
                      </a:r>
                      <a:r>
                        <a:rPr lang="fr-FR" sz="1400" baseline="0" dirty="0">
                          <a:solidFill>
                            <a:schemeClr val="dk1"/>
                          </a:solidFill>
                        </a:rPr>
                        <a:t> </a:t>
                      </a:r>
                      <a:r>
                        <a:rPr lang="fr-FR" sz="1400" baseline="0" dirty="0" err="1">
                          <a:solidFill>
                            <a:schemeClr val="dk1"/>
                          </a:solidFill>
                        </a:rPr>
                        <a:t>ser</a:t>
                      </a:r>
                      <a:r>
                        <a:rPr lang="fr-FR" sz="1400" baseline="0" dirty="0">
                          <a:solidFill>
                            <a:schemeClr val="dk1"/>
                          </a:solidFill>
                        </a:rPr>
                        <a:t> </a:t>
                      </a:r>
                      <a:r>
                        <a:rPr lang="fr-FR" sz="1400" baseline="0" dirty="0" err="1">
                          <a:solidFill>
                            <a:schemeClr val="dk1"/>
                          </a:solidFill>
                        </a:rPr>
                        <a:t>reciclado</a:t>
                      </a:r>
                      <a:endParaRPr lang="fr-FR" sz="1400" dirty="0">
                        <a:solidFill>
                          <a:srgbClr val="0070C0"/>
                        </a:solidFill>
                      </a:endParaRPr>
                    </a:p>
                  </a:txBody>
                  <a:tcPr/>
                </a:tc>
                <a:extLst>
                  <a:ext uri="{0D108BD9-81ED-4DB2-BD59-A6C34878D82A}">
                    <a16:rowId xmlns:a16="http://schemas.microsoft.com/office/drawing/2014/main" val="10003"/>
                  </a:ext>
                </a:extLst>
              </a:tr>
              <a:tr h="2546528">
                <a:tc>
                  <a:txBody>
                    <a:bodyPr/>
                    <a:lstStyle/>
                    <a:p>
                      <a:r>
                        <a:rPr lang="fr-FR" sz="1400" dirty="0">
                          <a:solidFill>
                            <a:schemeClr val="dk1"/>
                          </a:solidFill>
                        </a:rPr>
                        <a:t>ACERO</a:t>
                      </a:r>
                      <a:r>
                        <a:rPr lang="fr-FR" sz="1400" baseline="0" dirty="0">
                          <a:solidFill>
                            <a:schemeClr val="dk1"/>
                          </a:solidFill>
                        </a:rPr>
                        <a:t> INOXIDABLE</a:t>
                      </a:r>
                      <a:endParaRPr lang="fr-FR" sz="1400" dirty="0">
                        <a:solidFill>
                          <a:srgbClr val="0070C0"/>
                        </a:solidFill>
                      </a:endParaRPr>
                    </a:p>
                  </a:txBody>
                  <a:tcPr/>
                </a:tc>
                <a:tc>
                  <a:txBody>
                    <a:bodyPr/>
                    <a:lstStyle/>
                    <a:p>
                      <a:r>
                        <a:rPr lang="fr-FR" sz="1400" baseline="0" dirty="0" err="1"/>
                        <a:t>Bajo</a:t>
                      </a:r>
                      <a:r>
                        <a:rPr lang="fr-FR" sz="1400" baseline="0" dirty="0"/>
                        <a:t> </a:t>
                      </a:r>
                      <a:r>
                        <a:rPr lang="fr-FR" sz="1400" baseline="0" dirty="0" err="1"/>
                        <a:t>coste</a:t>
                      </a:r>
                      <a:r>
                        <a:rPr lang="fr-FR" sz="1400" baseline="0" dirty="0"/>
                        <a:t> a </a:t>
                      </a:r>
                      <a:r>
                        <a:rPr lang="fr-FR" sz="1400" baseline="0" dirty="0" err="1"/>
                        <a:t>lo</a:t>
                      </a:r>
                      <a:r>
                        <a:rPr lang="fr-FR" sz="1400" baseline="0" dirty="0"/>
                        <a:t> largo de su </a:t>
                      </a:r>
                      <a:r>
                        <a:rPr lang="fr-FR" sz="1400" baseline="0" dirty="0" err="1"/>
                        <a:t>ciclo</a:t>
                      </a:r>
                      <a:r>
                        <a:rPr lang="fr-FR" sz="1400" baseline="0" dirty="0"/>
                        <a:t> de vida:</a:t>
                      </a:r>
                    </a:p>
                    <a:p>
                      <a:pPr marL="285750" indent="-285750">
                        <a:buFont typeface="Arial" panose="020B0604020202020204" pitchFamily="34" charset="0"/>
                        <a:buChar char="•"/>
                      </a:pPr>
                      <a:r>
                        <a:rPr lang="fr-FR" sz="1400" baseline="0" dirty="0" err="1"/>
                        <a:t>Diseño</a:t>
                      </a:r>
                      <a:r>
                        <a:rPr lang="fr-FR" sz="1400" baseline="0" dirty="0"/>
                        <a:t> </a:t>
                      </a:r>
                      <a:r>
                        <a:rPr lang="fr-FR" sz="1400" baseline="0" dirty="0" err="1"/>
                        <a:t>similar</a:t>
                      </a:r>
                      <a:r>
                        <a:rPr lang="fr-FR" sz="1400" baseline="0" dirty="0"/>
                        <a:t> que con </a:t>
                      </a:r>
                      <a:r>
                        <a:rPr lang="fr-FR" sz="1400" baseline="0" dirty="0" err="1"/>
                        <a:t>acero</a:t>
                      </a:r>
                      <a:r>
                        <a:rPr lang="fr-FR" sz="1400" baseline="0" dirty="0"/>
                        <a:t> al </a:t>
                      </a:r>
                      <a:r>
                        <a:rPr lang="fr-FR" sz="1400" baseline="0" dirty="0" err="1"/>
                        <a:t>carbono</a:t>
                      </a:r>
                      <a:endParaRPr lang="fr-FR" sz="1400" baseline="0" dirty="0"/>
                    </a:p>
                    <a:p>
                      <a:pPr marL="285750" indent="-285750">
                        <a:buFont typeface="Arial" panose="020B0604020202020204" pitchFamily="34" charset="0"/>
                        <a:buChar char="•"/>
                      </a:pPr>
                      <a:r>
                        <a:rPr lang="fr-FR" sz="1400" baseline="0" dirty="0"/>
                        <a:t>Se </a:t>
                      </a:r>
                      <a:r>
                        <a:rPr lang="fr-FR" sz="1400" baseline="0" dirty="0" err="1"/>
                        <a:t>puede</a:t>
                      </a:r>
                      <a:r>
                        <a:rPr lang="fr-FR" sz="1400" baseline="0" dirty="0"/>
                        <a:t> </a:t>
                      </a:r>
                      <a:r>
                        <a:rPr lang="fr-FR" sz="1400" baseline="0" dirty="0" err="1"/>
                        <a:t>combionar</a:t>
                      </a:r>
                      <a:r>
                        <a:rPr lang="fr-FR" sz="1400" baseline="0" dirty="0"/>
                        <a:t> </a:t>
                      </a:r>
                      <a:r>
                        <a:rPr lang="fr-FR" sz="1400" baseline="0" dirty="0" err="1"/>
                        <a:t>acero</a:t>
                      </a:r>
                      <a:r>
                        <a:rPr lang="fr-FR" sz="1400" baseline="0" dirty="0"/>
                        <a:t> </a:t>
                      </a:r>
                      <a:r>
                        <a:rPr lang="fr-FR" sz="1400" baseline="0" dirty="0" err="1"/>
                        <a:t>inoxidable</a:t>
                      </a:r>
                      <a:r>
                        <a:rPr lang="fr-FR" sz="1400" baseline="0" dirty="0"/>
                        <a:t> y </a:t>
                      </a:r>
                      <a:r>
                        <a:rPr lang="fr-FR" sz="1400" baseline="0" dirty="0" err="1"/>
                        <a:t>acero</a:t>
                      </a:r>
                      <a:r>
                        <a:rPr lang="fr-FR" sz="1400" baseline="0" dirty="0"/>
                        <a:t> al </a:t>
                      </a:r>
                      <a:r>
                        <a:rPr lang="fr-FR" sz="1400" baseline="0" dirty="0" err="1"/>
                        <a:t>carbono</a:t>
                      </a:r>
                      <a:r>
                        <a:rPr lang="fr-FR" sz="1400" baseline="0" dirty="0"/>
                        <a:t> en las </a:t>
                      </a:r>
                      <a:r>
                        <a:rPr lang="fr-FR" sz="1400" baseline="0" dirty="0" err="1"/>
                        <a:t>armaduras</a:t>
                      </a:r>
                      <a:endParaRPr lang="fr-FR" sz="1400" baseline="0" dirty="0"/>
                    </a:p>
                    <a:p>
                      <a:pPr marL="285750" indent="-285750">
                        <a:buFont typeface="Arial" panose="020B0604020202020204" pitchFamily="34" charset="0"/>
                        <a:buChar char="•"/>
                      </a:pPr>
                      <a:r>
                        <a:rPr lang="fr-FR" sz="1400" baseline="0" dirty="0" err="1"/>
                        <a:t>Facil</a:t>
                      </a:r>
                      <a:r>
                        <a:rPr lang="fr-FR" sz="1400" baseline="0" dirty="0"/>
                        <a:t> </a:t>
                      </a:r>
                      <a:r>
                        <a:rPr lang="fr-FR" sz="1400" baseline="0" dirty="0" err="1"/>
                        <a:t>instalacion</a:t>
                      </a:r>
                      <a:r>
                        <a:rPr lang="fr-FR" sz="1400" baseline="0" dirty="0"/>
                        <a:t> y o </a:t>
                      </a:r>
                      <a:r>
                        <a:rPr lang="fr-FR" sz="1400" baseline="0" dirty="0" err="1"/>
                        <a:t>afectado</a:t>
                      </a:r>
                      <a:r>
                        <a:rPr lang="fr-FR" sz="1400" baseline="0" dirty="0"/>
                        <a:t> </a:t>
                      </a:r>
                      <a:r>
                        <a:rPr lang="fr-FR" sz="1400" baseline="0" dirty="0" err="1"/>
                        <a:t>por</a:t>
                      </a:r>
                      <a:r>
                        <a:rPr lang="fr-FR" sz="1400" baseline="0" dirty="0"/>
                        <a:t> </a:t>
                      </a:r>
                      <a:r>
                        <a:rPr lang="fr-FR" sz="1400" baseline="0" dirty="0" err="1"/>
                        <a:t>trabajos</a:t>
                      </a:r>
                      <a:r>
                        <a:rPr lang="fr-FR" sz="1400" baseline="0" dirty="0"/>
                        <a:t> poco </a:t>
                      </a:r>
                      <a:r>
                        <a:rPr lang="fr-FR" sz="1400" baseline="0" dirty="0" err="1"/>
                        <a:t>cuidadosos</a:t>
                      </a:r>
                      <a:r>
                        <a:rPr lang="fr-FR" sz="1400" baseline="0" dirty="0"/>
                        <a:t> </a:t>
                      </a:r>
                    </a:p>
                    <a:p>
                      <a:pPr marL="285750" indent="-285750">
                        <a:buFont typeface="Arial" panose="020B0604020202020204" pitchFamily="34" charset="0"/>
                        <a:buChar char="•"/>
                      </a:pPr>
                      <a:r>
                        <a:rPr lang="fr-FR" sz="1400" baseline="0" dirty="0"/>
                        <a:t>No </a:t>
                      </a:r>
                      <a:r>
                        <a:rPr lang="fr-FR" sz="1400" baseline="0" dirty="0" err="1"/>
                        <a:t>requiere</a:t>
                      </a:r>
                      <a:r>
                        <a:rPr lang="fr-FR" sz="1400" baseline="0" dirty="0"/>
                        <a:t> </a:t>
                      </a:r>
                      <a:r>
                        <a:rPr lang="fr-FR" sz="1400" baseline="0" dirty="0" err="1"/>
                        <a:t>mantenimiento</a:t>
                      </a:r>
                      <a:endParaRPr lang="fr-FR" sz="1400" baseline="0" dirty="0"/>
                    </a:p>
                    <a:p>
                      <a:pPr marL="285750" indent="-285750">
                        <a:buFont typeface="Arial" panose="020B0604020202020204" pitchFamily="34" charset="0"/>
                        <a:buChar char="•"/>
                      </a:pPr>
                      <a:r>
                        <a:rPr lang="fr-FR" sz="1400" baseline="0" dirty="0"/>
                        <a:t>No </a:t>
                      </a:r>
                      <a:r>
                        <a:rPr lang="fr-FR" sz="1400" baseline="0" dirty="0" err="1"/>
                        <a:t>tiene</a:t>
                      </a:r>
                      <a:r>
                        <a:rPr lang="fr-FR" sz="1400" baseline="0" dirty="0"/>
                        <a:t> limite de vida</a:t>
                      </a:r>
                    </a:p>
                    <a:p>
                      <a:pPr marL="285750" indent="-285750">
                        <a:buFont typeface="Arial" panose="020B0604020202020204" pitchFamily="34" charset="0"/>
                        <a:buChar char="•"/>
                      </a:pPr>
                      <a:r>
                        <a:rPr lang="fr-FR" sz="1400" baseline="0" dirty="0" err="1"/>
                        <a:t>Permite</a:t>
                      </a:r>
                      <a:r>
                        <a:rPr lang="fr-FR" sz="1400" baseline="0" dirty="0"/>
                        <a:t> </a:t>
                      </a:r>
                      <a:r>
                        <a:rPr lang="fr-FR" sz="1400" baseline="0" dirty="0" err="1"/>
                        <a:t>menor</a:t>
                      </a:r>
                      <a:r>
                        <a:rPr lang="fr-FR" sz="1400" baseline="0" dirty="0"/>
                        <a:t> </a:t>
                      </a:r>
                      <a:r>
                        <a:rPr lang="fr-FR" sz="1400" baseline="0" dirty="0" err="1"/>
                        <a:t>espesor</a:t>
                      </a:r>
                      <a:r>
                        <a:rPr lang="fr-FR" sz="1400" baseline="0" dirty="0"/>
                        <a:t> de </a:t>
                      </a:r>
                      <a:r>
                        <a:rPr lang="fr-FR" sz="1400" baseline="0" dirty="0" err="1"/>
                        <a:t>pared</a:t>
                      </a:r>
                      <a:endParaRPr lang="fr-FR" sz="1400" baseline="0" dirty="0"/>
                    </a:p>
                    <a:p>
                      <a:pPr marL="285750" indent="-285750">
                        <a:buFont typeface="Arial" panose="020B0604020202020204" pitchFamily="34" charset="0"/>
                        <a:buChar char="•"/>
                      </a:pPr>
                      <a:r>
                        <a:rPr lang="fr-FR" sz="1400" baseline="0" dirty="0" err="1"/>
                        <a:t>Buena</a:t>
                      </a:r>
                      <a:r>
                        <a:rPr lang="fr-FR" sz="1400" baseline="0" dirty="0"/>
                        <a:t> </a:t>
                      </a:r>
                      <a:r>
                        <a:rPr lang="fr-FR" sz="1400" baseline="0" dirty="0" err="1"/>
                        <a:t>resistencia</a:t>
                      </a:r>
                      <a:r>
                        <a:rPr lang="fr-FR" sz="1400" baseline="0" dirty="0"/>
                        <a:t> al </a:t>
                      </a:r>
                      <a:r>
                        <a:rPr lang="fr-FR" sz="1400" baseline="0" dirty="0" err="1"/>
                        <a:t>fuego</a:t>
                      </a:r>
                      <a:endParaRPr lang="fr-FR" sz="1400" baseline="0" dirty="0"/>
                    </a:p>
                    <a:p>
                      <a:pPr marL="285750" indent="-285750">
                        <a:buFont typeface="Arial" panose="020B0604020202020204" pitchFamily="34" charset="0"/>
                        <a:buChar char="•"/>
                      </a:pPr>
                      <a:r>
                        <a:rPr lang="fr-FR" sz="1400" baseline="0" dirty="0" err="1">
                          <a:solidFill>
                            <a:schemeClr val="dk1"/>
                          </a:solidFill>
                        </a:rPr>
                        <a:t>Puede</a:t>
                      </a:r>
                      <a:r>
                        <a:rPr lang="fr-FR" sz="1400" baseline="0" dirty="0">
                          <a:solidFill>
                            <a:schemeClr val="dk1"/>
                          </a:solidFill>
                        </a:rPr>
                        <a:t> </a:t>
                      </a:r>
                      <a:r>
                        <a:rPr lang="fr-FR" sz="1400" baseline="0" dirty="0" err="1">
                          <a:solidFill>
                            <a:schemeClr val="dk1"/>
                          </a:solidFill>
                        </a:rPr>
                        <a:t>ser</a:t>
                      </a:r>
                      <a:r>
                        <a:rPr lang="fr-FR" sz="1400" baseline="0" dirty="0">
                          <a:solidFill>
                            <a:schemeClr val="dk1"/>
                          </a:solidFill>
                        </a:rPr>
                        <a:t> </a:t>
                      </a:r>
                      <a:r>
                        <a:rPr lang="fr-FR" sz="1400" baseline="0" dirty="0" err="1">
                          <a:solidFill>
                            <a:schemeClr val="dk1"/>
                          </a:solidFill>
                        </a:rPr>
                        <a:t>reciclado</a:t>
                      </a:r>
                      <a:r>
                        <a:rPr lang="fr-FR" sz="1400" baseline="0" dirty="0">
                          <a:solidFill>
                            <a:schemeClr val="dk1"/>
                          </a:solidFill>
                        </a:rPr>
                        <a:t> en su </a:t>
                      </a:r>
                      <a:r>
                        <a:rPr lang="fr-FR" sz="1400" baseline="0" dirty="0" err="1">
                          <a:solidFill>
                            <a:schemeClr val="dk1"/>
                          </a:solidFill>
                        </a:rPr>
                        <a:t>totalidad</a:t>
                      </a:r>
                      <a:endParaRPr lang="fr-FR" sz="1400" baseline="0" dirty="0">
                        <a:solidFill>
                          <a:srgbClr val="0070C0"/>
                        </a:solidFill>
                      </a:endParaRPr>
                    </a:p>
                  </a:txBody>
                  <a:tcPr/>
                </a:tc>
                <a:tc>
                  <a:txBody>
                    <a:bodyPr/>
                    <a:lstStyle/>
                    <a:p>
                      <a:pPr marL="285750" indent="-285750">
                        <a:buFont typeface="Wingdings" panose="05000000000000000000" pitchFamily="2" charset="2"/>
                        <a:buChar char="§"/>
                      </a:pPr>
                      <a:r>
                        <a:rPr lang="fr-FR" sz="1400" dirty="0" err="1"/>
                        <a:t>Mayores</a:t>
                      </a:r>
                      <a:r>
                        <a:rPr lang="fr-FR" sz="1400" dirty="0"/>
                        <a:t> </a:t>
                      </a:r>
                      <a:r>
                        <a:rPr lang="fr-FR" sz="1400" dirty="0" err="1"/>
                        <a:t>costes</a:t>
                      </a:r>
                      <a:r>
                        <a:rPr lang="fr-FR" sz="1400" dirty="0"/>
                        <a:t> </a:t>
                      </a:r>
                      <a:r>
                        <a:rPr lang="fr-FR" sz="1400" dirty="0" err="1"/>
                        <a:t>iniciales</a:t>
                      </a:r>
                      <a:r>
                        <a:rPr lang="fr-FR" sz="1400" dirty="0"/>
                        <a:t> </a:t>
                      </a:r>
                      <a:r>
                        <a:rPr lang="fr-FR" sz="1400" dirty="0" err="1"/>
                        <a:t>pero</a:t>
                      </a:r>
                      <a:r>
                        <a:rPr lang="fr-FR" sz="1400" dirty="0"/>
                        <a:t> no </a:t>
                      </a:r>
                      <a:r>
                        <a:rPr lang="fr-FR" sz="1400" dirty="0" err="1"/>
                        <a:t>más</a:t>
                      </a:r>
                      <a:r>
                        <a:rPr lang="fr-FR" sz="1400" dirty="0"/>
                        <a:t> que un </a:t>
                      </a:r>
                      <a:r>
                        <a:rPr lang="fr-FR" sz="1400" dirty="0" err="1"/>
                        <a:t>ligero</a:t>
                      </a:r>
                      <a:r>
                        <a:rPr lang="fr-FR" sz="1400" dirty="0"/>
                        <a:t> </a:t>
                      </a:r>
                      <a:r>
                        <a:rPr lang="fr-FR" sz="1400" baseline="0" dirty="0"/>
                        <a:t>% </a:t>
                      </a:r>
                      <a:r>
                        <a:rPr lang="fr-FR" sz="1400" baseline="0" dirty="0" err="1"/>
                        <a:t>cuando</a:t>
                      </a:r>
                      <a:endParaRPr lang="fr-FR" sz="1400" baseline="0" dirty="0"/>
                    </a:p>
                    <a:p>
                      <a:pPr marL="742950" lvl="1" indent="-285750">
                        <a:buFont typeface="Wingdings" panose="05000000000000000000" pitchFamily="2" charset="2"/>
                        <a:buChar char="ü"/>
                      </a:pPr>
                      <a:r>
                        <a:rPr lang="fr-FR" sz="1400" baseline="0" dirty="0"/>
                        <a:t>El </a:t>
                      </a:r>
                      <a:r>
                        <a:rPr lang="fr-FR" sz="1400" baseline="0" dirty="0" err="1"/>
                        <a:t>acero</a:t>
                      </a:r>
                      <a:r>
                        <a:rPr lang="fr-FR" sz="1400" baseline="0" dirty="0"/>
                        <a:t> </a:t>
                      </a:r>
                      <a:r>
                        <a:rPr lang="fr-FR" sz="1400" baseline="0" dirty="0" err="1"/>
                        <a:t>inoxidable</a:t>
                      </a:r>
                      <a:r>
                        <a:rPr lang="fr-FR" sz="1400" baseline="0" dirty="0"/>
                        <a:t> es </a:t>
                      </a:r>
                      <a:r>
                        <a:rPr lang="fr-FR" sz="1400" baseline="0" dirty="0" err="1"/>
                        <a:t>empleado</a:t>
                      </a:r>
                      <a:r>
                        <a:rPr lang="fr-FR" sz="1400" baseline="0" dirty="0"/>
                        <a:t> en </a:t>
                      </a:r>
                      <a:r>
                        <a:rPr lang="fr-FR" sz="1400" baseline="0" dirty="0" err="1"/>
                        <a:t>algunas</a:t>
                      </a:r>
                      <a:r>
                        <a:rPr lang="fr-FR" sz="1400" baseline="0" dirty="0"/>
                        <a:t> zonas </a:t>
                      </a:r>
                      <a:r>
                        <a:rPr lang="fr-FR" sz="1400" baseline="0" dirty="0" err="1"/>
                        <a:t>criticas</a:t>
                      </a:r>
                      <a:endParaRPr lang="fr-FR" sz="1400" baseline="0" dirty="0"/>
                    </a:p>
                    <a:p>
                      <a:pPr marL="742950" lvl="1" indent="-285750">
                        <a:buFont typeface="Wingdings" panose="05000000000000000000" pitchFamily="2" charset="2"/>
                        <a:buChar char="ü"/>
                      </a:pPr>
                      <a:r>
                        <a:rPr lang="fr-FR" sz="1400" baseline="0" dirty="0"/>
                        <a:t>Se </a:t>
                      </a:r>
                      <a:r>
                        <a:rPr lang="fr-FR" sz="1400" baseline="0" dirty="0" err="1"/>
                        <a:t>seleccionan</a:t>
                      </a:r>
                      <a:r>
                        <a:rPr lang="fr-FR" sz="1400" baseline="0" dirty="0"/>
                        <a:t> </a:t>
                      </a:r>
                      <a:r>
                        <a:rPr lang="fr-FR" sz="1400" baseline="0" dirty="0" err="1"/>
                        <a:t>tipos</a:t>
                      </a:r>
                      <a:r>
                        <a:rPr lang="fr-FR" sz="1400" baseline="0" dirty="0"/>
                        <a:t> </a:t>
                      </a:r>
                      <a:r>
                        <a:rPr lang="fr-FR" sz="1400" baseline="0" dirty="0" err="1"/>
                        <a:t>lean</a:t>
                      </a:r>
                      <a:r>
                        <a:rPr lang="fr-FR" sz="1400" baseline="0" dirty="0"/>
                        <a:t> duplex</a:t>
                      </a:r>
                    </a:p>
                    <a:p>
                      <a:pPr marL="171450" indent="-171450">
                        <a:buFontTx/>
                        <a:buChar char="-"/>
                      </a:pPr>
                      <a:endParaRPr lang="fr-FR" sz="1400" baseline="0" dirty="0"/>
                    </a:p>
                    <a:p>
                      <a:endParaRPr lang="fr-FR" sz="1400" dirty="0">
                        <a:solidFill>
                          <a:srgbClr val="0070C0"/>
                        </a:solidFill>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2775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62869081"/>
              </p:ext>
            </p:extLst>
          </p:nvPr>
        </p:nvGraphicFramePr>
        <p:xfrm>
          <a:off x="251520" y="1268760"/>
          <a:ext cx="8510400" cy="3901440"/>
        </p:xfrm>
        <a:graphic>
          <a:graphicData uri="http://schemas.openxmlformats.org/drawingml/2006/table">
            <a:tbl>
              <a:tblPr firstRow="1" bandRow="1">
                <a:tableStyleId>{5C22544A-7EE6-4342-B048-85BDC9FD1C3A}</a:tableStyleId>
              </a:tblPr>
              <a:tblGrid>
                <a:gridCol w="1285200">
                  <a:extLst>
                    <a:ext uri="{9D8B030D-6E8A-4147-A177-3AD203B41FA5}">
                      <a16:colId xmlns:a16="http://schemas.microsoft.com/office/drawing/2014/main" val="20000"/>
                    </a:ext>
                  </a:extLst>
                </a:gridCol>
                <a:gridCol w="3405600">
                  <a:extLst>
                    <a:ext uri="{9D8B030D-6E8A-4147-A177-3AD203B41FA5}">
                      <a16:colId xmlns:a16="http://schemas.microsoft.com/office/drawing/2014/main" val="20001"/>
                    </a:ext>
                  </a:extLst>
                </a:gridCol>
                <a:gridCol w="3819600">
                  <a:extLst>
                    <a:ext uri="{9D8B030D-6E8A-4147-A177-3AD203B41FA5}">
                      <a16:colId xmlns:a16="http://schemas.microsoft.com/office/drawing/2014/main" val="20002"/>
                    </a:ext>
                  </a:extLst>
                </a:gridCol>
              </a:tblGrid>
              <a:tr h="303999">
                <a:tc>
                  <a:txBody>
                    <a:bodyPr/>
                    <a:lstStyle/>
                    <a:p>
                      <a:endParaRPr lang="fr-FR" sz="1400" dirty="0">
                        <a:solidFill>
                          <a:srgbClr val="0070C0"/>
                        </a:solidFill>
                      </a:endParaRPr>
                    </a:p>
                  </a:txBody>
                  <a:tcPr/>
                </a:tc>
                <a:tc>
                  <a:txBody>
                    <a:bodyPr/>
                    <a:lstStyle/>
                    <a:p>
                      <a:r>
                        <a:rPr lang="fr-FR" sz="1400" dirty="0" err="1"/>
                        <a:t>Advantages</a:t>
                      </a:r>
                      <a:endParaRPr lang="fr-FR" sz="1400" dirty="0">
                        <a:solidFill>
                          <a:srgbClr val="0070C0"/>
                        </a:solidFill>
                      </a:endParaRPr>
                    </a:p>
                  </a:txBody>
                  <a:tcPr/>
                </a:tc>
                <a:tc>
                  <a:txBody>
                    <a:bodyPr/>
                    <a:lstStyle/>
                    <a:p>
                      <a:r>
                        <a:rPr lang="fr-FR" sz="1400" dirty="0"/>
                        <a:t>Drawbacks</a:t>
                      </a:r>
                      <a:endParaRPr lang="fr-FR" sz="1400" dirty="0">
                        <a:solidFill>
                          <a:srgbClr val="0070C0"/>
                        </a:solidFill>
                      </a:endParaRPr>
                    </a:p>
                  </a:txBody>
                  <a:tcPr/>
                </a:tc>
                <a:extLst>
                  <a:ext uri="{0D108BD9-81ED-4DB2-BD59-A6C34878D82A}">
                    <a16:rowId xmlns:a16="http://schemas.microsoft.com/office/drawing/2014/main" val="10000"/>
                  </a:ext>
                </a:extLst>
              </a:tr>
              <a:tr h="1012777">
                <a:tc>
                  <a:txBody>
                    <a:bodyPr/>
                    <a:lstStyle/>
                    <a:p>
                      <a:r>
                        <a:rPr lang="fr-FR" sz="1400" dirty="0" err="1">
                          <a:solidFill>
                            <a:schemeClr val="dk1"/>
                          </a:solidFill>
                        </a:rPr>
                        <a:t>Protección</a:t>
                      </a:r>
                      <a:r>
                        <a:rPr lang="fr-FR" sz="1400" baseline="0" dirty="0">
                          <a:solidFill>
                            <a:schemeClr val="dk1"/>
                          </a:solidFill>
                        </a:rPr>
                        <a:t> </a:t>
                      </a:r>
                      <a:r>
                        <a:rPr lang="fr-FR" sz="1400" baseline="0" dirty="0" err="1">
                          <a:solidFill>
                            <a:schemeClr val="dk1"/>
                          </a:solidFill>
                        </a:rPr>
                        <a:t>catódica</a:t>
                      </a:r>
                      <a:endParaRPr lang="fr-FR" sz="1400" dirty="0">
                        <a:solidFill>
                          <a:srgbClr val="0070C0"/>
                        </a:solidFill>
                      </a:endParaRPr>
                    </a:p>
                  </a:txBody>
                  <a:tcPr/>
                </a:tc>
                <a:tc>
                  <a:txBody>
                    <a:bodyPr/>
                    <a:lstStyle/>
                    <a:p>
                      <a:r>
                        <a:rPr lang="fr-FR" sz="1400" dirty="0"/>
                        <a:t>¿</a:t>
                      </a:r>
                      <a:r>
                        <a:rPr lang="fr-FR" sz="1400" dirty="0" err="1"/>
                        <a:t>Menores</a:t>
                      </a:r>
                      <a:r>
                        <a:rPr lang="fr-FR" sz="1400" dirty="0"/>
                        <a:t> </a:t>
                      </a:r>
                      <a:r>
                        <a:rPr lang="fr-FR" sz="1400" dirty="0" err="1"/>
                        <a:t>costes</a:t>
                      </a:r>
                      <a:r>
                        <a:rPr lang="fr-FR" sz="1400" dirty="0"/>
                        <a:t> </a:t>
                      </a:r>
                      <a:r>
                        <a:rPr lang="fr-FR" sz="1400" dirty="0" err="1"/>
                        <a:t>iniciales</a:t>
                      </a:r>
                      <a:r>
                        <a:rPr lang="fr-FR" sz="1400" dirty="0"/>
                        <a:t>?</a:t>
                      </a:r>
                    </a:p>
                    <a:p>
                      <a:r>
                        <a:rPr lang="fr-FR" sz="1400" dirty="0" err="1">
                          <a:solidFill>
                            <a:schemeClr val="dk1"/>
                          </a:solidFill>
                        </a:rPr>
                        <a:t>Usado</a:t>
                      </a:r>
                      <a:r>
                        <a:rPr lang="fr-FR" sz="1400" baseline="0" dirty="0">
                          <a:solidFill>
                            <a:schemeClr val="dk1"/>
                          </a:solidFill>
                        </a:rPr>
                        <a:t> </a:t>
                      </a:r>
                      <a:r>
                        <a:rPr lang="fr-FR" sz="1400" baseline="0" dirty="0" err="1">
                          <a:solidFill>
                            <a:schemeClr val="dk1"/>
                          </a:solidFill>
                        </a:rPr>
                        <a:t>frecuentemente</a:t>
                      </a:r>
                      <a:r>
                        <a:rPr lang="fr-FR" sz="1400" baseline="0" dirty="0">
                          <a:solidFill>
                            <a:schemeClr val="dk1"/>
                          </a:solidFill>
                        </a:rPr>
                        <a:t> para </a:t>
                      </a:r>
                      <a:r>
                        <a:rPr lang="fr-FR" sz="1400" baseline="0" dirty="0" err="1">
                          <a:solidFill>
                            <a:schemeClr val="dk1"/>
                          </a:solidFill>
                        </a:rPr>
                        <a:t>reparaciones</a:t>
                      </a:r>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err="1"/>
                        <a:t>Requiere</a:t>
                      </a:r>
                      <a:r>
                        <a:rPr lang="fr-FR" sz="1400" baseline="0" dirty="0"/>
                        <a:t> un </a:t>
                      </a:r>
                      <a:r>
                        <a:rPr lang="fr-FR" sz="1400" baseline="0" dirty="0" err="1"/>
                        <a:t>diseño</a:t>
                      </a:r>
                      <a:r>
                        <a:rPr lang="fr-FR" sz="1400" baseline="0" dirty="0"/>
                        <a:t> </a:t>
                      </a:r>
                      <a:r>
                        <a:rPr lang="fr-FR" sz="1400" baseline="0" dirty="0" err="1"/>
                        <a:t>cuidadoso</a:t>
                      </a:r>
                      <a:r>
                        <a:rPr lang="fr-FR" sz="1400" baseline="0" dirty="0"/>
                        <a:t> para </a:t>
                      </a:r>
                      <a:r>
                        <a:rPr lang="fr-FR" sz="1400" baseline="0" dirty="0" err="1"/>
                        <a:t>proteger</a:t>
                      </a:r>
                      <a:r>
                        <a:rPr lang="fr-FR" sz="1400" baseline="0" dirty="0"/>
                        <a:t> </a:t>
                      </a:r>
                      <a:r>
                        <a:rPr lang="fr-FR" sz="1400" baseline="0" dirty="0" err="1"/>
                        <a:t>toda</a:t>
                      </a:r>
                      <a:r>
                        <a:rPr lang="fr-FR" sz="1400" baseline="0" dirty="0"/>
                        <a:t> la </a:t>
                      </a:r>
                      <a:r>
                        <a:rPr lang="fr-FR" sz="1400" baseline="0" dirty="0" err="1"/>
                        <a:t>instalación</a:t>
                      </a:r>
                      <a:endParaRPr lang="fr-FR" sz="1400" dirty="0"/>
                    </a:p>
                    <a:p>
                      <a:pPr marL="285750" indent="-285750">
                        <a:buFont typeface="Wingdings" panose="05000000000000000000" pitchFamily="2" charset="2"/>
                        <a:buChar char="§"/>
                      </a:pPr>
                      <a:r>
                        <a:rPr lang="fr-FR" sz="1400" dirty="0" err="1"/>
                        <a:t>Requiere</a:t>
                      </a:r>
                      <a:r>
                        <a:rPr lang="fr-FR" sz="1400" baseline="0" dirty="0"/>
                        <a:t> </a:t>
                      </a:r>
                      <a:r>
                        <a:rPr lang="fr-FR" sz="1400" baseline="0" dirty="0" err="1"/>
                        <a:t>una</a:t>
                      </a:r>
                      <a:r>
                        <a:rPr lang="fr-FR" sz="1400" baseline="0" dirty="0"/>
                        <a:t> </a:t>
                      </a:r>
                      <a:r>
                        <a:rPr lang="fr-FR" sz="1400" baseline="0" dirty="0" err="1"/>
                        <a:t>instalación</a:t>
                      </a:r>
                      <a:r>
                        <a:rPr lang="fr-FR" sz="1400" baseline="0" dirty="0"/>
                        <a:t> </a:t>
                      </a:r>
                      <a:r>
                        <a:rPr lang="fr-FR" sz="1400" baseline="0" dirty="0" err="1"/>
                        <a:t>cuidadosa</a:t>
                      </a:r>
                      <a:r>
                        <a:rPr lang="fr-FR" sz="1400" baseline="0" dirty="0"/>
                        <a:t> para </a:t>
                      </a:r>
                      <a:r>
                        <a:rPr lang="fr-FR" sz="1400" baseline="0" dirty="0" err="1"/>
                        <a:t>mantener</a:t>
                      </a:r>
                      <a:r>
                        <a:rPr lang="fr-FR" sz="1400" baseline="0" dirty="0"/>
                        <a:t> en </a:t>
                      </a:r>
                      <a:r>
                        <a:rPr lang="fr-FR" sz="1400" baseline="0" dirty="0" err="1"/>
                        <a:t>funcionamiento</a:t>
                      </a:r>
                      <a:r>
                        <a:rPr lang="fr-FR" sz="1400" baseline="0" dirty="0"/>
                        <a:t> los </a:t>
                      </a:r>
                      <a:r>
                        <a:rPr lang="fr-FR" sz="1400" baseline="0" dirty="0" err="1"/>
                        <a:t>constactos</a:t>
                      </a:r>
                      <a:r>
                        <a:rPr lang="fr-FR" sz="1400" baseline="0" dirty="0"/>
                        <a:t> </a:t>
                      </a:r>
                      <a:r>
                        <a:rPr lang="fr-FR" sz="1400" baseline="0" dirty="0" err="1"/>
                        <a:t>eléctricos</a:t>
                      </a:r>
                      <a:r>
                        <a:rPr lang="fr-FR" sz="1400" baseline="0" dirty="0"/>
                        <a:t> </a:t>
                      </a:r>
                    </a:p>
                    <a:p>
                      <a:pPr marL="285750" indent="-285750">
                        <a:buFont typeface="Wingdings" panose="05000000000000000000" pitchFamily="2" charset="2"/>
                        <a:buChar char="§"/>
                      </a:pPr>
                      <a:r>
                        <a:rPr lang="fr-FR" sz="1400" baseline="0" dirty="0" err="1"/>
                        <a:t>Requiere</a:t>
                      </a:r>
                      <a:r>
                        <a:rPr lang="fr-FR" sz="1400" baseline="0" dirty="0"/>
                        <a:t> </a:t>
                      </a:r>
                      <a:r>
                        <a:rPr lang="fr-FR" sz="1400" baseline="0" dirty="0" err="1"/>
                        <a:t>una</a:t>
                      </a:r>
                      <a:r>
                        <a:rPr lang="fr-FR" sz="1400" baseline="0" dirty="0"/>
                        <a:t> </a:t>
                      </a:r>
                      <a:r>
                        <a:rPr lang="fr-FR" sz="1400" baseline="0" dirty="0" err="1"/>
                        <a:t>fuente</a:t>
                      </a:r>
                      <a:r>
                        <a:rPr lang="fr-FR" sz="1400" baseline="0" dirty="0"/>
                        <a:t> de </a:t>
                      </a:r>
                      <a:r>
                        <a:rPr lang="fr-FR" sz="1400" baseline="0" dirty="0" err="1"/>
                        <a:t>corriente</a:t>
                      </a:r>
                      <a:r>
                        <a:rPr lang="fr-FR" sz="1400" baseline="0" dirty="0"/>
                        <a:t> permanente (que </a:t>
                      </a:r>
                      <a:r>
                        <a:rPr lang="fr-FR" sz="1400" baseline="0" dirty="0" err="1"/>
                        <a:t>debe</a:t>
                      </a:r>
                      <a:r>
                        <a:rPr lang="fr-FR" sz="1400" baseline="0" dirty="0"/>
                        <a:t> </a:t>
                      </a:r>
                      <a:r>
                        <a:rPr lang="fr-FR" sz="1400" baseline="0" dirty="0" err="1"/>
                        <a:t>ser</a:t>
                      </a:r>
                      <a:r>
                        <a:rPr lang="fr-FR" sz="1400" baseline="0" dirty="0"/>
                        <a:t> </a:t>
                      </a:r>
                      <a:r>
                        <a:rPr lang="fr-FR" sz="1400" baseline="0" dirty="0" err="1"/>
                        <a:t>monitorizada</a:t>
                      </a:r>
                      <a:r>
                        <a:rPr lang="fr-FR" sz="1400" baseline="0" dirty="0"/>
                        <a:t> y </a:t>
                      </a:r>
                      <a:r>
                        <a:rPr lang="fr-FR" sz="1400" baseline="0" dirty="0" err="1"/>
                        <a:t>mantenida</a:t>
                      </a:r>
                      <a:r>
                        <a:rPr lang="fr-FR" sz="1400" baseline="0" dirty="0"/>
                        <a:t>) o </a:t>
                      </a:r>
                      <a:r>
                        <a:rPr lang="fr-FR" sz="1400" baseline="0" dirty="0" err="1"/>
                        <a:t>ánodos</a:t>
                      </a:r>
                      <a:r>
                        <a:rPr lang="fr-FR" sz="1400" baseline="0" dirty="0"/>
                        <a:t> de </a:t>
                      </a:r>
                      <a:r>
                        <a:rPr lang="fr-FR" sz="1400" baseline="0" dirty="0" err="1"/>
                        <a:t>sacrificio</a:t>
                      </a:r>
                      <a:r>
                        <a:rPr lang="fr-FR" sz="1400" baseline="0" dirty="0"/>
                        <a:t> que </a:t>
                      </a:r>
                      <a:r>
                        <a:rPr lang="fr-FR" sz="1400" baseline="0" dirty="0" err="1"/>
                        <a:t>tambien</a:t>
                      </a:r>
                      <a:r>
                        <a:rPr lang="fr-FR" sz="1400" baseline="0" dirty="0"/>
                        <a:t> </a:t>
                      </a:r>
                      <a:r>
                        <a:rPr lang="fr-FR" sz="1400" baseline="0" dirty="0" err="1"/>
                        <a:t>requieren</a:t>
                      </a:r>
                      <a:r>
                        <a:rPr lang="fr-FR" sz="1400" baseline="0" dirty="0"/>
                        <a:t> </a:t>
                      </a:r>
                      <a:r>
                        <a:rPr lang="fr-FR" sz="1400" baseline="0" dirty="0" err="1"/>
                        <a:t>monitorización</a:t>
                      </a:r>
                      <a:r>
                        <a:rPr lang="fr-FR" sz="1400" baseline="0" dirty="0"/>
                        <a:t> y </a:t>
                      </a:r>
                      <a:r>
                        <a:rPr lang="fr-FR" sz="1400" baseline="0" dirty="0" err="1"/>
                        <a:t>reemplazo</a:t>
                      </a:r>
                      <a:r>
                        <a:rPr lang="fr-FR" sz="1400" baseline="0" dirty="0"/>
                        <a:t>.</a:t>
                      </a:r>
                      <a:endParaRPr lang="fr-FR" sz="1400" dirty="0">
                        <a:solidFill>
                          <a:srgbClr val="0070C0"/>
                        </a:solidFill>
                      </a:endParaRPr>
                    </a:p>
                  </a:txBody>
                  <a:tcPr/>
                </a:tc>
                <a:extLst>
                  <a:ext uri="{0D108BD9-81ED-4DB2-BD59-A6C34878D82A}">
                    <a16:rowId xmlns:a16="http://schemas.microsoft.com/office/drawing/2014/main" val="10001"/>
                  </a:ext>
                </a:extLst>
              </a:tr>
              <a:tr h="709332">
                <a:tc>
                  <a:txBody>
                    <a:bodyPr/>
                    <a:lstStyle/>
                    <a:p>
                      <a:r>
                        <a:rPr lang="fr-FR" sz="1400" dirty="0" err="1"/>
                        <a:t>Membranas</a:t>
                      </a:r>
                      <a:r>
                        <a:rPr lang="fr-FR" sz="1400" dirty="0"/>
                        <a:t>/</a:t>
                      </a:r>
                      <a:br>
                        <a:rPr lang="fr-FR" sz="1400" dirty="0"/>
                      </a:br>
                      <a:r>
                        <a:rPr lang="fr-FR" sz="1400" dirty="0" err="1"/>
                        <a:t>selladores</a:t>
                      </a:r>
                      <a:endParaRPr lang="fr-FR" sz="1400" dirty="0">
                        <a:solidFill>
                          <a:srgbClr val="0070C0"/>
                        </a:solidFill>
                      </a:endParaRPr>
                    </a:p>
                  </a:txBody>
                  <a:tcPr/>
                </a:tc>
                <a:tc>
                  <a:txBody>
                    <a:bodyPr/>
                    <a:lstStyle/>
                    <a:p>
                      <a:r>
                        <a:rPr lang="fr-FR" sz="1400" dirty="0"/>
                        <a:t>¿</a:t>
                      </a:r>
                      <a:r>
                        <a:rPr lang="fr-FR" sz="1400" dirty="0" err="1"/>
                        <a:t>Menores</a:t>
                      </a:r>
                      <a:r>
                        <a:rPr lang="fr-FR" sz="1400" dirty="0"/>
                        <a:t> </a:t>
                      </a:r>
                      <a:r>
                        <a:rPr lang="fr-FR" sz="1400" dirty="0" err="1"/>
                        <a:t>costes</a:t>
                      </a:r>
                      <a:r>
                        <a:rPr lang="fr-FR" sz="1400" dirty="0"/>
                        <a:t> </a:t>
                      </a:r>
                      <a:r>
                        <a:rPr lang="fr-FR" sz="1400" dirty="0" err="1"/>
                        <a:t>iniciales</a:t>
                      </a:r>
                      <a:r>
                        <a:rPr lang="fr-FR" sz="1400" dirty="0"/>
                        <a:t>?</a:t>
                      </a:r>
                    </a:p>
                    <a:p>
                      <a:endParaRPr lang="fr-FR" sz="1400" dirty="0">
                        <a:solidFill>
                          <a:srgbClr val="0070C0"/>
                        </a:solidFill>
                      </a:endParaRPr>
                    </a:p>
                  </a:txBody>
                  <a:tcPr/>
                </a:tc>
                <a:tc>
                  <a:txBody>
                    <a:bodyPr/>
                    <a:lstStyle/>
                    <a:p>
                      <a:pPr marL="285750" indent="-285750">
                        <a:buFont typeface="Wingdings" panose="05000000000000000000" pitchFamily="2" charset="2"/>
                        <a:buChar char="§"/>
                      </a:pPr>
                      <a:r>
                        <a:rPr lang="fr-FR" sz="1400" dirty="0" err="1"/>
                        <a:t>Requiere</a:t>
                      </a:r>
                      <a:r>
                        <a:rPr lang="fr-FR" sz="1400" baseline="0" dirty="0"/>
                        <a:t> </a:t>
                      </a:r>
                      <a:r>
                        <a:rPr lang="fr-FR" sz="1400" baseline="0" dirty="0" err="1"/>
                        <a:t>una</a:t>
                      </a:r>
                      <a:r>
                        <a:rPr lang="fr-FR" sz="1400" baseline="0" dirty="0"/>
                        <a:t> </a:t>
                      </a:r>
                      <a:r>
                        <a:rPr lang="fr-FR" sz="1400" baseline="0" dirty="0" err="1"/>
                        <a:t>instalación</a:t>
                      </a:r>
                      <a:r>
                        <a:rPr lang="fr-FR" sz="1400" baseline="0" dirty="0"/>
                        <a:t> </a:t>
                      </a:r>
                      <a:r>
                        <a:rPr lang="fr-FR" sz="1400" baseline="0" dirty="0" err="1"/>
                        <a:t>cuidadosa</a:t>
                      </a:r>
                      <a:r>
                        <a:rPr lang="fr-FR" sz="1400" baseline="0" dirty="0"/>
                        <a:t> para </a:t>
                      </a:r>
                      <a:r>
                        <a:rPr lang="fr-FR" sz="1400" baseline="0" dirty="0" err="1"/>
                        <a:t>evitar</a:t>
                      </a:r>
                      <a:r>
                        <a:rPr lang="fr-FR" sz="1400" baseline="0" dirty="0"/>
                        <a:t> </a:t>
                      </a:r>
                      <a:r>
                        <a:rPr lang="fr-FR" sz="1400" baseline="0" dirty="0" err="1"/>
                        <a:t>burbijas</a:t>
                      </a:r>
                      <a:endParaRPr lang="fr-FR" sz="1400" baseline="0" dirty="0"/>
                    </a:p>
                    <a:p>
                      <a:pPr marL="285750" indent="-285750">
                        <a:buFont typeface="Wingdings" panose="05000000000000000000" pitchFamily="2" charset="2"/>
                        <a:buChar char="§"/>
                      </a:pPr>
                      <a:r>
                        <a:rPr lang="fr-FR" sz="1400" baseline="0" dirty="0"/>
                        <a:t>No </a:t>
                      </a:r>
                      <a:r>
                        <a:rPr lang="fr-FR" sz="1400" baseline="0" dirty="0" err="1"/>
                        <a:t>puede</a:t>
                      </a:r>
                      <a:r>
                        <a:rPr lang="fr-FR" sz="1400" baseline="0" dirty="0"/>
                        <a:t> </a:t>
                      </a:r>
                      <a:r>
                        <a:rPr lang="fr-FR" sz="1400" baseline="0" dirty="0" err="1"/>
                        <a:t>ser</a:t>
                      </a:r>
                      <a:r>
                        <a:rPr lang="fr-FR" sz="1400" baseline="0" dirty="0"/>
                        <a:t> </a:t>
                      </a:r>
                      <a:r>
                        <a:rPr lang="fr-FR" sz="1400" baseline="0" dirty="0" err="1"/>
                        <a:t>instalada</a:t>
                      </a:r>
                      <a:r>
                        <a:rPr lang="fr-FR" sz="1400" baseline="0" dirty="0"/>
                        <a:t> en </a:t>
                      </a:r>
                      <a:r>
                        <a:rPr lang="fr-FR" sz="1400" baseline="0" dirty="0" err="1"/>
                        <a:t>cualquier</a:t>
                      </a:r>
                      <a:r>
                        <a:rPr lang="fr-FR" sz="1400" baseline="0" dirty="0"/>
                        <a:t> </a:t>
                      </a:r>
                      <a:r>
                        <a:rPr lang="fr-FR" sz="1400" baseline="0" dirty="0" err="1"/>
                        <a:t>ambiente</a:t>
                      </a:r>
                      <a:r>
                        <a:rPr lang="fr-FR" sz="1400" baseline="0" dirty="0"/>
                        <a:t>/</a:t>
                      </a:r>
                      <a:r>
                        <a:rPr lang="fr-FR" sz="1400" baseline="0" dirty="0" err="1"/>
                        <a:t>clima</a:t>
                      </a:r>
                      <a:endParaRPr lang="fr-FR" sz="1400" baseline="0" dirty="0"/>
                    </a:p>
                    <a:p>
                      <a:pPr marL="285750" indent="-285750">
                        <a:buFont typeface="Wingdings" panose="05000000000000000000" pitchFamily="2" charset="2"/>
                        <a:buChar char="§"/>
                      </a:pPr>
                      <a:r>
                        <a:rPr lang="fr-FR" sz="1400" baseline="0" dirty="0" err="1"/>
                        <a:t>Funcionamiento</a:t>
                      </a:r>
                      <a:r>
                        <a:rPr lang="fr-FR" sz="1400" baseline="0" dirty="0"/>
                        <a:t> a </a:t>
                      </a:r>
                      <a:r>
                        <a:rPr lang="fr-FR" sz="1400" baseline="0" dirty="0" err="1"/>
                        <a:t>lo</a:t>
                      </a:r>
                      <a:r>
                        <a:rPr lang="fr-FR" sz="1400" baseline="0" dirty="0"/>
                        <a:t> largo </a:t>
                      </a:r>
                      <a:r>
                        <a:rPr lang="fr-FR" sz="1400" baseline="0" dirty="0" err="1"/>
                        <a:t>del</a:t>
                      </a:r>
                      <a:r>
                        <a:rPr lang="fr-FR" sz="1400" baseline="0" dirty="0"/>
                        <a:t> </a:t>
                      </a:r>
                      <a:r>
                        <a:rPr lang="fr-FR" sz="1400" baseline="0" dirty="0" err="1"/>
                        <a:t>tiempo</a:t>
                      </a:r>
                      <a:r>
                        <a:rPr lang="fr-FR" sz="1400" baseline="0" dirty="0"/>
                        <a:t> en </a:t>
                      </a:r>
                      <a:r>
                        <a:rPr lang="fr-FR" sz="1400" baseline="0" dirty="0" err="1"/>
                        <a:t>discusión</a:t>
                      </a:r>
                      <a:endParaRPr lang="fr-FR" sz="1400" dirty="0"/>
                    </a:p>
                    <a:p>
                      <a:pPr marL="285750" indent="-285750">
                        <a:buFont typeface="Wingdings" panose="05000000000000000000" pitchFamily="2" charset="2"/>
                        <a:buChar char="§"/>
                      </a:pPr>
                      <a:r>
                        <a:rPr lang="fr-FR" sz="1400" dirty="0" err="1"/>
                        <a:t>Limitado</a:t>
                      </a:r>
                      <a:r>
                        <a:rPr lang="fr-FR" sz="1400" dirty="0"/>
                        <a:t> a superficies horizontales</a:t>
                      </a:r>
                      <a:endParaRPr lang="fr-FR" sz="1400" dirty="0">
                        <a:solidFill>
                          <a:srgbClr val="0070C0"/>
                        </a:solidFill>
                      </a:endParaRPr>
                    </a:p>
                  </a:txBody>
                  <a:tcPr/>
                </a:tc>
                <a:extLst>
                  <a:ext uri="{0D108BD9-81ED-4DB2-BD59-A6C34878D82A}">
                    <a16:rowId xmlns:a16="http://schemas.microsoft.com/office/drawing/2014/main" val="10002"/>
                  </a:ext>
                </a:extLst>
              </a:tr>
            </a:tbl>
          </a:graphicData>
        </a:graphic>
      </p:graphicFrame>
      <p:sp>
        <p:nvSpPr>
          <p:cNvPr id="8" name="Title 1"/>
          <p:cNvSpPr>
            <a:spLocks noGrp="1"/>
          </p:cNvSpPr>
          <p:nvPr>
            <p:ph type="title"/>
          </p:nvPr>
        </p:nvSpPr>
        <p:spPr>
          <a:xfrm>
            <a:off x="457200" y="274638"/>
            <a:ext cx="8229600" cy="767863"/>
          </a:xfrm>
        </p:spPr>
        <p:txBody>
          <a:bodyPr>
            <a:noAutofit/>
          </a:bodyPr>
          <a:lstStyle/>
          <a:p>
            <a:r>
              <a:rPr lang="fr-FR" sz="3200" dirty="0" err="1"/>
              <a:t>Comparativa</a:t>
            </a:r>
            <a:r>
              <a:rPr lang="fr-FR" sz="3200" dirty="0"/>
              <a:t> </a:t>
            </a:r>
            <a:r>
              <a:rPr lang="fr-FR" sz="3200" dirty="0" err="1"/>
              <a:t>del</a:t>
            </a:r>
            <a:r>
              <a:rPr lang="fr-FR" sz="3200" dirty="0"/>
              <a:t> </a:t>
            </a:r>
            <a:r>
              <a:rPr lang="fr-FR" sz="3200" dirty="0" err="1"/>
              <a:t>corrugado</a:t>
            </a:r>
            <a:r>
              <a:rPr lang="fr-FR" sz="3200" dirty="0"/>
              <a:t> </a:t>
            </a:r>
            <a:r>
              <a:rPr lang="fr-FR" sz="3200" dirty="0" err="1"/>
              <a:t>inoxidable</a:t>
            </a:r>
            <a:r>
              <a:rPr lang="fr-FR" sz="3200" dirty="0"/>
              <a:t> vs </a:t>
            </a:r>
            <a:r>
              <a:rPr lang="fr-FR" sz="3200" dirty="0" err="1"/>
              <a:t>soluciones</a:t>
            </a:r>
            <a:r>
              <a:rPr lang="fr-FR" sz="3200" dirty="0"/>
              <a:t> alternativas</a:t>
            </a:r>
            <a:r>
              <a:rPr lang="fr-FR" sz="3200" baseline="50000" dirty="0"/>
              <a:t>15-20</a:t>
            </a:r>
          </a:p>
        </p:txBody>
      </p:sp>
    </p:spTree>
    <p:extLst>
      <p:ext uri="{BB962C8B-B14F-4D97-AF65-F5344CB8AC3E}">
        <p14:creationId xmlns:p14="http://schemas.microsoft.com/office/powerpoint/2010/main" val="4068078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a:t>Referencias</a:t>
            </a:r>
            <a:r>
              <a:rPr lang="fr-FR" sz="3600" dirty="0"/>
              <a:t> </a:t>
            </a:r>
            <a:r>
              <a:rPr lang="fr-FR" sz="3600" dirty="0" err="1"/>
              <a:t>bibliográficas</a:t>
            </a:r>
            <a:endParaRPr lang="fr-FR" sz="3600" dirty="0"/>
          </a:p>
        </p:txBody>
      </p:sp>
      <p:sp>
        <p:nvSpPr>
          <p:cNvPr id="4" name="TextBox 4"/>
          <p:cNvSpPr txBox="1"/>
          <p:nvPr/>
        </p:nvSpPr>
        <p:spPr>
          <a:xfrm rot="1948694">
            <a:off x="7654090" y="413406"/>
            <a:ext cx="1290340" cy="369332"/>
          </a:xfrm>
          <a:prstGeom prst="rect">
            <a:avLst/>
          </a:prstGeom>
          <a:noFill/>
          <a:ln>
            <a:solidFill>
              <a:srgbClr val="FF0000"/>
            </a:solidFill>
          </a:ln>
        </p:spPr>
        <p:txBody>
          <a:bodyPr wrap="square" rtlCol="0">
            <a:spAutoFit/>
          </a:bodyPr>
          <a:lstStyle/>
          <a:p>
            <a:pPr algn="ctr"/>
            <a:r>
              <a:rPr lang="fr-FR" b="1" dirty="0" err="1">
                <a:solidFill>
                  <a:srgbClr val="FF0000"/>
                </a:solidFill>
              </a:rPr>
              <a:t>Actualizado</a:t>
            </a:r>
            <a:r>
              <a:rPr lang="fr-FR" b="1" dirty="0">
                <a:solidFill>
                  <a:srgbClr val="FF0000"/>
                </a:solidFill>
              </a:rPr>
              <a:t> </a:t>
            </a:r>
          </a:p>
        </p:txBody>
      </p:sp>
      <p:sp>
        <p:nvSpPr>
          <p:cNvPr id="6" name="Content Placeholder 2"/>
          <p:cNvSpPr>
            <a:spLocks noGrp="1"/>
          </p:cNvSpPr>
          <p:nvPr>
            <p:ph idx="1"/>
          </p:nvPr>
        </p:nvSpPr>
        <p:spPr>
          <a:xfrm>
            <a:off x="446856" y="1340768"/>
            <a:ext cx="8229600" cy="5760640"/>
          </a:xfrm>
        </p:spPr>
        <p:txBody>
          <a:bodyPr>
            <a:noAutofit/>
          </a:bodyPr>
          <a:lstStyle/>
          <a:p>
            <a:pPr marL="514350" indent="-514350">
              <a:buFont typeface="+mj-lt"/>
              <a:buAutoNum type="arabicPeriod"/>
            </a:pPr>
            <a:r>
              <a:rPr lang="fr-FR" sz="1100" dirty="0">
                <a:hlinkClick r:id="rId2"/>
              </a:rPr>
              <a:t>http://www.lapresse.ca/actualites/montreal/201111/25/01-4471833-echangeur-turcot-254-millions-pour-lentretien-avant-la-demolition.php</a:t>
            </a:r>
            <a:r>
              <a:rPr lang="fr-FR" sz="1100" dirty="0"/>
              <a:t> </a:t>
            </a:r>
          </a:p>
          <a:p>
            <a:pPr marL="514350" indent="-514350">
              <a:buFont typeface="+mj-lt"/>
              <a:buAutoNum type="arabicPeriod"/>
            </a:pPr>
            <a:r>
              <a:rPr lang="fr-FR" sz="1100" dirty="0">
                <a:hlinkClick r:id="rId3"/>
              </a:rPr>
              <a:t>http://www.ledevoir.com/politique/quebec/336978/echangeur-turcot-quebec-confirme-le-mauvais-etat-des-structures</a:t>
            </a:r>
            <a:r>
              <a:rPr lang="fr-FR" sz="1100" dirty="0"/>
              <a:t> </a:t>
            </a:r>
          </a:p>
          <a:p>
            <a:pPr marL="514350" indent="-514350">
              <a:buFont typeface="+mj-lt"/>
              <a:buAutoNum type="arabicPeriod"/>
            </a:pPr>
            <a:r>
              <a:rPr lang="en-GB" sz="1100" u="sng" dirty="0">
                <a:hlinkClick r:id="rId4"/>
              </a:rPr>
              <a:t>http://www.worldstainless.org/Files/issf/Education_references/Ref07_The_use_of_predictive_models_in_specifying_selective_use_of_stainless_steel_reinforcement.pdf</a:t>
            </a:r>
            <a:endParaRPr lang="en-GB" sz="1100" u="sng" dirty="0"/>
          </a:p>
          <a:p>
            <a:pPr marL="514350" indent="-514350">
              <a:buFont typeface="+mj-lt"/>
              <a:buAutoNum type="arabicPeriod"/>
            </a:pPr>
            <a:r>
              <a:rPr lang="en-US" sz="1100" dirty="0">
                <a:hlinkClick r:id="rId5"/>
              </a:rPr>
              <a:t>http://www.nachi.org/visual-inspection-concrete.htm</a:t>
            </a:r>
            <a:r>
              <a:rPr lang="en-US" sz="1100" dirty="0"/>
              <a:t> visual inspection of concrete </a:t>
            </a:r>
          </a:p>
          <a:p>
            <a:pPr marL="514350" indent="-514350">
              <a:buFont typeface="+mj-lt"/>
              <a:buAutoNum type="arabicPeriod"/>
            </a:pPr>
            <a:r>
              <a:rPr lang="fr-FR" sz="1100" dirty="0">
                <a:hlinkClick r:id="rId6"/>
              </a:rPr>
              <a:t>http://www.nickelinstitute.org/en/Sustainability/LifeCycleManagement/LifeCycleAssessments/LCAProgresoPier.aspx</a:t>
            </a:r>
            <a:r>
              <a:rPr lang="fr-FR" sz="1100" dirty="0"/>
              <a:t> (</a:t>
            </a:r>
            <a:r>
              <a:rPr lang="fr-FR" sz="1100" dirty="0" err="1"/>
              <a:t>progreso</a:t>
            </a:r>
            <a:r>
              <a:rPr lang="fr-FR" sz="1100" dirty="0"/>
              <a:t> Pier)</a:t>
            </a:r>
          </a:p>
          <a:p>
            <a:pPr marL="514350" indent="-514350">
              <a:buFont typeface="+mj-lt"/>
              <a:buAutoNum type="arabicPeriod"/>
            </a:pPr>
            <a:r>
              <a:rPr lang="en-GB" sz="1100" u="sng" dirty="0">
                <a:hlinkClick r:id="rId7"/>
              </a:rPr>
              <a:t>http://www.worldstainless.org/Files/issf/Education_references/Ref08_Special-issue-stainless-steel-rebar-Acom.pdf</a:t>
            </a:r>
            <a:endParaRPr lang="en-GB" sz="1100" dirty="0"/>
          </a:p>
          <a:p>
            <a:pPr marL="514350" indent="-514350">
              <a:buFont typeface="+mj-lt"/>
              <a:buAutoNum type="arabicPeriod"/>
            </a:pPr>
            <a:r>
              <a:rPr lang="fr-FR" sz="1100" dirty="0">
                <a:solidFill>
                  <a:srgbClr val="FF0000"/>
                </a:solidFill>
                <a:hlinkClick r:id="rId8"/>
              </a:rPr>
              <a:t>https://www.roadsbridges.com/willing-bend-0</a:t>
            </a:r>
            <a:r>
              <a:rPr lang="fr-FR" sz="1100" dirty="0">
                <a:solidFill>
                  <a:srgbClr val="FF0000"/>
                </a:solidFill>
              </a:rPr>
              <a:t> </a:t>
            </a:r>
            <a:r>
              <a:rPr lang="fr-FR" sz="1100" dirty="0"/>
              <a:t>(</a:t>
            </a:r>
            <a:r>
              <a:rPr lang="fr-FR" sz="1100" dirty="0" err="1"/>
              <a:t>oregon</a:t>
            </a:r>
            <a:r>
              <a:rPr lang="fr-FR" sz="1100" dirty="0"/>
              <a:t>)</a:t>
            </a:r>
            <a:endParaRPr lang="fr-FR" sz="1100" b="1" dirty="0"/>
          </a:p>
          <a:p>
            <a:pPr marL="514350" indent="-514350">
              <a:buFont typeface="+mj-lt"/>
              <a:buAutoNum type="arabicPeriod"/>
            </a:pPr>
            <a:r>
              <a:rPr lang="fr-FR" sz="1100" dirty="0">
                <a:hlinkClick r:id="rId9"/>
              </a:rPr>
              <a:t>http://structurae.net/structures/data/index.cfm?id=s0011506</a:t>
            </a:r>
            <a:r>
              <a:rPr lang="fr-FR" sz="1100" dirty="0"/>
              <a:t>  (</a:t>
            </a:r>
            <a:r>
              <a:rPr lang="fr-FR" sz="1100" dirty="0" err="1"/>
              <a:t>oregon</a:t>
            </a:r>
            <a:r>
              <a:rPr lang="fr-FR" sz="1100" dirty="0"/>
              <a:t>)</a:t>
            </a:r>
          </a:p>
          <a:p>
            <a:pPr marL="514350" indent="-514350">
              <a:buFont typeface="+mj-lt"/>
              <a:buAutoNum type="arabicPeriod"/>
            </a:pPr>
            <a:r>
              <a:rPr lang="fr-FR" sz="1100" dirty="0">
                <a:hlinkClick r:id="rId10"/>
              </a:rPr>
              <a:t>http://www.aeconline.ae/major-hong-kong-stainless-steel-rebar-contract-signed-by-arminox-middle-east-42317/news.html</a:t>
            </a:r>
            <a:r>
              <a:rPr lang="fr-FR" sz="1100" dirty="0"/>
              <a:t> (HK </a:t>
            </a:r>
            <a:r>
              <a:rPr lang="fr-FR" sz="1100" dirty="0" err="1"/>
              <a:t>Macau</a:t>
            </a:r>
            <a:r>
              <a:rPr lang="fr-FR" sz="1100" dirty="0"/>
              <a:t>)</a:t>
            </a:r>
          </a:p>
          <a:p>
            <a:pPr marL="514350" indent="-514350">
              <a:buFont typeface="+mj-lt"/>
              <a:buAutoNum type="arabicPeriod"/>
            </a:pPr>
            <a:r>
              <a:rPr lang="fr-FR" sz="1100" dirty="0">
                <a:hlinkClick r:id="rId11"/>
              </a:rPr>
              <a:t>http://www.engineersireland.ie/EngineersIreland/media/SiteMedia/groups/Divisions/civil/Broadmeadow-Estuary-Bridge-Integration-of-Design-and-Construction.pdf?ext=.pdf</a:t>
            </a:r>
            <a:r>
              <a:rPr lang="fr-FR" sz="1100" dirty="0"/>
              <a:t>  (</a:t>
            </a:r>
            <a:r>
              <a:rPr lang="fr-FR" sz="1100" dirty="0" err="1"/>
              <a:t>Broadmeadow</a:t>
            </a:r>
            <a:r>
              <a:rPr lang="fr-FR" sz="1100" dirty="0"/>
              <a:t>)</a:t>
            </a:r>
          </a:p>
          <a:p>
            <a:pPr marL="514350" indent="-514350">
              <a:buFont typeface="+mj-lt"/>
              <a:buAutoNum type="arabicPeriod"/>
            </a:pPr>
            <a:r>
              <a:rPr lang="fr-FR" sz="1100" dirty="0" err="1"/>
              <a:t>Courtesy</a:t>
            </a:r>
            <a:r>
              <a:rPr lang="fr-FR" sz="1100" dirty="0"/>
              <a:t> </a:t>
            </a:r>
            <a:r>
              <a:rPr lang="fr-FR" sz="1100" dirty="0" err="1"/>
              <a:t>Ugitech</a:t>
            </a:r>
            <a:r>
              <a:rPr lang="fr-FR" sz="1100" dirty="0"/>
              <a:t> SA</a:t>
            </a:r>
          </a:p>
          <a:p>
            <a:pPr marL="514350" indent="-514350">
              <a:buFont typeface="+mj-lt"/>
              <a:buAutoNum type="arabicPeriod"/>
            </a:pPr>
            <a:r>
              <a:rPr lang="fr-FR" sz="1100" dirty="0">
                <a:hlinkClick r:id="rId12"/>
              </a:rPr>
              <a:t>http://www.arup.com/Projects/Stonecutters_Bridge.aspx</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3"/>
              </a:rPr>
              <a:t>https://www.worldstainless.org/files/issf/non-image-files/PDF/Structural/Stonecutters_Bridge_Towers.pdf</a:t>
            </a:r>
            <a:r>
              <a:rPr lang="fr-FR" sz="1100" dirty="0"/>
              <a:t> (</a:t>
            </a:r>
            <a:r>
              <a:rPr lang="fr-FR" sz="1100" dirty="0" err="1"/>
              <a:t>stonecutters’bridge</a:t>
            </a:r>
            <a:r>
              <a:rPr lang="fr-FR" sz="1100" dirty="0"/>
              <a:t>)</a:t>
            </a:r>
          </a:p>
          <a:p>
            <a:pPr marL="514350" indent="-514350">
              <a:buFont typeface="+mj-lt"/>
              <a:buAutoNum type="arabicPeriod"/>
            </a:pPr>
            <a:r>
              <a:rPr lang="fr-FR" sz="1100" dirty="0">
                <a:hlinkClick r:id="rId14"/>
              </a:rPr>
              <a:t>http://www.cif.org/noms/2008/24_-_Ocean_Parkway_Belt_Bridge.pdf</a:t>
            </a:r>
            <a:r>
              <a:rPr lang="fr-FR" sz="1100" dirty="0"/>
              <a:t>  (</a:t>
            </a:r>
            <a:r>
              <a:rPr lang="fr-FR" sz="1100" dirty="0" err="1"/>
              <a:t>belt</a:t>
            </a:r>
            <a:r>
              <a:rPr lang="fr-FR" sz="1100" dirty="0"/>
              <a:t> </a:t>
            </a:r>
            <a:r>
              <a:rPr lang="fr-FR" sz="1100" dirty="0" err="1"/>
              <a:t>parkway</a:t>
            </a:r>
            <a:r>
              <a:rPr lang="fr-FR" sz="1100" dirty="0"/>
              <a:t> bridge)</a:t>
            </a:r>
          </a:p>
          <a:p>
            <a:pPr marL="514350" indent="-514350">
              <a:buFont typeface="+mj-lt"/>
              <a:buAutoNum type="arabicPeriod"/>
            </a:pPr>
            <a:r>
              <a:rPr lang="fr-FR" sz="1100" dirty="0"/>
              <a:t>Béton Armé d’inox: Le Choix de la durée  (French)  </a:t>
            </a:r>
            <a:r>
              <a:rPr lang="fr-FR" sz="1100" dirty="0">
                <a:hlinkClick r:id="rId15"/>
              </a:rPr>
              <a:t>http://www.infociments.fr/publications/ciments-betons/collection-technique-cimbeton/ct-t81</a:t>
            </a:r>
            <a:r>
              <a:rPr lang="fr-FR" sz="1100" dirty="0"/>
              <a:t>   </a:t>
            </a:r>
          </a:p>
          <a:p>
            <a:pPr marL="514350" indent="-514350">
              <a:buFont typeface="+mj-lt"/>
              <a:buAutoNum type="arabicPeriod"/>
            </a:pPr>
            <a:r>
              <a:rPr lang="fr-FR" sz="1100" dirty="0" err="1"/>
              <a:t>Armaduras</a:t>
            </a:r>
            <a:r>
              <a:rPr lang="fr-FR" sz="1100" dirty="0"/>
              <a:t> de </a:t>
            </a:r>
            <a:r>
              <a:rPr lang="fr-FR" sz="1100" dirty="0" err="1"/>
              <a:t>Acero</a:t>
            </a:r>
            <a:r>
              <a:rPr lang="fr-FR" sz="1100" dirty="0"/>
              <a:t> </a:t>
            </a:r>
            <a:r>
              <a:rPr lang="fr-FR" sz="1100" dirty="0" err="1"/>
              <a:t>Inoxidable</a:t>
            </a:r>
            <a:r>
              <a:rPr lang="fr-FR" sz="1100" dirty="0"/>
              <a:t> (</a:t>
            </a:r>
            <a:r>
              <a:rPr lang="fr-FR" sz="1100" dirty="0" err="1"/>
              <a:t>Spanish</a:t>
            </a:r>
            <a:r>
              <a:rPr lang="fr-FR" sz="1100" dirty="0"/>
              <a:t>) </a:t>
            </a:r>
            <a:r>
              <a:rPr lang="en-US" sz="1100" dirty="0">
                <a:hlinkClick r:id="rId16"/>
              </a:rPr>
              <a:t>http://www.cedinox.es/opencms901/export/sites/cedinox/.galleries/publicaciones-tecnicas/59armadurasaceroinoxidable.pdf</a:t>
            </a:r>
            <a:r>
              <a:rPr lang="en-US" sz="1100" dirty="0"/>
              <a:t> </a:t>
            </a:r>
          </a:p>
          <a:p>
            <a:pPr marL="514350" indent="-514350">
              <a:buFont typeface="+mj-lt"/>
              <a:buAutoNum type="arabicPeriod"/>
            </a:pPr>
            <a:r>
              <a:rPr lang="en-US" sz="1100" dirty="0">
                <a:hlinkClick r:id="rId17"/>
              </a:rPr>
              <a:t>www.ukcares.com/downloads/guides/PART7.pdf</a:t>
            </a:r>
            <a:r>
              <a:rPr lang="en-US" sz="1100" dirty="0"/>
              <a:t> </a:t>
            </a:r>
          </a:p>
          <a:p>
            <a:pPr marL="514350" indent="-514350">
              <a:buFont typeface="+mj-lt"/>
              <a:buAutoNum type="arabicPeriod"/>
            </a:pPr>
            <a:r>
              <a:rPr lang="en-GB" sz="1100" u="sng" dirty="0">
                <a:hlinkClick r:id="rId18"/>
              </a:rPr>
              <a:t>http://www.worldstainless.org/Files/issf/Education_references/Ref19_Case_study_of_progreso_pier.pdf</a:t>
            </a:r>
            <a:endParaRPr lang="en-GB" sz="1100" dirty="0"/>
          </a:p>
          <a:p>
            <a:pPr marL="514350" indent="-514350">
              <a:buFont typeface="+mj-lt"/>
              <a:buAutoNum type="arabicPeriod"/>
            </a:pPr>
            <a:r>
              <a:rPr lang="fr-FR" sz="1100" dirty="0">
                <a:hlinkClick r:id="rId19"/>
              </a:rPr>
              <a:t>http://www.sintef.no/upload/Byggforsk/Publikasjoner/Prrapp%20405.pdf</a:t>
            </a:r>
            <a:r>
              <a:rPr lang="fr-FR" sz="1100" dirty="0"/>
              <a:t>  (</a:t>
            </a:r>
            <a:r>
              <a:rPr lang="fr-FR" sz="1100" dirty="0" err="1"/>
              <a:t>general</a:t>
            </a:r>
            <a:r>
              <a:rPr lang="fr-FR" sz="1100" dirty="0"/>
              <a:t>)</a:t>
            </a:r>
          </a:p>
          <a:p>
            <a:pPr marL="514350" indent="-514350">
              <a:buFont typeface="+mj-lt"/>
              <a:buAutoNum type="arabicPeriod"/>
            </a:pPr>
            <a:r>
              <a:rPr lang="fr-FR" sz="1100" dirty="0">
                <a:hlinkClick r:id="rId20"/>
              </a:rPr>
              <a:t>http://americanarminox.com/Purdue_University_Report_-_Stainless_Steel_Life_Cycle_Costing.pdf</a:t>
            </a:r>
            <a:r>
              <a:rPr lang="fr-FR" sz="1100" dirty="0"/>
              <a:t> (</a:t>
            </a:r>
            <a:r>
              <a:rPr lang="fr-FR" sz="1100" dirty="0" err="1"/>
              <a:t>advantages</a:t>
            </a:r>
            <a:r>
              <a:rPr lang="fr-FR" sz="1100" dirty="0"/>
              <a:t> of </a:t>
            </a:r>
            <a:r>
              <a:rPr lang="fr-FR" sz="1100" dirty="0" err="1"/>
              <a:t>using</a:t>
            </a:r>
            <a:r>
              <a:rPr lang="fr-FR" sz="1100" dirty="0"/>
              <a:t> </a:t>
            </a:r>
            <a:r>
              <a:rPr lang="fr-FR" sz="1100" dirty="0" err="1"/>
              <a:t>ss</a:t>
            </a:r>
            <a:r>
              <a:rPr lang="fr-FR" sz="1100" dirty="0"/>
              <a:t> </a:t>
            </a:r>
            <a:r>
              <a:rPr lang="fr-FR" sz="1100" dirty="0" err="1"/>
              <a:t>rebar</a:t>
            </a:r>
            <a:r>
              <a:rPr lang="fr-FR" sz="1100" dirty="0"/>
              <a:t>)</a:t>
            </a:r>
          </a:p>
          <a:p>
            <a:pPr marL="514350" indent="-514350">
              <a:buFont typeface="+mj-lt"/>
              <a:buAutoNum type="arabicPeriod"/>
            </a:pPr>
            <a:r>
              <a:rPr lang="fr-FR" sz="1100" dirty="0">
                <a:hlinkClick r:id="rId21"/>
              </a:rPr>
              <a:t>http://www.stainlesssteelrebar.org</a:t>
            </a:r>
            <a:endParaRPr lang="fr-FR" sz="1100" dirty="0"/>
          </a:p>
        </p:txBody>
      </p:sp>
    </p:spTree>
    <p:extLst>
      <p:ext uri="{BB962C8B-B14F-4D97-AF65-F5344CB8AC3E}">
        <p14:creationId xmlns:p14="http://schemas.microsoft.com/office/powerpoint/2010/main" val="1512431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References</a:t>
            </a:r>
            <a:r>
              <a:rPr lang="fr-FR" dirty="0"/>
              <a:t> on </a:t>
            </a:r>
            <a:r>
              <a:rPr lang="fr-FR" dirty="0" err="1"/>
              <a:t>Galvanic</a:t>
            </a:r>
            <a:r>
              <a:rPr lang="fr-FR" dirty="0"/>
              <a:t> </a:t>
            </a:r>
            <a:r>
              <a:rPr lang="fr-FR" dirty="0" err="1"/>
              <a:t>Coupling</a:t>
            </a:r>
            <a:endParaRPr lang="en-US" dirty="0"/>
          </a:p>
        </p:txBody>
      </p:sp>
      <p:sp>
        <p:nvSpPr>
          <p:cNvPr id="3" name="Espace réservé du contenu 2"/>
          <p:cNvSpPr>
            <a:spLocks noGrp="1"/>
          </p:cNvSpPr>
          <p:nvPr>
            <p:ph idx="1"/>
          </p:nvPr>
        </p:nvSpPr>
        <p:spPr>
          <a:xfrm>
            <a:off x="457200" y="1657488"/>
            <a:ext cx="8229600" cy="4925144"/>
          </a:xfrm>
        </p:spPr>
        <p:txBody>
          <a:bodyPr>
            <a:normAutofit/>
          </a:bodyPr>
          <a:lstStyle/>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M. P. </a:t>
            </a:r>
            <a:r>
              <a:rPr lang="en-US" sz="1200" dirty="0" err="1"/>
              <a:t>Pedeferri</a:t>
            </a:r>
            <a:r>
              <a:rPr lang="en-US" sz="1200" dirty="0"/>
              <a:t> and P. </a:t>
            </a:r>
            <a:r>
              <a:rPr lang="en-US" sz="1200" dirty="0" err="1"/>
              <a:t>Pedeferri</a:t>
            </a:r>
            <a:r>
              <a:rPr lang="en-US" sz="1200" dirty="0"/>
              <a:t>, “Effects of Galvanic Coupling between Carbon Steel and Stainless Steel Reinforcement in Concrete”, International Conference on Corrosion and Rehabilitation of Reinforced Concrete Structures, 1998, Orlando, Florida.</a:t>
            </a:r>
          </a:p>
          <a:p>
            <a:pPr marL="514350" lvl="0" indent="-514350">
              <a:buFont typeface="+mj-lt"/>
              <a:buAutoNum type="arabicPeriod"/>
            </a:pPr>
            <a:r>
              <a:rPr lang="en-US" sz="1200" dirty="0"/>
              <a:t>A. Knudsen, EM. Jensen, O. Klinghoffer and T. </a:t>
            </a:r>
            <a:r>
              <a:rPr lang="en-US" sz="1200" dirty="0" err="1"/>
              <a:t>Skovsgaard</a:t>
            </a:r>
            <a:r>
              <a:rPr lang="en-US" sz="1200" dirty="0"/>
              <a:t>, “Cost-Effective Enhancement of Durability of Concrete Structures by Intelligent use of Stainless Steel Reinforcement”, International Conference on Corrosion and Rehabilitation of Reinforced Concrete Structures, 1998, Orlando, Florida.</a:t>
            </a:r>
          </a:p>
          <a:p>
            <a:pPr marL="514350" lvl="0" indent="-514350">
              <a:buFont typeface="+mj-lt"/>
              <a:buAutoNum type="arabicPeriod"/>
            </a:pPr>
            <a:r>
              <a:rPr lang="en-US" sz="1200" dirty="0"/>
              <a:t>L. </a:t>
            </a:r>
            <a:r>
              <a:rPr lang="en-US" sz="1200" dirty="0" err="1"/>
              <a:t>Bertolini</a:t>
            </a:r>
            <a:r>
              <a:rPr lang="en-US" sz="1200" dirty="0"/>
              <a:t>, M. </a:t>
            </a:r>
            <a:r>
              <a:rPr lang="en-US" sz="1200" dirty="0" err="1"/>
              <a:t>Gastaldi</a:t>
            </a:r>
            <a:r>
              <a:rPr lang="en-US" sz="1200" dirty="0"/>
              <a:t>, T. </a:t>
            </a:r>
            <a:r>
              <a:rPr lang="en-US" sz="1200" dirty="0" err="1"/>
              <a:t>Pastore</a:t>
            </a:r>
            <a:r>
              <a:rPr lang="en-US" sz="1200" dirty="0"/>
              <a:t> and M. P. </a:t>
            </a:r>
            <a:r>
              <a:rPr lang="en-US" sz="1200" dirty="0" err="1"/>
              <a:t>Pedeferri</a:t>
            </a:r>
            <a:r>
              <a:rPr lang="en-US" sz="1200" dirty="0"/>
              <a:t>, “Effect of Chemical Composition on Corrosion </a:t>
            </a:r>
            <a:r>
              <a:rPr lang="en-US" sz="1200" dirty="0" err="1"/>
              <a:t>Behaviour</a:t>
            </a:r>
            <a:r>
              <a:rPr lang="en-US" sz="1200" dirty="0"/>
              <a:t> of Stainless Steel in Chloride Contamination and Carbonated Concrete”, Properties and Performances, Proceedings of 3rd European Congress Stainless Steel '99, 1999, Vol .3, Chia Laguna, AIM</a:t>
            </a:r>
          </a:p>
          <a:p>
            <a:pPr marL="514350" lvl="0" indent="-514350">
              <a:buFont typeface="+mj-lt"/>
              <a:buAutoNum type="arabicPeriod"/>
            </a:pPr>
            <a:r>
              <a:rPr lang="en-US" sz="1200" dirty="0"/>
              <a:t>O. Klinghoffer, T. </a:t>
            </a:r>
            <a:r>
              <a:rPr lang="en-US" sz="1200" dirty="0" err="1"/>
              <a:t>Frolund</a:t>
            </a:r>
            <a:r>
              <a:rPr lang="en-US" sz="1200" dirty="0"/>
              <a:t>, B. </a:t>
            </a:r>
            <a:r>
              <a:rPr lang="en-US" sz="1200" dirty="0" err="1"/>
              <a:t>Kofoed</a:t>
            </a:r>
            <a:r>
              <a:rPr lang="en-US" sz="1200" dirty="0"/>
              <a:t>, A. Knudsen, EM. Jensen and T. </a:t>
            </a:r>
            <a:r>
              <a:rPr lang="en-US" sz="1200" dirty="0" err="1"/>
              <a:t>Skovsgaard</a:t>
            </a:r>
            <a:r>
              <a:rPr lang="en-US" sz="1200" dirty="0"/>
              <a:t>, “Practical and Economic Aspects of Application of Austenitic Stainless Steel, AISI 316, as Reinforcement in Concrete”, Corrosion of Reinforcement in Concrete: Corrosion Mechanisms and Corrosion Protection, 2000, </a:t>
            </a:r>
            <a:r>
              <a:rPr lang="en-US" sz="1200" dirty="0" err="1"/>
              <a:t>Mietz</a:t>
            </a:r>
            <a:r>
              <a:rPr lang="en-US" sz="1200" dirty="0"/>
              <a:t>, J., Polder, R. and </a:t>
            </a:r>
            <a:r>
              <a:rPr lang="en-US" sz="1200" dirty="0" err="1"/>
              <a:t>Elsener</a:t>
            </a:r>
            <a:r>
              <a:rPr lang="en-US" sz="1200" dirty="0"/>
              <a:t>, B., </a:t>
            </a:r>
            <a:r>
              <a:rPr lang="en-US" sz="1200" dirty="0" err="1"/>
              <a:t>Eds</a:t>
            </a:r>
            <a:r>
              <a:rPr lang="en-US" sz="1200" dirty="0"/>
              <a:t>, London</a:t>
            </a:r>
          </a:p>
          <a:p>
            <a:pPr marL="514350" lvl="0" indent="-514350">
              <a:buFont typeface="+mj-lt"/>
              <a:buAutoNum type="arabicPeriod"/>
            </a:pPr>
            <a:r>
              <a:rPr lang="en-US" sz="1200" dirty="0"/>
              <a:t>Knudsen and T. </a:t>
            </a:r>
            <a:r>
              <a:rPr lang="en-US" sz="1200" dirty="0" err="1"/>
              <a:t>Skovsgaard</a:t>
            </a:r>
            <a:r>
              <a:rPr lang="en-US" sz="1200" dirty="0"/>
              <a:t>, “Stainless Steel Reinforcement”, Concrete Engineering, 2001, Vol. 5 (3), p. 59.</a:t>
            </a:r>
          </a:p>
          <a:p>
            <a:pPr marL="514350" lvl="0" indent="-514350">
              <a:buFont typeface="+mj-lt"/>
              <a:buAutoNum type="arabicPeriod"/>
            </a:pPr>
            <a:r>
              <a:rPr lang="en-US" sz="1200" dirty="0"/>
              <a:t>L. </a:t>
            </a:r>
            <a:r>
              <a:rPr lang="en-US" sz="1200" dirty="0" err="1"/>
              <a:t>Bertolini</a:t>
            </a:r>
            <a:r>
              <a:rPr lang="en-US" sz="1200" dirty="0"/>
              <a:t> and P. </a:t>
            </a:r>
            <a:r>
              <a:rPr lang="en-US" sz="1200" dirty="0" err="1"/>
              <a:t>Pedeferri</a:t>
            </a:r>
            <a:r>
              <a:rPr lang="en-US" sz="1200" dirty="0"/>
              <a:t>, “Laboratory and Field Experience on the Use of Stainless Steel to Improve Durability of Reinforced Concrete”, Corrosion Review, 2002, Vol. 20, p. 129</a:t>
            </a:r>
          </a:p>
          <a:p>
            <a:pPr marL="514350" lvl="0" indent="-514350">
              <a:buFont typeface="+mj-lt"/>
              <a:buAutoNum type="arabicPeriod"/>
            </a:pPr>
            <a:r>
              <a:rPr lang="en-US" sz="1200">
                <a:hlinkClick r:id="rId2"/>
              </a:rPr>
              <a:t>S</a:t>
            </a:r>
            <a:r>
              <a:rPr lang="en-US" sz="1200" dirty="0">
                <a:hlinkClick r:id="rId2"/>
              </a:rPr>
              <a:t>. Qian</a:t>
            </a:r>
            <a:r>
              <a:rPr lang="en-US" sz="1200" dirty="0"/>
              <a:t>, </a:t>
            </a:r>
            <a:r>
              <a:rPr lang="en-US" sz="1200" dirty="0">
                <a:hlinkClick r:id="rId3"/>
              </a:rPr>
              <a:t>D. Qu</a:t>
            </a:r>
            <a:r>
              <a:rPr lang="en-US" sz="1200" dirty="0"/>
              <a:t> &amp; </a:t>
            </a:r>
            <a:r>
              <a:rPr lang="en-US" sz="1200" dirty="0">
                <a:hlinkClick r:id="rId4"/>
              </a:rPr>
              <a:t>G. Coates</a:t>
            </a:r>
            <a:r>
              <a:rPr lang="en-US" sz="1200" dirty="0"/>
              <a:t> Galvanic Coupling Between Carbon Steel and Stainless Steel Reinforcements </a:t>
            </a:r>
            <a:r>
              <a:rPr lang="en-US" sz="1200" dirty="0">
                <a:hlinkClick r:id="rId5"/>
              </a:rPr>
              <a:t>Canadian Metallurgical Quarterly </a:t>
            </a:r>
            <a:r>
              <a:rPr lang="en-US" sz="1200" dirty="0"/>
              <a:t> Volume 45, 2006 - </a:t>
            </a:r>
            <a:r>
              <a:rPr lang="en-US" sz="1200" dirty="0">
                <a:hlinkClick r:id="rId6"/>
              </a:rPr>
              <a:t>Issue 4</a:t>
            </a:r>
            <a:r>
              <a:rPr lang="en-US" sz="1200" dirty="0"/>
              <a:t> Pages 475-483 Published online: 18 Jul 2013</a:t>
            </a:r>
          </a:p>
          <a:p>
            <a:pPr marL="514350" indent="-514350">
              <a:buFont typeface="+mj-lt"/>
              <a:buAutoNum type="arabicPeriod"/>
            </a:pPr>
            <a:r>
              <a:rPr lang="en-US" sz="1200" dirty="0"/>
              <a:t>J.T. Pérez-Quiroz, J. </a:t>
            </a:r>
            <a:r>
              <a:rPr lang="en-US" sz="1200" dirty="0" err="1"/>
              <a:t>Teran</a:t>
            </a:r>
            <a:r>
              <a:rPr lang="en-US" sz="1200" dirty="0"/>
              <a:t>, M.J. Herrera, M. Martinez, J. </a:t>
            </a:r>
            <a:r>
              <a:rPr lang="en-US" sz="1200" dirty="0" err="1"/>
              <a:t>Genesca</a:t>
            </a:r>
            <a:r>
              <a:rPr lang="en-US" sz="1200" dirty="0"/>
              <a:t> : “Assessment of stainless steel reinforcement for concrete structures rehabilitation” J. of Constructional Steel research (2008) doi:10.1016/j.jcsr.2008.07.024 </a:t>
            </a:r>
          </a:p>
          <a:p>
            <a:pPr marL="514350" lvl="0" indent="-514350">
              <a:buFont typeface="+mj-lt"/>
              <a:buAutoNum type="arabicPeriod"/>
            </a:pPr>
            <a:r>
              <a:rPr lang="en-US" sz="1200" dirty="0"/>
              <a:t>Juliana Lopes Cardoso / Adriana de Araujo / </a:t>
            </a:r>
            <a:r>
              <a:rPr lang="en-US" sz="1200" dirty="0" err="1"/>
              <a:t>Mayara</a:t>
            </a:r>
            <a:r>
              <a:rPr lang="en-US" sz="1200" dirty="0"/>
              <a:t> </a:t>
            </a:r>
            <a:r>
              <a:rPr lang="en-US" sz="1200" dirty="0" err="1"/>
              <a:t>Stecanella</a:t>
            </a:r>
            <a:r>
              <a:rPr lang="en-US" sz="1200" dirty="0"/>
              <a:t> Pacheco / Jose Luis Serra Ribeiro / </a:t>
            </a:r>
            <a:r>
              <a:rPr lang="en-US" sz="1200" dirty="0" err="1"/>
              <a:t>Zehbour</a:t>
            </a:r>
            <a:r>
              <a:rPr lang="en-US" sz="1200" dirty="0"/>
              <a:t> </a:t>
            </a:r>
            <a:r>
              <a:rPr lang="en-US" sz="1200" dirty="0" err="1"/>
              <a:t>Panossian</a:t>
            </a:r>
            <a:r>
              <a:rPr lang="en-US" sz="1200" dirty="0"/>
              <a:t>  “stainless-steel-rebar-for-marine-environment-a-study-of-galvanic-corrosion-with-carbon-steel-rebar-used-in-the-same-concrete-structure” (2018) </a:t>
            </a:r>
            <a:r>
              <a:rPr lang="en-US" sz="1200" dirty="0">
                <a:hlinkClick r:id="rId7"/>
              </a:rPr>
              <a:t>https://store.nace.org/stainless-steel-rebar-for-marine-environment-a-study-of-galvanic-corrosion-with-carbon-steel-rebar-used-in-the-same-concrete-structure</a:t>
            </a:r>
            <a:r>
              <a:rPr lang="en-US" sz="1200" dirty="0"/>
              <a:t>  Product Number: 51318-11312-SG </a:t>
            </a:r>
          </a:p>
          <a:p>
            <a:pPr marL="514350" lvl="0" indent="-514350">
              <a:buFont typeface="+mj-lt"/>
              <a:buAutoNum type="arabicPeriod"/>
            </a:pPr>
            <a:r>
              <a:rPr lang="en-US" sz="1200" dirty="0">
                <a:hlinkClick r:id="rId8"/>
              </a:rPr>
              <a:t>http://stainlesssteelrebar.org/</a:t>
            </a:r>
            <a:r>
              <a:rPr lang="en-US" sz="1200" dirty="0"/>
              <a:t>  </a:t>
            </a:r>
          </a:p>
        </p:txBody>
      </p:sp>
      <p:sp>
        <p:nvSpPr>
          <p:cNvPr id="5" name="ZoneTexte 5"/>
          <p:cNvSpPr txBox="1"/>
          <p:nvPr/>
        </p:nvSpPr>
        <p:spPr>
          <a:xfrm rot="1516337">
            <a:off x="7402697" y="336853"/>
            <a:ext cx="1111023" cy="353943"/>
          </a:xfrm>
          <a:prstGeom prst="rect">
            <a:avLst/>
          </a:prstGeom>
          <a:noFill/>
          <a:ln w="19050">
            <a:solidFill>
              <a:srgbClr val="FF0000"/>
            </a:solidFill>
          </a:ln>
        </p:spPr>
        <p:txBody>
          <a:bodyPr wrap="square" rtlCol="0">
            <a:spAutoFit/>
          </a:bodyPr>
          <a:lstStyle>
            <a:defPPr>
              <a:defRPr lang="en-US"/>
            </a:defPPr>
            <a:lvl1pPr marL="0" algn="l" defTabSz="447582" rtl="0" eaLnBrk="1" latinLnBrk="0" hangingPunct="1">
              <a:defRPr sz="1700" kern="1200">
                <a:solidFill>
                  <a:schemeClr val="tx1"/>
                </a:solidFill>
                <a:latin typeface="+mn-lt"/>
                <a:ea typeface="+mn-ea"/>
                <a:cs typeface="+mn-cs"/>
              </a:defRPr>
            </a:lvl1pPr>
            <a:lvl2pPr marL="447582" algn="l" defTabSz="447582" rtl="0" eaLnBrk="1" latinLnBrk="0" hangingPunct="1">
              <a:defRPr sz="1700" kern="1200">
                <a:solidFill>
                  <a:schemeClr val="tx1"/>
                </a:solidFill>
                <a:latin typeface="+mn-lt"/>
                <a:ea typeface="+mn-ea"/>
                <a:cs typeface="+mn-cs"/>
              </a:defRPr>
            </a:lvl2pPr>
            <a:lvl3pPr marL="895160" algn="l" defTabSz="447582" rtl="0" eaLnBrk="1" latinLnBrk="0" hangingPunct="1">
              <a:defRPr sz="1700" kern="1200">
                <a:solidFill>
                  <a:schemeClr val="tx1"/>
                </a:solidFill>
                <a:latin typeface="+mn-lt"/>
                <a:ea typeface="+mn-ea"/>
                <a:cs typeface="+mn-cs"/>
              </a:defRPr>
            </a:lvl3pPr>
            <a:lvl4pPr marL="1342741" algn="l" defTabSz="447582" rtl="0" eaLnBrk="1" latinLnBrk="0" hangingPunct="1">
              <a:defRPr sz="1700" kern="1200">
                <a:solidFill>
                  <a:schemeClr val="tx1"/>
                </a:solidFill>
                <a:latin typeface="+mn-lt"/>
                <a:ea typeface="+mn-ea"/>
                <a:cs typeface="+mn-cs"/>
              </a:defRPr>
            </a:lvl4pPr>
            <a:lvl5pPr marL="1790324" algn="l" defTabSz="447582" rtl="0" eaLnBrk="1" latinLnBrk="0" hangingPunct="1">
              <a:defRPr sz="1700" kern="1200">
                <a:solidFill>
                  <a:schemeClr val="tx1"/>
                </a:solidFill>
                <a:latin typeface="+mn-lt"/>
                <a:ea typeface="+mn-ea"/>
                <a:cs typeface="+mn-cs"/>
              </a:defRPr>
            </a:lvl5pPr>
            <a:lvl6pPr marL="2237906" algn="l" defTabSz="447582" rtl="0" eaLnBrk="1" latinLnBrk="0" hangingPunct="1">
              <a:defRPr sz="1700" kern="1200">
                <a:solidFill>
                  <a:schemeClr val="tx1"/>
                </a:solidFill>
                <a:latin typeface="+mn-lt"/>
                <a:ea typeface="+mn-ea"/>
                <a:cs typeface="+mn-cs"/>
              </a:defRPr>
            </a:lvl6pPr>
            <a:lvl7pPr marL="2685485" algn="l" defTabSz="447582" rtl="0" eaLnBrk="1" latinLnBrk="0" hangingPunct="1">
              <a:defRPr sz="1700" kern="1200">
                <a:solidFill>
                  <a:schemeClr val="tx1"/>
                </a:solidFill>
                <a:latin typeface="+mn-lt"/>
                <a:ea typeface="+mn-ea"/>
                <a:cs typeface="+mn-cs"/>
              </a:defRPr>
            </a:lvl7pPr>
            <a:lvl8pPr marL="3133065" algn="l" defTabSz="447582" rtl="0" eaLnBrk="1" latinLnBrk="0" hangingPunct="1">
              <a:defRPr sz="1700" kern="1200">
                <a:solidFill>
                  <a:schemeClr val="tx1"/>
                </a:solidFill>
                <a:latin typeface="+mn-lt"/>
                <a:ea typeface="+mn-ea"/>
                <a:cs typeface="+mn-cs"/>
              </a:defRPr>
            </a:lvl8pPr>
            <a:lvl9pPr marL="3580646" algn="l" defTabSz="447582" rtl="0" eaLnBrk="1" latinLnBrk="0" hangingPunct="1">
              <a:defRPr sz="1700" kern="1200">
                <a:solidFill>
                  <a:schemeClr val="tx1"/>
                </a:solidFill>
                <a:latin typeface="+mn-lt"/>
                <a:ea typeface="+mn-ea"/>
                <a:cs typeface="+mn-cs"/>
              </a:defRPr>
            </a:lvl9pPr>
          </a:lstStyle>
          <a:p>
            <a:pPr algn="ctr"/>
            <a:r>
              <a:rPr lang="fr-FR" b="1" dirty="0">
                <a:solidFill>
                  <a:srgbClr val="FF0000"/>
                </a:solidFill>
              </a:rPr>
              <a:t>NEW !</a:t>
            </a:r>
            <a:endParaRPr lang="en-US" b="1" dirty="0">
              <a:solidFill>
                <a:srgbClr val="FF0000"/>
              </a:solidFill>
            </a:endParaRPr>
          </a:p>
        </p:txBody>
      </p:sp>
    </p:spTree>
    <p:extLst>
      <p:ext uri="{BB962C8B-B14F-4D97-AF65-F5344CB8AC3E}">
        <p14:creationId xmlns:p14="http://schemas.microsoft.com/office/powerpoint/2010/main" val="1477716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6152" y="1089025"/>
            <a:ext cx="8094785" cy="1470025"/>
          </a:xfrm>
        </p:spPr>
        <p:txBody>
          <a:bodyPr>
            <a:normAutofit fontScale="90000"/>
          </a:bodyPr>
          <a:lstStyle/>
          <a:p>
            <a:r>
              <a:rPr lang="es-ES_tradnl" dirty="0"/>
              <a:t>Presentación de ayuda para docentes de arquitectura e ingeniería civil</a:t>
            </a:r>
          </a:p>
        </p:txBody>
      </p:sp>
      <p:sp>
        <p:nvSpPr>
          <p:cNvPr id="3" name="Subtitle 2"/>
          <p:cNvSpPr>
            <a:spLocks noGrp="1"/>
          </p:cNvSpPr>
          <p:nvPr>
            <p:ph type="subTitle" idx="1"/>
          </p:nvPr>
        </p:nvSpPr>
        <p:spPr>
          <a:xfrm>
            <a:off x="431800" y="3136900"/>
            <a:ext cx="8255000" cy="1752600"/>
          </a:xfrm>
        </p:spPr>
        <p:txBody>
          <a:bodyPr>
            <a:noAutofit/>
          </a:bodyPr>
          <a:lstStyle/>
          <a:p>
            <a:r>
              <a:rPr lang="es-ES_tradnl" sz="3600" b="1" dirty="0">
                <a:solidFill>
                  <a:srgbClr val="0070C0"/>
                </a:solidFill>
              </a:rPr>
              <a:t>Capítulo 07B</a:t>
            </a:r>
          </a:p>
          <a:p>
            <a:r>
              <a:rPr lang="es-ES_tradnl" sz="3600" b="1" dirty="0">
                <a:solidFill>
                  <a:srgbClr val="0070C0"/>
                </a:solidFill>
              </a:rPr>
              <a:t>Aplicaciones estructurales de productos planos de acero inoxidable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48059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ctrTitle"/>
          </p:nvPr>
        </p:nvSpPr>
        <p:spPr>
          <a:xfrm>
            <a:off x="674077" y="1213377"/>
            <a:ext cx="7772400" cy="1470025"/>
          </a:xfrm>
        </p:spPr>
        <p:txBody>
          <a:bodyPr>
            <a:normAutofit/>
          </a:bodyPr>
          <a:lstStyle/>
          <a:p>
            <a:r>
              <a:rPr lang="es-ES_tradnl" altLang="en-US" dirty="0"/>
              <a:t>Acero inoxidable estructural</a:t>
            </a:r>
            <a:br>
              <a:rPr lang="es-ES_tradnl" altLang="en-US" dirty="0"/>
            </a:br>
            <a:r>
              <a:rPr lang="es-ES_tradnl" altLang="en-US" sz="4000" dirty="0"/>
              <a:t>Proyectando en acero inoxidable</a:t>
            </a:r>
            <a:endParaRPr lang="es-ES_tradnl" dirty="0"/>
          </a:p>
        </p:txBody>
      </p:sp>
      <p:sp>
        <p:nvSpPr>
          <p:cNvPr id="6146" name="Rectangle 7"/>
          <p:cNvSpPr>
            <a:spLocks noGrp="1" noChangeArrowheads="1"/>
          </p:cNvSpPr>
          <p:nvPr>
            <p:ph type="subTitle" idx="1"/>
          </p:nvPr>
        </p:nvSpPr>
        <p:spPr>
          <a:xfrm>
            <a:off x="1371600" y="2996952"/>
            <a:ext cx="6400800" cy="2972023"/>
          </a:xfrm>
        </p:spPr>
        <p:txBody>
          <a:bodyPr>
            <a:normAutofit fontScale="92500"/>
          </a:bodyPr>
          <a:lstStyle/>
          <a:p>
            <a:r>
              <a:rPr lang="es-ES_tradnl" dirty="0" err="1"/>
              <a:t>Barbara</a:t>
            </a:r>
            <a:r>
              <a:rPr lang="es-ES_tradnl" dirty="0"/>
              <a:t> </a:t>
            </a:r>
            <a:r>
              <a:rPr lang="es-ES_tradnl" dirty="0" err="1"/>
              <a:t>Rossi</a:t>
            </a:r>
            <a:r>
              <a:rPr lang="es-ES_tradnl" dirty="0"/>
              <a:t>, Maarten </a:t>
            </a:r>
            <a:r>
              <a:rPr lang="es-ES_tradnl" dirty="0" err="1"/>
              <a:t>Fortan</a:t>
            </a:r>
            <a:endParaRPr lang="es-ES_tradnl" dirty="0"/>
          </a:p>
          <a:p>
            <a:r>
              <a:rPr lang="es-ES_tradnl" dirty="0"/>
              <a:t>Departamento de Ingeniería Civil, </a:t>
            </a:r>
          </a:p>
          <a:p>
            <a:r>
              <a:rPr lang="es-ES_tradnl" dirty="0"/>
              <a:t>KU </a:t>
            </a:r>
            <a:r>
              <a:rPr lang="es-ES_tradnl" dirty="0" err="1"/>
              <a:t>Leuven</a:t>
            </a:r>
            <a:r>
              <a:rPr lang="es-ES_tradnl" dirty="0"/>
              <a:t>, Bélgica</a:t>
            </a:r>
          </a:p>
          <a:p>
            <a:endParaRPr lang="fr-FR" dirty="0"/>
          </a:p>
          <a:p>
            <a:r>
              <a:rPr lang="fr-FR" sz="2162" dirty="0"/>
              <a:t>A </a:t>
            </a:r>
            <a:r>
              <a:rPr lang="es-ES_tradnl" sz="2162" dirty="0"/>
              <a:t>partir de la versión anterior preparada por Nancy </a:t>
            </a:r>
            <a:r>
              <a:rPr lang="es-ES_tradnl" sz="2162" dirty="0" err="1"/>
              <a:t>Baddoo</a:t>
            </a:r>
            <a:br>
              <a:rPr lang="es-ES_tradnl" sz="2162" dirty="0"/>
            </a:br>
            <a:r>
              <a:rPr lang="es-ES_tradnl" sz="2162" dirty="0"/>
              <a:t>Steel </a:t>
            </a:r>
            <a:r>
              <a:rPr lang="es-ES_tradnl" sz="2162" dirty="0" err="1"/>
              <a:t>Construction</a:t>
            </a:r>
            <a:r>
              <a:rPr lang="es-ES_tradnl" sz="2162" dirty="0"/>
              <a:t> </a:t>
            </a:r>
            <a:r>
              <a:rPr lang="es-ES_tradnl" sz="2162" dirty="0" err="1"/>
              <a:t>Institute</a:t>
            </a:r>
            <a:r>
              <a:rPr lang="es-ES_tradnl" sz="2162" dirty="0"/>
              <a:t>, </a:t>
            </a:r>
            <a:r>
              <a:rPr lang="es-ES_tradnl" sz="2162" dirty="0" err="1"/>
              <a:t>Ascot</a:t>
            </a:r>
            <a:r>
              <a:rPr lang="es-ES_tradnl" sz="2162" dirty="0"/>
              <a:t>, Reino Unido</a:t>
            </a:r>
            <a:endParaRPr lang="es-ES_tradnl" altLang="en-US" sz="2162" dirty="0"/>
          </a:p>
          <a:p>
            <a:endParaRPr lang="en-GB" altLang="en-US"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42174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55562"/>
            <a:ext cx="8229600" cy="1143000"/>
          </a:xfrm>
        </p:spPr>
        <p:txBody>
          <a:bodyPr>
            <a:normAutofit/>
          </a:bodyPr>
          <a:lstStyle/>
          <a:p>
            <a:pPr eaLnBrk="1" hangingPunct="1"/>
            <a:r>
              <a:rPr lang="es-ES_tradnl" altLang="en-US" sz="4000" dirty="0"/>
              <a:t>Índice </a:t>
            </a:r>
          </a:p>
        </p:txBody>
      </p:sp>
      <p:sp>
        <p:nvSpPr>
          <p:cNvPr id="7171" name="Rectangle 3"/>
          <p:cNvSpPr>
            <a:spLocks noGrp="1" noChangeArrowheads="1"/>
          </p:cNvSpPr>
          <p:nvPr>
            <p:ph idx="1"/>
          </p:nvPr>
        </p:nvSpPr>
        <p:spPr>
          <a:xfrm>
            <a:off x="838200" y="1193800"/>
            <a:ext cx="7581900" cy="4279900"/>
          </a:xfrm>
        </p:spPr>
        <p:txBody>
          <a:bodyPr/>
          <a:lstStyle/>
          <a:p>
            <a:r>
              <a:rPr lang="es-ES_tradnl" dirty="0"/>
              <a:t>Ejemplos de aplicaciones estructurales</a:t>
            </a:r>
          </a:p>
          <a:p>
            <a:r>
              <a:rPr lang="es-ES_tradnl" dirty="0"/>
              <a:t>Características mecánicas del material</a:t>
            </a:r>
          </a:p>
          <a:p>
            <a:pPr eaLnBrk="1" hangingPunct="1"/>
            <a:r>
              <a:rPr lang="es-ES_tradnl" altLang="en-US" dirty="0"/>
              <a:t>Cálculo de acuerdo con Eurocódigo 3</a:t>
            </a:r>
          </a:p>
          <a:p>
            <a:pPr eaLnBrk="1" hangingPunct="1"/>
            <a:r>
              <a:rPr lang="es-ES_tradnl" altLang="en-US" dirty="0"/>
              <a:t>Métodos alternativos</a:t>
            </a:r>
          </a:p>
          <a:p>
            <a:r>
              <a:rPr lang="es-ES_tradnl" dirty="0"/>
              <a:t>Flechas</a:t>
            </a:r>
          </a:p>
          <a:p>
            <a:r>
              <a:rPr lang="es-ES_tradnl" altLang="en-US" dirty="0"/>
              <a:t>Información adicional</a:t>
            </a:r>
          </a:p>
          <a:p>
            <a:r>
              <a:rPr lang="es-ES_tradnl" dirty="0"/>
              <a:t>Herramientas para ingenieros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43568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Parte 1</a:t>
            </a:r>
          </a:p>
        </p:txBody>
      </p:sp>
      <p:sp>
        <p:nvSpPr>
          <p:cNvPr id="6" name="Sous-titre 5"/>
          <p:cNvSpPr>
            <a:spLocks noGrp="1"/>
          </p:cNvSpPr>
          <p:nvPr>
            <p:ph type="subTitle" idx="1"/>
          </p:nvPr>
        </p:nvSpPr>
        <p:spPr>
          <a:xfrm>
            <a:off x="1205796" y="3886200"/>
            <a:ext cx="6747468" cy="1752600"/>
          </a:xfrm>
        </p:spPr>
        <p:txBody>
          <a:bodyPr/>
          <a:lstStyle/>
          <a:p>
            <a:r>
              <a:rPr lang="es-ES_tradnl" dirty="0"/>
              <a:t>Ejemplos de aplicaciones estructurales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11676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Z:\DONNEES\Mes Documents\Images\Gent\P. Lints St Pietersstation\22 01 2008 045.JPG"/>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bwMode="auto">
          <a:xfrm>
            <a:off x="1621465" y="673065"/>
            <a:ext cx="5486400" cy="4114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7651" name="Rectangle 3"/>
          <p:cNvSpPr>
            <a:spLocks noGrp="1" noChangeArrowheads="1"/>
          </p:cNvSpPr>
          <p:nvPr>
            <p:ph type="body" sz="half" idx="2"/>
          </p:nvPr>
        </p:nvSpPr>
        <p:spPr>
          <a:xfrm>
            <a:off x="1601369" y="4935269"/>
            <a:ext cx="6085620" cy="1490662"/>
          </a:xfrm>
        </p:spPr>
        <p:txBody>
          <a:bodyPr>
            <a:noAutofit/>
          </a:bodyPr>
          <a:lstStyle/>
          <a:p>
            <a:r>
              <a:rPr lang="es-ES_tradnl" altLang="fr-FR" sz="2400" b="1" dirty="0"/>
              <a:t>Estación Sint </a:t>
            </a:r>
            <a:r>
              <a:rPr lang="es-ES_tradnl" altLang="fr-FR" sz="2400" b="1" dirty="0" err="1"/>
              <a:t>Pieters</a:t>
            </a:r>
            <a:r>
              <a:rPr lang="es-ES_tradnl" altLang="fr-FR" sz="2400" b="1" dirty="0"/>
              <a:t>, Gante (Bélgica)</a:t>
            </a:r>
          </a:p>
          <a:p>
            <a:r>
              <a:rPr lang="es-ES_tradnl" altLang="fr-FR" sz="2000" dirty="0"/>
              <a:t>Arquitectura: </a:t>
            </a:r>
            <a:r>
              <a:rPr lang="es-ES_tradnl" altLang="fr-FR" sz="2000" dirty="0" err="1"/>
              <a:t>Wefirna</a:t>
            </a:r>
            <a:r>
              <a:rPr lang="es-ES_tradnl" altLang="fr-FR" sz="2000" dirty="0"/>
              <a:t> </a:t>
            </a:r>
          </a:p>
          <a:p>
            <a:r>
              <a:rPr lang="es-ES_tradnl" altLang="fr-FR" sz="2000" dirty="0"/>
              <a:t>Oficina Técnica: THV Van </a:t>
            </a:r>
            <a:r>
              <a:rPr lang="es-ES_tradnl" altLang="fr-FR" sz="2000" dirty="0" err="1"/>
              <a:t>Laere-Braekel</a:t>
            </a:r>
            <a:r>
              <a:rPr lang="es-ES_tradnl" altLang="fr-FR" sz="2000" dirty="0"/>
              <a:t> Aero</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65773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Content Placeholder 3" descr="016_14 EcoleRoyaleMilitaireConfCenterFireBalconies4.jpg"/>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320925" cy="3525838"/>
          </a:xfr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4819" name="Picture 4" descr="017_15 EcoleRoyaleMilitaireConfCenterFireBalconiesTensionRod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4552950"/>
            <a:ext cx="3500438" cy="2305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820" name="Picture 5" descr="018_16 EcoleRoyaleMilitaireConfCenterTensionRodsCloseUp.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27563" y="0"/>
            <a:ext cx="4516437" cy="685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4822" name="TextBox 5"/>
          <p:cNvSpPr txBox="1">
            <a:spLocks noChangeArrowheads="1"/>
          </p:cNvSpPr>
          <p:nvPr/>
        </p:nvSpPr>
        <p:spPr bwMode="auto">
          <a:xfrm>
            <a:off x="2411760" y="0"/>
            <a:ext cx="2215803" cy="236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cs typeface="Arial" charset="0"/>
              </a:defRPr>
            </a:lvl1pPr>
            <a:lvl2pPr marL="37931725" indent="-37474525" eaLnBrk="0" hangingPunct="0">
              <a:defRPr kumimoji="1" sz="2400">
                <a:solidFill>
                  <a:schemeClr val="tx1"/>
                </a:solidFill>
                <a:latin typeface="Times New Roman" charset="0"/>
                <a:cs typeface="Arial" charset="0"/>
              </a:defRPr>
            </a:lvl2pPr>
            <a:lvl3pPr marL="1143000" indent="-228600" eaLnBrk="0" hangingPunct="0">
              <a:defRPr kumimoji="1" sz="2400">
                <a:solidFill>
                  <a:schemeClr val="tx1"/>
                </a:solidFill>
                <a:latin typeface="Times New Roman" charset="0"/>
                <a:cs typeface="Arial" charset="0"/>
              </a:defRPr>
            </a:lvl3pPr>
            <a:lvl4pPr marL="1600200" indent="-228600" eaLnBrk="0" hangingPunct="0">
              <a:defRPr kumimoji="1" sz="2400">
                <a:solidFill>
                  <a:schemeClr val="tx1"/>
                </a:solidFill>
                <a:latin typeface="Times New Roman" charset="0"/>
                <a:cs typeface="Arial" charset="0"/>
              </a:defRPr>
            </a:lvl4pPr>
            <a:lvl5pPr marL="2057400" indent="-228600" eaLnBrk="0" hangingPunct="0">
              <a:defRPr kumimoji="1" sz="2400">
                <a:solidFill>
                  <a:schemeClr val="tx1"/>
                </a:solidFill>
                <a:latin typeface="Times New Roman" charset="0"/>
                <a:cs typeface="Arial" charset="0"/>
              </a:defRPr>
            </a:lvl5pPr>
            <a:lvl6pPr marL="2514600" indent="-228600" eaLnBrk="0" fontAlgn="base" hangingPunct="0">
              <a:spcBef>
                <a:spcPct val="0"/>
              </a:spcBef>
              <a:spcAft>
                <a:spcPct val="0"/>
              </a:spcAft>
              <a:defRPr kumimoji="1" sz="2400">
                <a:solidFill>
                  <a:schemeClr val="tx1"/>
                </a:solidFill>
                <a:latin typeface="Times New Roman" charset="0"/>
                <a:cs typeface="Arial" charset="0"/>
              </a:defRPr>
            </a:lvl6pPr>
            <a:lvl7pPr marL="2971800" indent="-228600" eaLnBrk="0" fontAlgn="base" hangingPunct="0">
              <a:spcBef>
                <a:spcPct val="0"/>
              </a:spcBef>
              <a:spcAft>
                <a:spcPct val="0"/>
              </a:spcAft>
              <a:defRPr kumimoji="1" sz="2400">
                <a:solidFill>
                  <a:schemeClr val="tx1"/>
                </a:solidFill>
                <a:latin typeface="Times New Roman" charset="0"/>
                <a:cs typeface="Arial" charset="0"/>
              </a:defRPr>
            </a:lvl7pPr>
            <a:lvl8pPr marL="3429000" indent="-228600" eaLnBrk="0" fontAlgn="base" hangingPunct="0">
              <a:spcBef>
                <a:spcPct val="0"/>
              </a:spcBef>
              <a:spcAft>
                <a:spcPct val="0"/>
              </a:spcAft>
              <a:defRPr kumimoji="1" sz="2400">
                <a:solidFill>
                  <a:schemeClr val="tx1"/>
                </a:solidFill>
                <a:latin typeface="Times New Roman" charset="0"/>
                <a:cs typeface="Arial" charset="0"/>
              </a:defRPr>
            </a:lvl8pPr>
            <a:lvl9pPr marL="3886200" indent="-228600" eaLnBrk="0" fontAlgn="base" hangingPunct="0">
              <a:spcBef>
                <a:spcPct val="0"/>
              </a:spcBef>
              <a:spcAft>
                <a:spcPct val="0"/>
              </a:spcAft>
              <a:defRPr kumimoji="1" sz="2400">
                <a:solidFill>
                  <a:schemeClr val="tx1"/>
                </a:solidFill>
                <a:latin typeface="Times New Roman" charset="0"/>
                <a:cs typeface="Arial" charset="0"/>
              </a:defRPr>
            </a:lvl9pPr>
          </a:lstStyle>
          <a:p>
            <a:pPr marL="0" marR="0" lvl="0" indent="0" algn="l" defTabSz="914400" rtl="0" eaLnBrk="1" fontAlgn="auto" latinLnBrk="0" hangingPunct="1">
              <a:lnSpc>
                <a:spcPct val="100000"/>
              </a:lnSpc>
              <a:spcBef>
                <a:spcPts val="0"/>
              </a:spcBef>
              <a:spcAft>
                <a:spcPts val="1800"/>
              </a:spcAft>
              <a:buClrTx/>
              <a:buSzTx/>
              <a:buFontTx/>
              <a:buNone/>
              <a:tabLst/>
              <a:defRPr/>
            </a:pPr>
            <a:r>
              <a:rPr kumimoji="1" lang="es-ES_tradnl" altLang="fr-FR" sz="2400" b="1" i="0" u="none" strike="noStrike" kern="1200" cap="none" spc="0" normalizeH="0" baseline="0" noProof="0" dirty="0">
                <a:ln>
                  <a:noFill/>
                </a:ln>
                <a:solidFill>
                  <a:prstClr val="black"/>
                </a:solidFill>
                <a:effectLst/>
                <a:uLnTx/>
                <a:uFillTx/>
                <a:latin typeface="Calibri"/>
                <a:ea typeface="+mn-ea"/>
                <a:cs typeface="Arial" charset="0"/>
              </a:rPr>
              <a:t>Escuela Militar en Bruselas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1" lang="es-ES_tradnl" altLang="fr-FR" sz="2000" b="0" i="0" u="none" strike="noStrike" kern="1200" cap="none" spc="0" normalizeH="0" baseline="0" noProof="0" dirty="0" err="1">
                <a:ln>
                  <a:noFill/>
                </a:ln>
                <a:solidFill>
                  <a:prstClr val="black"/>
                </a:solidFill>
                <a:effectLst/>
                <a:uLnTx/>
                <a:uFillTx/>
                <a:latin typeface="Calibri"/>
                <a:ea typeface="+mn-ea"/>
                <a:cs typeface="Arial" charset="0"/>
              </a:rPr>
              <a:t>Arquit</a:t>
            </a:r>
            <a:r>
              <a:rPr kumimoji="1" lang="es-ES_tradnl" altLang="fr-FR" sz="2000" b="0" i="0" u="none" strike="noStrike" kern="1200" cap="none" spc="0" normalizeH="0" baseline="0" noProof="0" dirty="0">
                <a:ln>
                  <a:noFill/>
                </a:ln>
                <a:solidFill>
                  <a:prstClr val="black"/>
                </a:solidFill>
                <a:effectLst/>
                <a:uLnTx/>
                <a:uFillTx/>
                <a:latin typeface="Calibri"/>
                <a:ea typeface="+mn-ea"/>
                <a:cs typeface="Arial" charset="0"/>
              </a:rPr>
              <a:t>.: AR.TE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altLang="fr-FR" sz="2000" b="0" i="0" u="none" strike="noStrike" kern="1200" cap="none" spc="0" normalizeH="0" baseline="0" noProof="0" dirty="0" err="1">
                <a:ln>
                  <a:noFill/>
                </a:ln>
                <a:solidFill>
                  <a:prstClr val="black"/>
                </a:solidFill>
                <a:effectLst/>
                <a:uLnTx/>
                <a:uFillTx/>
                <a:latin typeface="Calibri"/>
                <a:ea typeface="+mn-ea"/>
                <a:cs typeface="Arial" charset="0"/>
              </a:rPr>
              <a:t>Ofic</a:t>
            </a:r>
            <a:r>
              <a:rPr kumimoji="0" lang="es-ES_tradnl" altLang="fr-FR" sz="2000" b="0" i="0" u="none" strike="noStrike" kern="1200" cap="none" spc="0" normalizeH="0" baseline="0" noProof="0" dirty="0">
                <a:ln>
                  <a:noFill/>
                </a:ln>
                <a:solidFill>
                  <a:prstClr val="black"/>
                </a:solidFill>
                <a:effectLst/>
                <a:uLnTx/>
                <a:uFillTx/>
                <a:latin typeface="Calibri"/>
                <a:ea typeface="+mn-ea"/>
                <a:cs typeface="Arial" charset="0"/>
              </a:rPr>
              <a:t>. Técnica</a:t>
            </a:r>
            <a:r>
              <a:rPr kumimoji="1" lang="fr-BE" altLang="fr-FR" sz="2000" b="0" i="0" u="none" strike="noStrike" kern="1200" cap="none" spc="0" normalizeH="0" baseline="0" noProof="0" dirty="0">
                <a:ln>
                  <a:noFill/>
                </a:ln>
                <a:solidFill>
                  <a:prstClr val="black"/>
                </a:solidFill>
                <a:effectLst/>
                <a:uLnTx/>
                <a:uFillTx/>
                <a:latin typeface="Calibri"/>
                <a:ea typeface="+mn-ea"/>
                <a:cs typeface="Arial" charset="0"/>
              </a:rPr>
              <a:t>: Tractebel Development</a:t>
            </a:r>
            <a:endParaRPr kumimoji="1" lang="en-GB" altLang="fr-FR" sz="20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3432578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Content Placeholder 3" descr="ParisGrandeArcheTotalNuit.jpg"/>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a:stretch>
            <a:fillRect/>
          </a:stretch>
        </p:blipFill>
        <p:spPr>
          <a:xfrm>
            <a:off x="117764" y="114011"/>
            <a:ext cx="5486400" cy="4114800"/>
          </a:xfrm>
          <a:ln>
            <a:solidFill>
              <a:schemeClr val="tx1"/>
            </a:solidFill>
          </a:ln>
        </p:spPr>
      </p:pic>
      <p:sp>
        <p:nvSpPr>
          <p:cNvPr id="17" name="Content Placeholder 16"/>
          <p:cNvSpPr>
            <a:spLocks noGrp="1"/>
          </p:cNvSpPr>
          <p:nvPr>
            <p:ph type="body" sz="half" idx="2"/>
          </p:nvPr>
        </p:nvSpPr>
        <p:spPr>
          <a:xfrm>
            <a:off x="152400" y="4554394"/>
            <a:ext cx="4653504" cy="1732518"/>
          </a:xfrm>
        </p:spPr>
        <p:txBody>
          <a:bodyPr>
            <a:noAutofit/>
          </a:bodyPr>
          <a:lstStyle/>
          <a:p>
            <a:r>
              <a:rPr lang="es-ES_tradnl" altLang="fr-FR" sz="2400" b="1" dirty="0"/>
              <a:t>La Grande </a:t>
            </a:r>
            <a:r>
              <a:rPr lang="es-ES_tradnl" altLang="fr-FR" sz="2400" b="1" dirty="0" err="1"/>
              <a:t>Arche</a:t>
            </a:r>
            <a:r>
              <a:rPr lang="es-ES_tradnl" altLang="fr-FR" sz="2400" b="1" dirty="0"/>
              <a:t> de La </a:t>
            </a:r>
            <a:r>
              <a:rPr lang="es-ES_tradnl" altLang="fr-FR" sz="2400" b="1" dirty="0" err="1"/>
              <a:t>Défense</a:t>
            </a:r>
            <a:r>
              <a:rPr lang="es-ES_tradnl" altLang="fr-FR" sz="2400" b="1" dirty="0"/>
              <a:t>, París (Francia)</a:t>
            </a:r>
          </a:p>
          <a:p>
            <a:r>
              <a:rPr lang="de-DE" altLang="fr-FR" sz="2000" dirty="0"/>
              <a:t>Arquit. : Johan Otto von </a:t>
            </a:r>
            <a:r>
              <a:rPr lang="de-DE" altLang="fr-FR" sz="2000" dirty="0" err="1"/>
              <a:t>Spreckelsen</a:t>
            </a:r>
            <a:endParaRPr lang="de-DE" altLang="fr-FR" sz="2000" dirty="0"/>
          </a:p>
          <a:p>
            <a:r>
              <a:rPr lang="es-ES_tradnl" altLang="fr-FR" sz="2000" dirty="0"/>
              <a:t>Oficina Técnica</a:t>
            </a:r>
            <a:r>
              <a:rPr lang="de-DE" altLang="fr-FR" sz="2000" dirty="0"/>
              <a:t>: Paul Andreu</a:t>
            </a:r>
            <a:endParaRPr lang="en-GB" altLang="fr-FR" sz="20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5844" name="Picture 6" descr="ParisLaGrandeArche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32039" y="4129755"/>
            <a:ext cx="3946525" cy="25939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8705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polarit-talo1.jpg"/>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20483" name="Rectangle 3"/>
          <p:cNvSpPr>
            <a:spLocks noGrp="1" noChangeArrowheads="1"/>
          </p:cNvSpPr>
          <p:nvPr>
            <p:ph type="body" sz="half" idx="2"/>
          </p:nvPr>
        </p:nvSpPr>
        <p:spPr>
          <a:xfrm>
            <a:off x="1828800" y="4754389"/>
            <a:ext cx="5486400" cy="804862"/>
          </a:xfrm>
        </p:spPr>
        <p:txBody>
          <a:bodyPr>
            <a:normAutofit/>
          </a:bodyPr>
          <a:lstStyle/>
          <a:p>
            <a:r>
              <a:rPr lang="es-ES_tradnl" altLang="fr-FR" sz="2400" b="1" dirty="0"/>
              <a:t>Villa </a:t>
            </a:r>
            <a:r>
              <a:rPr lang="es-ES_tradnl" altLang="fr-FR" sz="2400" b="1" dirty="0" err="1"/>
              <a:t>Inox</a:t>
            </a:r>
            <a:r>
              <a:rPr lang="es-ES_tradnl" altLang="fr-FR" sz="2400" b="1" dirty="0"/>
              <a:t> (Finlandia</a:t>
            </a:r>
            <a:r>
              <a:rPr lang="fr-FR" altLang="fr-FR" sz="2400" b="1" dirty="0"/>
              <a:t>)</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702164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Content Placeholder 8" descr="519-40 entry.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86778" y="188640"/>
            <a:ext cx="5342070" cy="3774904"/>
          </a:xfrm>
          <a:ln>
            <a:solidFill>
              <a:schemeClr val="tx1"/>
            </a:solidFill>
          </a:ln>
        </p:spPr>
      </p:pic>
      <p:sp>
        <p:nvSpPr>
          <p:cNvPr id="5" name="Text Placeholder 4"/>
          <p:cNvSpPr>
            <a:spLocks noGrp="1"/>
          </p:cNvSpPr>
          <p:nvPr>
            <p:ph type="body" sz="half" idx="2"/>
          </p:nvPr>
        </p:nvSpPr>
        <p:spPr>
          <a:xfrm>
            <a:off x="3446575" y="4249783"/>
            <a:ext cx="5747656" cy="1993900"/>
          </a:xfrm>
        </p:spPr>
        <p:txBody>
          <a:bodyPr>
            <a:normAutofit/>
          </a:bodyPr>
          <a:lstStyle/>
          <a:p>
            <a:r>
              <a:rPr lang="de-DE" altLang="fr-FR" sz="2400" b="1" dirty="0"/>
              <a:t>La Lentille de Saint-Lazare, París, (Francia)</a:t>
            </a:r>
          </a:p>
          <a:p>
            <a:r>
              <a:rPr lang="fr-BE" altLang="fr-FR" sz="2000" dirty="0" err="1"/>
              <a:t>Arquit</a:t>
            </a:r>
            <a:r>
              <a:rPr lang="fr-BE" altLang="fr-FR" sz="2000" dirty="0"/>
              <a:t>.: Arte Charpentiers &amp; Associés</a:t>
            </a:r>
          </a:p>
          <a:p>
            <a:r>
              <a:rPr lang="es-ES_tradnl" altLang="fr-FR" sz="2000" dirty="0"/>
              <a:t>Oficina Técnica</a:t>
            </a:r>
            <a:r>
              <a:rPr lang="fr-BE" altLang="fr-FR" sz="2000" dirty="0"/>
              <a:t>: </a:t>
            </a:r>
            <a:r>
              <a:rPr lang="fr-BE" altLang="fr-FR" sz="2000" dirty="0" err="1"/>
              <a:t>Mitsu</a:t>
            </a:r>
            <a:r>
              <a:rPr lang="fr-BE" altLang="fr-FR" sz="2000" dirty="0"/>
              <a:t> Edwards</a:t>
            </a:r>
            <a:endParaRPr lang="en-GB" altLang="fr-FR" sz="20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7892" name="Picture 9" descr="519-10 bardag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5241" y="3635381"/>
            <a:ext cx="1860608"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7893" name="Picture 10" descr="519-13 gate.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208" y="478062"/>
            <a:ext cx="1893641" cy="252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2874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Z:\DONNEES\Mes Documents\Images\Porto\PB24007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47380" y="313720"/>
            <a:ext cx="4389120" cy="5852160"/>
          </a:xfrm>
          <a:ln>
            <a:solidFill>
              <a:schemeClr val="tx1"/>
            </a:solidFill>
          </a:ln>
        </p:spPr>
      </p:pic>
      <p:sp>
        <p:nvSpPr>
          <p:cNvPr id="3" name="Text Placeholder 2"/>
          <p:cNvSpPr>
            <a:spLocks noGrp="1"/>
          </p:cNvSpPr>
          <p:nvPr>
            <p:ph type="body" sz="half" idx="2"/>
          </p:nvPr>
        </p:nvSpPr>
        <p:spPr>
          <a:xfrm>
            <a:off x="223520" y="393766"/>
            <a:ext cx="3724508" cy="661311"/>
          </a:xfrm>
          <a:ln>
            <a:noFill/>
          </a:ln>
        </p:spPr>
        <p:txBody>
          <a:bodyPr>
            <a:normAutofit/>
          </a:bodyPr>
          <a:lstStyle/>
          <a:p>
            <a:r>
              <a:rPr lang="es-ES_tradnl" sz="2400" b="1" dirty="0"/>
              <a:t>Estación</a:t>
            </a:r>
            <a:r>
              <a:rPr lang="fr-FR" sz="2400" b="1" dirty="0"/>
              <a:t> en Porto (Portugal)</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2771" name="Picture 3" descr="Z:\DONNEES\Mes Documents\Images\Porto\PB24008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93" y="1916771"/>
            <a:ext cx="2747929" cy="366448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3074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2"/>
          </p:nvPr>
        </p:nvSpPr>
        <p:spPr>
          <a:xfrm>
            <a:off x="512465" y="240553"/>
            <a:ext cx="7772400" cy="1739602"/>
          </a:xfrm>
        </p:spPr>
        <p:txBody>
          <a:bodyPr>
            <a:normAutofit/>
          </a:bodyPr>
          <a:lstStyle/>
          <a:p>
            <a:r>
              <a:rPr lang="it-IT" altLang="nl-BE" sz="2400" b="1" dirty="0"/>
              <a:t>Oficinas Centrales Torno Internazionale S.P.A. Milán, (Italia)</a:t>
            </a:r>
            <a:r>
              <a:rPr lang="it-IT" altLang="nl-BE" sz="2400" dirty="0"/>
              <a:t> </a:t>
            </a:r>
            <a:r>
              <a:rPr lang="it-IT" altLang="nl-BE" sz="2000" dirty="0"/>
              <a:t>Grado de acero inoxidable: EN 1.4404 (AISI 316L)</a:t>
            </a:r>
          </a:p>
          <a:p>
            <a:r>
              <a:rPr lang="it-IT" altLang="nl-BE" sz="2000" dirty="0"/>
              <a:t>Arquitecto: Dante O. BENINI &amp; </a:t>
            </a:r>
            <a:r>
              <a:rPr lang="it-IT" altLang="nl-BE" sz="2000" dirty="0" err="1"/>
              <a:t>Partners</a:t>
            </a:r>
            <a:r>
              <a:rPr lang="it-IT" altLang="nl-BE" sz="2000" dirty="0"/>
              <a:t> </a:t>
            </a:r>
            <a:r>
              <a:rPr lang="it-IT" altLang="nl-BE" sz="2000" dirty="0" err="1"/>
              <a:t>Architects</a:t>
            </a:r>
            <a:endParaRPr lang="it-IT" altLang="nl-BE" sz="2000"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417" y="1628467"/>
            <a:ext cx="6851104" cy="4597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pic>
      <p:sp>
        <p:nvSpPr>
          <p:cNvPr id="7" name="Rectangle 6"/>
          <p:cNvSpPr/>
          <p:nvPr/>
        </p:nvSpPr>
        <p:spPr>
          <a:xfrm>
            <a:off x="4279425" y="6347996"/>
            <a:ext cx="372409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0" i="0" u="none" strike="noStrike" kern="1200" cap="none" spc="0" normalizeH="0" baseline="0" noProof="0" dirty="0">
                <a:ln>
                  <a:noFill/>
                </a:ln>
                <a:solidFill>
                  <a:prstClr val="black"/>
                </a:solidFill>
                <a:effectLst/>
                <a:uLnTx/>
                <a:uFillTx/>
                <a:latin typeface="Calibri"/>
                <a:ea typeface="+mn-ea"/>
                <a:cs typeface="+mn-cs"/>
              </a:rPr>
              <a:t>Fotografía</a:t>
            </a:r>
            <a:r>
              <a:rPr kumimoji="0" lang="it-IT" altLang="nl-BE" sz="1600" b="0" i="0" u="none" strike="noStrike" kern="1200" cap="none" spc="0" normalizeH="0" baseline="0" noProof="0" dirty="0">
                <a:ln>
                  <a:noFill/>
                </a:ln>
                <a:solidFill>
                  <a:prstClr val="black"/>
                </a:solidFill>
                <a:effectLst/>
                <a:uLnTx/>
                <a:uFillTx/>
                <a:latin typeface="Calibri"/>
                <a:ea typeface="+mn-ea"/>
                <a:cs typeface="+mn-cs"/>
              </a:rPr>
              <a:t>: Toni Nicolino / Nicola Giacomin</a:t>
            </a:r>
            <a:endParaRPr kumimoji="0" lang="fr-FR" altLang="nl-BE"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984717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8" name="Image 7" descr="Capture d’écran 2015-05-12 à 14.02.4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553" y="794601"/>
            <a:ext cx="5995517" cy="5255810"/>
          </a:xfrm>
          <a:prstGeom prst="rect">
            <a:avLst/>
          </a:prstGeom>
        </p:spPr>
      </p:pic>
      <p:sp>
        <p:nvSpPr>
          <p:cNvPr id="10" name="Text Placeholder 4"/>
          <p:cNvSpPr txBox="1">
            <a:spLocks/>
          </p:cNvSpPr>
          <p:nvPr/>
        </p:nvSpPr>
        <p:spPr>
          <a:xfrm>
            <a:off x="530917" y="167971"/>
            <a:ext cx="6596823" cy="50471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dirty="0">
                <a:ln>
                  <a:noFill/>
                </a:ln>
                <a:solidFill>
                  <a:prstClr val="black"/>
                </a:solidFill>
                <a:effectLst/>
                <a:uLnTx/>
                <a:uFillTx/>
                <a:latin typeface="Calibri"/>
                <a:ea typeface="+mn-ea"/>
                <a:cs typeface="+mn-cs"/>
              </a:rPr>
              <a:t>Pórticos de acero inoxidable en una planta nuclear</a:t>
            </a:r>
          </a:p>
        </p:txBody>
      </p:sp>
      <p:sp>
        <p:nvSpPr>
          <p:cNvPr id="11" name="Rectangle 10"/>
          <p:cNvSpPr/>
          <p:nvPr/>
        </p:nvSpPr>
        <p:spPr>
          <a:xfrm>
            <a:off x="4373036" y="6067158"/>
            <a:ext cx="3123034"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0" i="0" u="none" strike="noStrike" kern="1200" cap="none" spc="0" normalizeH="0" baseline="0" noProof="0" dirty="0">
                <a:ln>
                  <a:noFill/>
                </a:ln>
                <a:solidFill>
                  <a:prstClr val="black"/>
                </a:solidFill>
                <a:effectLst/>
                <a:uLnTx/>
                <a:uFillTx/>
                <a:latin typeface="Calibri"/>
                <a:ea typeface="+mn-ea"/>
                <a:cs typeface="+mn-cs"/>
              </a:rPr>
              <a:t>Fotografía: </a:t>
            </a:r>
            <a:r>
              <a:rPr kumimoji="0" lang="es-ES_tradnl" sz="1600" b="0" i="0" u="none" strike="noStrike" kern="1200" cap="none" spc="0" normalizeH="0" baseline="0" noProof="0" dirty="0" err="1">
                <a:ln>
                  <a:noFill/>
                </a:ln>
                <a:solidFill>
                  <a:prstClr val="black"/>
                </a:solidFill>
                <a:effectLst/>
                <a:uLnTx/>
                <a:uFillTx/>
                <a:latin typeface="Calibri"/>
                <a:ea typeface="+mn-ea"/>
                <a:cs typeface="+mn-cs"/>
              </a:rPr>
              <a:t>Stainless</a:t>
            </a:r>
            <a:r>
              <a:rPr kumimoji="0" lang="es-ES_tradnl" sz="1600" b="0" i="0" u="none" strike="noStrike" kern="1200" cap="none" spc="0" normalizeH="0" baseline="0" noProof="0" dirty="0">
                <a:ln>
                  <a:noFill/>
                </a:ln>
                <a:solidFill>
                  <a:prstClr val="black"/>
                </a:solidFill>
                <a:effectLst/>
                <a:uLnTx/>
                <a:uFillTx/>
                <a:latin typeface="Calibri"/>
                <a:ea typeface="+mn-ea"/>
                <a:cs typeface="+mn-cs"/>
              </a:rPr>
              <a:t> </a:t>
            </a:r>
            <a:r>
              <a:rPr kumimoji="0" lang="es-ES_tradnl" sz="1600" b="0" i="0" u="none" strike="noStrike" kern="1200" cap="none" spc="0" normalizeH="0" baseline="0" noProof="0" dirty="0" err="1">
                <a:ln>
                  <a:noFill/>
                </a:ln>
                <a:solidFill>
                  <a:prstClr val="black"/>
                </a:solidFill>
                <a:effectLst/>
                <a:uLnTx/>
                <a:uFillTx/>
                <a:latin typeface="Calibri"/>
                <a:ea typeface="+mn-ea"/>
                <a:cs typeface="+mn-cs"/>
              </a:rPr>
              <a:t>Structurals</a:t>
            </a:r>
            <a:r>
              <a:rPr kumimoji="0" lang="es-ES_tradnl" sz="1600" b="0" i="0" u="none" strike="noStrike" kern="1200" cap="none" spc="0" normalizeH="0" baseline="0" noProof="0" dirty="0">
                <a:ln>
                  <a:noFill/>
                </a:ln>
                <a:solidFill>
                  <a:prstClr val="black"/>
                </a:solidFill>
                <a:effectLst/>
                <a:uLnTx/>
                <a:uFillTx/>
                <a:latin typeface="Calibri"/>
                <a:ea typeface="+mn-ea"/>
                <a:cs typeface="+mn-cs"/>
              </a:rPr>
              <a:t> LLC</a:t>
            </a:r>
          </a:p>
        </p:txBody>
      </p:sp>
    </p:spTree>
    <p:extLst>
      <p:ext uri="{BB962C8B-B14F-4D97-AF65-F5344CB8AC3E}">
        <p14:creationId xmlns:p14="http://schemas.microsoft.com/office/powerpoint/2010/main" val="1458665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5" name="Image 4" descr="Capture d’écran 2015-05-12 à 14.04.55.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4377924" y="228600"/>
            <a:ext cx="4315226" cy="6248400"/>
          </a:xfrm>
          <a:prstGeom prst="rect">
            <a:avLst/>
          </a:prstGeom>
        </p:spPr>
      </p:pic>
      <p:sp>
        <p:nvSpPr>
          <p:cNvPr id="8" name="Text Placeholder 4"/>
          <p:cNvSpPr txBox="1">
            <a:spLocks/>
          </p:cNvSpPr>
          <p:nvPr/>
        </p:nvSpPr>
        <p:spPr>
          <a:xfrm>
            <a:off x="235255" y="228600"/>
            <a:ext cx="3519671" cy="173960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dirty="0">
                <a:ln>
                  <a:noFill/>
                </a:ln>
                <a:solidFill>
                  <a:prstClr val="black"/>
                </a:solidFill>
                <a:effectLst/>
                <a:uLnTx/>
                <a:uFillTx/>
                <a:latin typeface="Calibri"/>
                <a:ea typeface="+mn-ea"/>
                <a:cs typeface="+mn-cs"/>
              </a:rPr>
              <a:t>Soportes de fachada de acero inoxidable,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dirty="0">
                <a:ln>
                  <a:noFill/>
                </a:ln>
                <a:solidFill>
                  <a:prstClr val="black"/>
                </a:solidFill>
                <a:effectLst/>
                <a:uLnTx/>
                <a:uFillTx/>
                <a:latin typeface="Calibri"/>
                <a:ea typeface="+mn-ea"/>
                <a:cs typeface="+mn-cs"/>
              </a:rPr>
              <a:t>Tampa, (USA)</a:t>
            </a:r>
          </a:p>
        </p:txBody>
      </p:sp>
      <p:sp>
        <p:nvSpPr>
          <p:cNvPr id="9" name="Rectangle 8"/>
          <p:cNvSpPr/>
          <p:nvPr/>
        </p:nvSpPr>
        <p:spPr>
          <a:xfrm>
            <a:off x="5416215" y="6488668"/>
            <a:ext cx="331712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0" i="0" u="none" strike="noStrike" kern="1200" cap="none" spc="0" normalizeH="0" baseline="0" noProof="0" dirty="0">
                <a:ln>
                  <a:noFill/>
                </a:ln>
                <a:solidFill>
                  <a:prstClr val="black"/>
                </a:solidFill>
                <a:effectLst/>
                <a:uLnTx/>
                <a:uFillTx/>
                <a:latin typeface="Calibri"/>
                <a:ea typeface="+mn-ea"/>
                <a:cs typeface="+mn-cs"/>
              </a:rPr>
              <a:t>Fotografía:</a:t>
            </a:r>
            <a:r>
              <a:rPr kumimoji="0" lang="fr-FR" sz="1600" b="0" i="0" u="none" strike="noStrike" kern="1200" cap="none" spc="0" normalizeH="0" baseline="0" noProof="0" dirty="0">
                <a:ln>
                  <a:noFill/>
                </a:ln>
                <a:solidFill>
                  <a:prstClr val="black"/>
                </a:solidFill>
                <a:effectLst/>
                <a:uLnTx/>
                <a:uFillTx/>
                <a:latin typeface="Calibri"/>
                <a:ea typeface="+mn-ea"/>
                <a:cs typeface="+mn-cs"/>
              </a:rPr>
              <a:t> </a:t>
            </a:r>
            <a:r>
              <a:rPr kumimoji="0" lang="fr-FR" sz="1600" b="0" i="0" u="none" strike="noStrike" kern="1200" cap="none" spc="0" normalizeH="0" baseline="0" noProof="0" dirty="0" err="1">
                <a:ln>
                  <a:noFill/>
                </a:ln>
                <a:solidFill>
                  <a:prstClr val="black"/>
                </a:solidFill>
                <a:effectLst/>
                <a:uLnTx/>
                <a:uFillTx/>
                <a:latin typeface="Calibri"/>
                <a:ea typeface="+mn-ea"/>
                <a:cs typeface="+mn-cs"/>
              </a:rPr>
              <a:t>TriPyramid</a:t>
            </a:r>
            <a:r>
              <a:rPr kumimoji="0" lang="fr-FR" sz="1600" b="0" i="0" u="none" strike="noStrike" kern="1200" cap="none" spc="0" normalizeH="0" baseline="0" noProof="0" dirty="0">
                <a:ln>
                  <a:noFill/>
                </a:ln>
                <a:solidFill>
                  <a:prstClr val="black"/>
                </a:solidFill>
                <a:effectLst/>
                <a:uLnTx/>
                <a:uFillTx/>
                <a:latin typeface="Calibri"/>
                <a:ea typeface="+mn-ea"/>
                <a:cs typeface="+mn-cs"/>
              </a:rPr>
              <a:t> Structures, Inc.</a:t>
            </a:r>
          </a:p>
        </p:txBody>
      </p:sp>
    </p:spTree>
    <p:extLst>
      <p:ext uri="{BB962C8B-B14F-4D97-AF65-F5344CB8AC3E}">
        <p14:creationId xmlns:p14="http://schemas.microsoft.com/office/powerpoint/2010/main" val="19739739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5" name="Image 4" descr="Capture d’écran 2015-05-12 à 14.07.1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8768" y="1336431"/>
            <a:ext cx="6244662" cy="4727819"/>
          </a:xfrm>
          <a:prstGeom prst="rect">
            <a:avLst/>
          </a:prstGeom>
        </p:spPr>
      </p:pic>
      <p:sp>
        <p:nvSpPr>
          <p:cNvPr id="8" name="Text Placeholder 4"/>
          <p:cNvSpPr txBox="1">
            <a:spLocks/>
          </p:cNvSpPr>
          <p:nvPr/>
        </p:nvSpPr>
        <p:spPr>
          <a:xfrm>
            <a:off x="452176" y="323467"/>
            <a:ext cx="8410471" cy="1133544"/>
          </a:xfrm>
          <a:prstGeom prst="rect">
            <a:avLst/>
          </a:prstGeom>
        </p:spPr>
        <p:txBody>
          <a:bodyPr vert="horz" lIns="91440" tIns="45720" rIns="91440" bIns="45720" rtlCol="0">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3100" b="1" i="0" u="none" strike="noStrike" kern="1200" cap="none" spc="0" normalizeH="0" baseline="0" noProof="0" dirty="0">
                <a:ln>
                  <a:noFill/>
                </a:ln>
                <a:solidFill>
                  <a:prstClr val="black"/>
                </a:solidFill>
                <a:effectLst/>
                <a:uLnTx/>
                <a:uFillTx/>
                <a:latin typeface="Calibri"/>
                <a:ea typeface="+mn-ea"/>
                <a:cs typeface="+mn-cs"/>
              </a:rPr>
              <a:t>Vigas en I de acero inoxidable</a:t>
            </a:r>
            <a:r>
              <a:rPr kumimoji="0" lang="fr-FR" sz="28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900" b="0" i="0" u="none" strike="noStrike" kern="1200" cap="none" spc="0" normalizeH="0" baseline="0" noProof="0" dirty="0">
                <a:ln>
                  <a:noFill/>
                </a:ln>
                <a:solidFill>
                  <a:prstClr val="black"/>
                </a:solidFill>
                <a:effectLst/>
                <a:uLnTx/>
                <a:uFillTx/>
                <a:latin typeface="Calibri"/>
                <a:ea typeface="+mn-ea"/>
                <a:cs typeface="+mn-cs"/>
              </a:rPr>
              <a:t>Planta de tratamiento de agua </a:t>
            </a:r>
            <a:r>
              <a:rPr kumimoji="0" lang="fr-FR" sz="2900" b="0" i="0" u="none" strike="noStrike" kern="1200" cap="none" spc="0" normalizeH="0" baseline="0" noProof="0" dirty="0">
                <a:ln>
                  <a:noFill/>
                </a:ln>
                <a:solidFill>
                  <a:prstClr val="black"/>
                </a:solidFill>
                <a:effectLst/>
                <a:uLnTx/>
                <a:uFillTx/>
                <a:latin typeface="Calibri"/>
                <a:ea typeface="+mn-ea"/>
                <a:cs typeface="+mn-cs"/>
              </a:rPr>
              <a:t>« Thames Gateway Water </a:t>
            </a:r>
            <a:r>
              <a:rPr kumimoji="0" lang="fr-FR" sz="2900" b="0" i="0" u="none" strike="noStrike" kern="1200" cap="none" spc="0" normalizeH="0" baseline="0" noProof="0" dirty="0" err="1">
                <a:ln>
                  <a:noFill/>
                </a:ln>
                <a:solidFill>
                  <a:prstClr val="black"/>
                </a:solidFill>
                <a:effectLst/>
                <a:uLnTx/>
                <a:uFillTx/>
                <a:latin typeface="Calibri"/>
                <a:ea typeface="+mn-ea"/>
                <a:cs typeface="+mn-cs"/>
              </a:rPr>
              <a:t>Treatment</a:t>
            </a:r>
            <a:r>
              <a:rPr kumimoji="0" lang="fr-FR" sz="2900" b="0" i="0" u="none" strike="noStrike" kern="1200" cap="none" spc="0" normalizeH="0" baseline="0" noProof="0" dirty="0">
                <a:ln>
                  <a:noFill/>
                </a:ln>
                <a:solidFill>
                  <a:prstClr val="black"/>
                </a:solidFill>
                <a:effectLst/>
                <a:uLnTx/>
                <a:uFillTx/>
                <a:latin typeface="Calibri"/>
                <a:ea typeface="+mn-ea"/>
                <a:cs typeface="+mn-cs"/>
              </a:rPr>
              <a:t> Works », </a:t>
            </a:r>
            <a:r>
              <a:rPr kumimoji="0" lang="es-ES_tradnl" sz="2900" b="0" i="0" u="none" strike="noStrike" kern="1200" cap="none" spc="0" normalizeH="0" baseline="0" noProof="0" dirty="0">
                <a:ln>
                  <a:noFill/>
                </a:ln>
                <a:solidFill>
                  <a:prstClr val="black"/>
                </a:solidFill>
                <a:effectLst/>
                <a:uLnTx/>
                <a:uFillTx/>
                <a:latin typeface="Calibri"/>
                <a:ea typeface="+mn-ea"/>
                <a:cs typeface="+mn-cs"/>
              </a:rPr>
              <a:t>(Reino Unido</a:t>
            </a:r>
            <a:r>
              <a:rPr kumimoji="0" lang="fr-FR" sz="2900" b="0" i="0" u="none" strike="noStrike" kern="1200" cap="none" spc="0" normalizeH="0" baseline="0" noProof="0" dirty="0">
                <a:ln>
                  <a:noFill/>
                </a:ln>
                <a:solidFill>
                  <a:prstClr val="black"/>
                </a:solidFill>
                <a:effectLst/>
                <a:uLnTx/>
                <a:uFillTx/>
                <a:latin typeface="Calibri"/>
                <a:ea typeface="+mn-ea"/>
                <a:cs typeface="+mn-cs"/>
              </a:rPr>
              <a:t>)</a:t>
            </a:r>
          </a:p>
        </p:txBody>
      </p:sp>
      <p:sp>
        <p:nvSpPr>
          <p:cNvPr id="9" name="Rectangle 8"/>
          <p:cNvSpPr/>
          <p:nvPr/>
        </p:nvSpPr>
        <p:spPr>
          <a:xfrm>
            <a:off x="6618487" y="6069263"/>
            <a:ext cx="209552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600" b="0" i="0" u="none" strike="noStrike" kern="1200" cap="none" spc="0" normalizeH="0" baseline="0" noProof="0" dirty="0">
                <a:ln>
                  <a:noFill/>
                </a:ln>
                <a:solidFill>
                  <a:prstClr val="black"/>
                </a:solidFill>
                <a:effectLst/>
                <a:uLnTx/>
                <a:uFillTx/>
                <a:latin typeface="Calibri"/>
                <a:ea typeface="+mn-ea"/>
                <a:cs typeface="+mn-cs"/>
              </a:rPr>
              <a:t>Fotografía: </a:t>
            </a:r>
            <a:r>
              <a:rPr kumimoji="0" lang="es-ES_tradnl" sz="1600" b="0" i="0" u="none" strike="noStrike" kern="1200" cap="none" spc="0" normalizeH="0" baseline="0" noProof="0" dirty="0" err="1">
                <a:ln>
                  <a:noFill/>
                </a:ln>
                <a:solidFill>
                  <a:prstClr val="black"/>
                </a:solidFill>
                <a:effectLst/>
                <a:uLnTx/>
                <a:uFillTx/>
                <a:latin typeface="Calibri"/>
                <a:ea typeface="+mn-ea"/>
                <a:cs typeface="+mn-cs"/>
              </a:rPr>
              <a:t>Interserve</a:t>
            </a:r>
            <a:endParaRPr kumimoji="0" lang="es-ES_tradnl" sz="16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21535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Parte 2</a:t>
            </a:r>
          </a:p>
        </p:txBody>
      </p:sp>
      <p:sp>
        <p:nvSpPr>
          <p:cNvPr id="6" name="Sous-titre 5"/>
          <p:cNvSpPr>
            <a:spLocks noGrp="1"/>
          </p:cNvSpPr>
          <p:nvPr>
            <p:ph type="subTitle" idx="1"/>
          </p:nvPr>
        </p:nvSpPr>
        <p:spPr>
          <a:xfrm>
            <a:off x="1205797" y="3886200"/>
            <a:ext cx="6727371" cy="1752600"/>
          </a:xfrm>
        </p:spPr>
        <p:txBody>
          <a:bodyPr/>
          <a:lstStyle/>
          <a:p>
            <a:r>
              <a:rPr lang="es-ES_tradnl" dirty="0"/>
              <a:t>Características mecánicas del material</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86884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3518"/>
            <a:ext cx="8229600" cy="1143000"/>
          </a:xfrm>
        </p:spPr>
        <p:txBody>
          <a:bodyPr>
            <a:normAutofit fontScale="90000"/>
          </a:bodyPr>
          <a:lstStyle/>
          <a:p>
            <a:r>
              <a:rPr lang="es-ES_tradnl" altLang="en-US" dirty="0"/>
              <a:t>Propiedades tenso-</a:t>
            </a:r>
            <a:r>
              <a:rPr lang="es-ES_tradnl" altLang="en-US" dirty="0" err="1"/>
              <a:t>deformacionales</a:t>
            </a:r>
            <a:r>
              <a:rPr lang="es-ES_tradnl" altLang="en-US" dirty="0"/>
              <a:t>:</a:t>
            </a:r>
            <a:br>
              <a:rPr lang="es-ES_tradnl" altLang="en-US" dirty="0"/>
            </a:br>
            <a:r>
              <a:rPr lang="es-ES_tradnl" altLang="en-US" sz="4000" dirty="0"/>
              <a:t>Acero al carbono vs acero inoxidable</a:t>
            </a:r>
            <a:endParaRPr lang="es-ES_tradnl" dirty="0"/>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 Box 8"/>
          <p:cNvSpPr txBox="1">
            <a:spLocks noChangeArrowheads="1"/>
          </p:cNvSpPr>
          <p:nvPr/>
        </p:nvSpPr>
        <p:spPr bwMode="auto">
          <a:xfrm>
            <a:off x="800100" y="1538605"/>
            <a:ext cx="7931918" cy="646331"/>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_tradnl" sz="1800" b="1" i="0" u="none" strike="noStrike" kern="1200" cap="none" spc="0" normalizeH="0" baseline="0" noProof="0" dirty="0">
                <a:ln>
                  <a:noFill/>
                </a:ln>
                <a:solidFill>
                  <a:prstClr val="black"/>
                </a:solidFill>
                <a:effectLst/>
                <a:uLnTx/>
                <a:uFillTx/>
                <a:latin typeface="Univers" charset="0"/>
                <a:ea typeface="+mn-ea"/>
                <a:cs typeface="+mn-cs"/>
              </a:rPr>
              <a:t>El acero inoxidable presenta un comportamiento </a:t>
            </a:r>
            <a:r>
              <a:rPr kumimoji="0" lang="el-GR" altLang="en-US" sz="1800" b="1" i="0" u="none" strike="noStrike" kern="1200" cap="none" spc="0" normalizeH="0" baseline="0" noProof="0" dirty="0">
                <a:ln>
                  <a:noFill/>
                </a:ln>
                <a:solidFill>
                  <a:prstClr val="black"/>
                </a:solidFill>
                <a:effectLst/>
                <a:uLnTx/>
                <a:uFillTx/>
                <a:latin typeface="Calibri"/>
                <a:ea typeface="+mn-ea"/>
                <a:cs typeface="+mn-cs"/>
              </a:rPr>
              <a:t>σ</a:t>
            </a:r>
            <a:r>
              <a:rPr kumimoji="0" lang="en-GB" altLang="en-US" sz="1800" b="1" i="0" u="none" strike="noStrike" kern="1200" cap="none" spc="0" normalizeH="0" baseline="0" noProof="0" dirty="0">
                <a:ln>
                  <a:noFill/>
                </a:ln>
                <a:solidFill>
                  <a:prstClr val="black"/>
                </a:solidFill>
                <a:effectLst/>
                <a:uLnTx/>
                <a:uFillTx/>
                <a:latin typeface="Calibri"/>
                <a:ea typeface="+mn-ea"/>
                <a:cs typeface="+mn-cs"/>
              </a:rPr>
              <a:t>-</a:t>
            </a:r>
            <a:r>
              <a:rPr kumimoji="0" lang="el-GR" altLang="en-US" sz="1800" b="1" i="0" u="none" strike="noStrike" kern="1200" cap="none" spc="0" normalizeH="0" baseline="0" noProof="0" dirty="0">
                <a:ln>
                  <a:noFill/>
                </a:ln>
                <a:solidFill>
                  <a:prstClr val="black"/>
                </a:solidFill>
                <a:effectLst/>
                <a:uLnTx/>
                <a:uFillTx/>
                <a:latin typeface="Calibri"/>
                <a:ea typeface="+mn-ea"/>
                <a:cs typeface="+mn-cs"/>
              </a:rPr>
              <a:t>ε</a:t>
            </a:r>
            <a:r>
              <a:rPr kumimoji="0" lang="en-GB" sz="1800" b="1" i="0" u="none" strike="noStrike" kern="1200" cap="none" spc="0" normalizeH="0" baseline="0" noProof="0" dirty="0">
                <a:ln>
                  <a:noFill/>
                </a:ln>
                <a:solidFill>
                  <a:prstClr val="black"/>
                </a:solidFill>
                <a:effectLst/>
                <a:uLnTx/>
                <a:uFillTx/>
                <a:latin typeface="Univers" charset="0"/>
                <a:ea typeface="+mn-ea"/>
                <a:cs typeface="+mn-cs"/>
              </a:rPr>
              <a:t> </a:t>
            </a:r>
            <a:r>
              <a:rPr kumimoji="0" lang="es-ES_tradnl" sz="1800" b="1" i="0" u="none" strike="noStrike" kern="1200" cap="none" spc="0" normalizeH="0" baseline="0" noProof="0" dirty="0">
                <a:ln>
                  <a:noFill/>
                </a:ln>
                <a:solidFill>
                  <a:prstClr val="black"/>
                </a:solidFill>
                <a:effectLst/>
                <a:uLnTx/>
                <a:uFillTx/>
                <a:latin typeface="Univers" charset="0"/>
                <a:ea typeface="+mn-ea"/>
                <a:cs typeface="+mn-cs"/>
              </a:rPr>
              <a:t>esencialmente diferente al del acero al carbono</a:t>
            </a:r>
            <a:r>
              <a:rPr kumimoji="0" lang="en-GB" sz="1800" b="1" i="0" u="none" strike="noStrike" kern="1200" cap="none" spc="0" normalizeH="0" baseline="0" noProof="0" dirty="0">
                <a:ln>
                  <a:noFill/>
                </a:ln>
                <a:solidFill>
                  <a:prstClr val="black"/>
                </a:solidFill>
                <a:effectLst/>
                <a:uLnTx/>
                <a:uFillTx/>
                <a:latin typeface="Univers" charset="0"/>
                <a:ea typeface="+mn-ea"/>
                <a:cs typeface="+mn-cs"/>
              </a:rPr>
              <a:t>.</a:t>
            </a:r>
            <a:endParaRPr kumimoji="0" lang="en-US"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2" name="Rectangle 9"/>
          <p:cNvSpPr>
            <a:spLocks noChangeArrowheads="1"/>
          </p:cNvSpPr>
          <p:nvPr/>
        </p:nvSpPr>
        <p:spPr bwMode="auto">
          <a:xfrm>
            <a:off x="5150478" y="3986212"/>
            <a:ext cx="3581540" cy="1631216"/>
          </a:xfrm>
          <a:prstGeom prst="rect">
            <a:avLst/>
          </a:prstGeom>
          <a:solidFill>
            <a:schemeClr val="accent6">
              <a:lumMod val="60000"/>
              <a:lumOff val="4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_tradnl" sz="2000" b="1" i="0" u="none" strike="noStrike" kern="1200" cap="none" spc="0" normalizeH="0" baseline="0" noProof="0" dirty="0">
                <a:ln>
                  <a:noFill/>
                </a:ln>
                <a:solidFill>
                  <a:prstClr val="black"/>
                </a:solidFill>
                <a:effectLst/>
                <a:uLnTx/>
                <a:uFillTx/>
                <a:latin typeface="Univers" charset="0"/>
                <a:ea typeface="+mn-ea"/>
                <a:cs typeface="+mn-cs"/>
              </a:rPr>
              <a:t>El acero inoxidable presenta una plastificación gradual con un importante endurecimiento por deformación.</a:t>
            </a:r>
            <a:r>
              <a:rPr kumimoji="0" lang="en-GB" sz="2000" b="1" i="0" u="none" strike="noStrike" kern="1200" cap="none" spc="0" normalizeH="0" baseline="0" noProof="0" dirty="0">
                <a:ln>
                  <a:noFill/>
                </a:ln>
                <a:solidFill>
                  <a:prstClr val="black"/>
                </a:solidFill>
                <a:effectLst/>
                <a:uLnTx/>
                <a:uFillTx/>
                <a:latin typeface="Univers" charset="0"/>
                <a:ea typeface="+mn-ea"/>
                <a:cs typeface="+mn-cs"/>
              </a:rPr>
              <a:t> </a:t>
            </a:r>
            <a:endParaRPr kumimoji="0" lang="en-US" sz="20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13" name="Text Box 10"/>
          <p:cNvSpPr txBox="1">
            <a:spLocks noChangeArrowheads="1"/>
          </p:cNvSpPr>
          <p:nvPr/>
        </p:nvSpPr>
        <p:spPr bwMode="auto">
          <a:xfrm>
            <a:off x="5150478" y="2104493"/>
            <a:ext cx="3581540" cy="1631216"/>
          </a:xfrm>
          <a:prstGeom prst="rect">
            <a:avLst/>
          </a:prstGeom>
          <a:solidFill>
            <a:schemeClr val="tx2">
              <a:lumMod val="40000"/>
              <a:lumOff val="6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_tradnl" sz="2000" b="1" i="0" u="none" strike="noStrike" kern="1200" cap="none" spc="0" normalizeH="0" baseline="0" noProof="0" dirty="0">
                <a:ln>
                  <a:noFill/>
                </a:ln>
                <a:solidFill>
                  <a:prstClr val="black"/>
                </a:solidFill>
                <a:effectLst/>
                <a:uLnTx/>
                <a:uFillTx/>
                <a:latin typeface="Univers" charset="0"/>
                <a:ea typeface="+mn-ea"/>
                <a:cs typeface="+mn-cs"/>
              </a:rPr>
              <a:t>El acero al carbono presenta un límite elástico claramente marcado seguido de una rama plástica</a:t>
            </a:r>
          </a:p>
        </p:txBody>
      </p:sp>
      <p:graphicFrame>
        <p:nvGraphicFramePr>
          <p:cNvPr id="27" name="Grafiek 24"/>
          <p:cNvGraphicFramePr>
            <a:graphicFrameLocks noGrp="1"/>
          </p:cNvGraphicFramePr>
          <p:nvPr/>
        </p:nvGraphicFramePr>
        <p:xfrm>
          <a:off x="747157" y="2376658"/>
          <a:ext cx="4254527" cy="3332710"/>
        </p:xfrm>
        <a:graphic>
          <a:graphicData uri="http://schemas.openxmlformats.org/drawingml/2006/chart">
            <c:chart xmlns:c="http://schemas.openxmlformats.org/drawingml/2006/chart" xmlns:r="http://schemas.openxmlformats.org/officeDocument/2006/relationships" r:id="rId3"/>
          </a:graphicData>
        </a:graphic>
      </p:graphicFrame>
      <p:grpSp>
        <p:nvGrpSpPr>
          <p:cNvPr id="28" name="Group 23"/>
          <p:cNvGrpSpPr>
            <a:grpSpLocks/>
          </p:cNvGrpSpPr>
          <p:nvPr/>
        </p:nvGrpSpPr>
        <p:grpSpPr bwMode="auto">
          <a:xfrm>
            <a:off x="1625071" y="4078609"/>
            <a:ext cx="2438400" cy="369888"/>
            <a:chOff x="1768" y="2696"/>
            <a:chExt cx="1536" cy="233"/>
          </a:xfrm>
        </p:grpSpPr>
        <p:sp>
          <p:nvSpPr>
            <p:cNvPr id="29" name="Line 24"/>
            <p:cNvSpPr>
              <a:spLocks noChangeShapeType="1"/>
            </p:cNvSpPr>
            <p:nvPr/>
          </p:nvSpPr>
          <p:spPr bwMode="auto">
            <a:xfrm flipH="1" flipV="1">
              <a:off x="1768" y="2696"/>
              <a:ext cx="176" cy="12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0" name="Text Box 25"/>
            <p:cNvSpPr txBox="1">
              <a:spLocks noChangeArrowheads="1"/>
            </p:cNvSpPr>
            <p:nvPr/>
          </p:nvSpPr>
          <p:spPr bwMode="auto">
            <a:xfrm>
              <a:off x="1944" y="2696"/>
              <a:ext cx="1360" cy="23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Calibri"/>
                  <a:ea typeface="+mn-ea"/>
                  <a:cs typeface="Calibri"/>
                </a:rPr>
                <a:t>Respuesta inelástica</a:t>
              </a:r>
            </a:p>
          </p:txBody>
        </p:sp>
      </p:grpSp>
      <p:grpSp>
        <p:nvGrpSpPr>
          <p:cNvPr id="31" name="Group 26"/>
          <p:cNvGrpSpPr>
            <a:grpSpLocks/>
          </p:cNvGrpSpPr>
          <p:nvPr/>
        </p:nvGrpSpPr>
        <p:grpSpPr bwMode="auto">
          <a:xfrm>
            <a:off x="996421" y="2710002"/>
            <a:ext cx="3489325" cy="739776"/>
            <a:chOff x="1316" y="1910"/>
            <a:chExt cx="2198" cy="466"/>
          </a:xfrm>
        </p:grpSpPr>
        <p:sp>
          <p:nvSpPr>
            <p:cNvPr id="32" name="Line 27"/>
            <p:cNvSpPr>
              <a:spLocks noChangeShapeType="1"/>
            </p:cNvSpPr>
            <p:nvPr/>
          </p:nvSpPr>
          <p:spPr bwMode="auto">
            <a:xfrm>
              <a:off x="2464" y="2208"/>
              <a:ext cx="208" cy="168"/>
            </a:xfrm>
            <a:prstGeom prst="line">
              <a:avLst/>
            </a:prstGeom>
            <a:noFill/>
            <a:ln w="28575">
              <a:solidFill>
                <a:srgbClr val="000000"/>
              </a:solidFill>
              <a:round/>
              <a:headEnd/>
              <a:tailEnd type="triangle" w="sm" len="lg"/>
            </a:ln>
            <a:effectLst/>
          </p:spPr>
          <p:txBody>
            <a:bodyPr wrap="none">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3" name="Text Box 28"/>
            <p:cNvSpPr txBox="1">
              <a:spLocks noChangeArrowheads="1"/>
            </p:cNvSpPr>
            <p:nvPr/>
          </p:nvSpPr>
          <p:spPr bwMode="auto">
            <a:xfrm>
              <a:off x="1316" y="1910"/>
              <a:ext cx="2198" cy="407"/>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_tradnl" sz="1800" b="1" i="0" u="none" strike="noStrike" kern="1200" cap="none" spc="0" normalizeH="0" baseline="0" noProof="0" dirty="0">
                  <a:ln>
                    <a:noFill/>
                  </a:ln>
                  <a:solidFill>
                    <a:prstClr val="black"/>
                  </a:solidFill>
                  <a:effectLst/>
                  <a:uLnTx/>
                  <a:uFillTx/>
                  <a:latin typeface="Calibri"/>
                  <a:ea typeface="+mn-ea"/>
                  <a:cs typeface="Calibri"/>
                </a:rPr>
                <a:t>Endurecimiento por deformación </a:t>
              </a:r>
              <a:r>
                <a:rPr kumimoji="0" lang="en-GB" sz="1800" b="0" i="0" u="none" strike="noStrike" kern="1200" cap="none" spc="0" normalizeH="0" baseline="0" noProof="0" dirty="0">
                  <a:ln>
                    <a:noFill/>
                  </a:ln>
                  <a:solidFill>
                    <a:prstClr val="black"/>
                  </a:solidFill>
                  <a:effectLst/>
                  <a:uLnTx/>
                  <a:uFillTx/>
                  <a:latin typeface="Calibri"/>
                  <a:ea typeface="+mn-ea"/>
                  <a:cs typeface="Calibri"/>
                </a:rPr>
                <a:t>(Strain hardening)</a:t>
              </a:r>
            </a:p>
          </p:txBody>
        </p:sp>
      </p:grpSp>
      <p:sp>
        <p:nvSpPr>
          <p:cNvPr id="34" name="Gelijkbenige driehoek 2"/>
          <p:cNvSpPr/>
          <p:nvPr/>
        </p:nvSpPr>
        <p:spPr>
          <a:xfrm rot="5400000">
            <a:off x="4864890" y="551564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Gelijkbenige driehoek 15"/>
          <p:cNvSpPr/>
          <p:nvPr/>
        </p:nvSpPr>
        <p:spPr>
          <a:xfrm>
            <a:off x="831056" y="2403344"/>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kstvak 4"/>
          <p:cNvSpPr txBox="1"/>
          <p:nvPr/>
        </p:nvSpPr>
        <p:spPr>
          <a:xfrm>
            <a:off x="2059913" y="5623643"/>
            <a:ext cx="17241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rPr>
              <a:t>Deformación </a:t>
            </a:r>
            <a:r>
              <a:rPr kumimoji="0" lang="el-GR" sz="18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37" name="Tekstvak 17"/>
          <p:cNvSpPr txBox="1"/>
          <p:nvPr/>
        </p:nvSpPr>
        <p:spPr>
          <a:xfrm rot="16200000">
            <a:off x="-26555" y="3799392"/>
            <a:ext cx="13352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rPr>
              <a:t>Tensión </a:t>
            </a:r>
            <a:r>
              <a:rPr kumimoji="0" lang="el-GR" sz="1800"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Tree>
    <p:extLst>
      <p:ext uri="{BB962C8B-B14F-4D97-AF65-F5344CB8AC3E}">
        <p14:creationId xmlns:p14="http://schemas.microsoft.com/office/powerpoint/2010/main" val="1504782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23573" y="197915"/>
            <a:ext cx="8856662" cy="1169987"/>
          </a:xfrm>
        </p:spPr>
        <p:txBody>
          <a:bodyPr>
            <a:noAutofit/>
          </a:bodyPr>
          <a:lstStyle/>
          <a:p>
            <a:r>
              <a:rPr lang="es-ES" altLang="en-US" sz="4000" dirty="0"/>
              <a:t>Características tenso-</a:t>
            </a:r>
            <a:r>
              <a:rPr lang="es-ES" altLang="en-US" sz="4000" dirty="0" err="1"/>
              <a:t>deformacionales</a:t>
            </a:r>
            <a:r>
              <a:rPr lang="es-ES" altLang="en-US" sz="4000" dirty="0"/>
              <a:t> </a:t>
            </a:r>
            <a:br>
              <a:rPr lang="es-ES" altLang="en-US" sz="4000" dirty="0"/>
            </a:br>
            <a:r>
              <a:rPr lang="es-ES" altLang="en-US" sz="4000" dirty="0"/>
              <a:t>a bajo nivel de deformación</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8195" name="Picture 9"/>
          <p:cNvPicPr>
            <a:picLocks noChangeAspect="1"/>
          </p:cNvPicPr>
          <p:nvPr/>
        </p:nvPicPr>
        <p:blipFill>
          <a:blip r:embed="rId3" cstate="print">
            <a:extLst>
              <a:ext uri="{28A0092B-C50C-407E-A947-70E740481C1C}">
                <a14:useLocalDpi xmlns:a14="http://schemas.microsoft.com/office/drawing/2010/main" val="0"/>
              </a:ext>
            </a:extLst>
          </a:blip>
          <a:srcRect l="1849" t="1552" r="3000" b="2226"/>
          <a:stretch>
            <a:fillRect/>
          </a:stretch>
        </p:blipFill>
        <p:spPr bwMode="auto">
          <a:xfrm>
            <a:off x="228600" y="1559560"/>
            <a:ext cx="6048375"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0"/>
          <p:cNvSpPr txBox="1">
            <a:spLocks noChangeArrowheads="1"/>
          </p:cNvSpPr>
          <p:nvPr/>
        </p:nvSpPr>
        <p:spPr bwMode="auto">
          <a:xfrm>
            <a:off x="5651500" y="3324860"/>
            <a:ext cx="2819400" cy="923330"/>
          </a:xfrm>
          <a:prstGeom prst="rect">
            <a:avLst/>
          </a:prstGeom>
          <a:solidFill>
            <a:srgbClr val="00B0F0"/>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La respuesta tenso-</a:t>
            </a:r>
            <a:r>
              <a:rPr kumimoji="0" lang="es-ES" sz="1800" b="1" i="0" u="none" strike="noStrike" kern="1200" cap="none" spc="0" normalizeH="0" baseline="0" noProof="0" dirty="0" err="1">
                <a:ln>
                  <a:noFill/>
                </a:ln>
                <a:solidFill>
                  <a:prstClr val="black"/>
                </a:solidFill>
                <a:effectLst/>
                <a:uLnTx/>
                <a:uFillTx/>
                <a:latin typeface="Univers" charset="0"/>
                <a:ea typeface="+mn-ea"/>
                <a:cs typeface="+mn-cs"/>
              </a:rPr>
              <a:t>deformacional</a:t>
            </a:r>
            <a:r>
              <a:rPr kumimoji="0" lang="es-ES" sz="1800" b="1" i="0" u="none" strike="noStrike" kern="1200" cap="none" spc="0" normalizeH="0" baseline="0" noProof="0" dirty="0">
                <a:ln>
                  <a:noFill/>
                </a:ln>
                <a:solidFill>
                  <a:prstClr val="black"/>
                </a:solidFill>
                <a:effectLst/>
                <a:uLnTx/>
                <a:uFillTx/>
                <a:latin typeface="Univers" charset="0"/>
                <a:ea typeface="+mn-ea"/>
                <a:cs typeface="+mn-cs"/>
              </a:rPr>
              <a:t> depende de la familia.</a:t>
            </a:r>
          </a:p>
        </p:txBody>
      </p:sp>
      <p:sp>
        <p:nvSpPr>
          <p:cNvPr id="6" name="ZoneTexte 5"/>
          <p:cNvSpPr txBox="1"/>
          <p:nvPr/>
        </p:nvSpPr>
        <p:spPr>
          <a:xfrm>
            <a:off x="3226968" y="2793223"/>
            <a:ext cx="2681416"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333399"/>
                </a:solidFill>
                <a:effectLst/>
                <a:uLnTx/>
                <a:uFillTx/>
                <a:latin typeface="Calibri"/>
                <a:ea typeface="+mn-ea"/>
                <a:cs typeface="+mn-cs"/>
              </a:rPr>
              <a:t>Acero inoxidable Dúplex</a:t>
            </a:r>
          </a:p>
        </p:txBody>
      </p:sp>
      <p:sp>
        <p:nvSpPr>
          <p:cNvPr id="7" name="ZoneTexte 5"/>
          <p:cNvSpPr txBox="1"/>
          <p:nvPr/>
        </p:nvSpPr>
        <p:spPr>
          <a:xfrm>
            <a:off x="2199434" y="4637325"/>
            <a:ext cx="312619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333399"/>
                </a:solidFill>
                <a:effectLst/>
                <a:uLnTx/>
                <a:uFillTx/>
                <a:latin typeface="Calibri"/>
                <a:ea typeface="+mn-ea"/>
                <a:cs typeface="+mn-cs"/>
              </a:rPr>
              <a:t>Acero inoxidable Austenítico</a:t>
            </a:r>
          </a:p>
        </p:txBody>
      </p:sp>
      <p:sp>
        <p:nvSpPr>
          <p:cNvPr id="8" name="ZoneTexte 5"/>
          <p:cNvSpPr txBox="1"/>
          <p:nvPr/>
        </p:nvSpPr>
        <p:spPr>
          <a:xfrm>
            <a:off x="2199434" y="3717833"/>
            <a:ext cx="236824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333399"/>
                </a:solidFill>
                <a:effectLst/>
                <a:uLnTx/>
                <a:uFillTx/>
                <a:latin typeface="Calibri"/>
                <a:ea typeface="+mn-ea"/>
                <a:cs typeface="+mn-cs"/>
              </a:rPr>
              <a:t>Acero al carbono S355</a:t>
            </a:r>
          </a:p>
        </p:txBody>
      </p:sp>
      <p:sp>
        <p:nvSpPr>
          <p:cNvPr id="9" name="ZoneTexte 5"/>
          <p:cNvSpPr txBox="1"/>
          <p:nvPr/>
        </p:nvSpPr>
        <p:spPr>
          <a:xfrm>
            <a:off x="2051310" y="5889892"/>
            <a:ext cx="1155562" cy="276999"/>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Calibri"/>
                <a:ea typeface="+mn-ea"/>
                <a:cs typeface="+mn-cs"/>
              </a:rPr>
              <a:t>Deformación</a:t>
            </a:r>
          </a:p>
        </p:txBody>
      </p:sp>
    </p:spTree>
    <p:extLst>
      <p:ext uri="{BB962C8B-B14F-4D97-AF65-F5344CB8AC3E}">
        <p14:creationId xmlns:p14="http://schemas.microsoft.com/office/powerpoint/2010/main" val="4285165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3"/>
          <p:cNvSpPr>
            <a:spLocks noGrp="1" noChangeArrowheads="1"/>
          </p:cNvSpPr>
          <p:nvPr>
            <p:ph type="title"/>
          </p:nvPr>
        </p:nvSpPr>
        <p:spPr>
          <a:xfrm>
            <a:off x="395030" y="189437"/>
            <a:ext cx="8231187" cy="1169987"/>
          </a:xfrm>
        </p:spPr>
        <p:txBody>
          <a:bodyPr>
            <a:noAutofit/>
          </a:bodyPr>
          <a:lstStyle/>
          <a:p>
            <a:r>
              <a:rPr lang="es-ES" altLang="en-US" sz="4000" dirty="0"/>
              <a:t>Resistencia de cálculo del acero inoxidable</a:t>
            </a:r>
          </a:p>
        </p:txBody>
      </p:sp>
      <p:sp>
        <p:nvSpPr>
          <p:cNvPr id="6" name="Text Placeholder 5"/>
          <p:cNvSpPr>
            <a:spLocks noGrp="1"/>
          </p:cNvSpPr>
          <p:nvPr>
            <p:ph type="body" sz="half" idx="1"/>
          </p:nvPr>
        </p:nvSpPr>
        <p:spPr>
          <a:xfrm>
            <a:off x="408914" y="3024143"/>
            <a:ext cx="3858379" cy="2438400"/>
          </a:xfrm>
        </p:spPr>
        <p:txBody>
          <a:bodyPr>
            <a:normAutofit fontScale="92500" lnSpcReduction="10000"/>
          </a:bodyPr>
          <a:lstStyle/>
          <a:p>
            <a:pPr marL="0" indent="0">
              <a:spcBef>
                <a:spcPct val="50000"/>
              </a:spcBef>
              <a:buClrTx/>
              <a:buFontTx/>
              <a:buNone/>
            </a:pPr>
            <a:endParaRPr kumimoji="1" lang="es-ES" altLang="en-US" sz="2800" dirty="0"/>
          </a:p>
          <a:p>
            <a:pPr marL="0" indent="0">
              <a:buNone/>
            </a:pPr>
            <a:r>
              <a:rPr kumimoji="1" lang="es-ES" altLang="en-US" sz="2000" b="1" dirty="0" err="1"/>
              <a:t>Austeníticos</a:t>
            </a:r>
            <a:r>
              <a:rPr kumimoji="1" lang="es-ES" altLang="en-US" sz="2000" b="1" dirty="0"/>
              <a:t>:</a:t>
            </a:r>
            <a:r>
              <a:rPr kumimoji="1" lang="es-ES" altLang="en-US" sz="2000" dirty="0"/>
              <a:t>	</a:t>
            </a:r>
            <a:r>
              <a:rPr kumimoji="1" lang="es-ES" altLang="en-US" sz="2000" i="1" dirty="0" err="1"/>
              <a:t>f</a:t>
            </a:r>
            <a:r>
              <a:rPr kumimoji="1" lang="es-ES" altLang="en-US" sz="2000" baseline="-25000" dirty="0" err="1"/>
              <a:t>y</a:t>
            </a:r>
            <a:r>
              <a:rPr kumimoji="1" lang="es-ES" altLang="en-US" sz="2000" baseline="-25000" dirty="0"/>
              <a:t> </a:t>
            </a:r>
            <a:r>
              <a:rPr kumimoji="1" lang="es-ES" altLang="en-US" sz="2000" dirty="0"/>
              <a:t>= 220-350 </a:t>
            </a:r>
            <a:r>
              <a:rPr kumimoji="1" lang="es-ES" altLang="en-US" sz="2000" dirty="0" err="1"/>
              <a:t>MPa</a:t>
            </a:r>
            <a:endParaRPr kumimoji="1" lang="es-ES" altLang="en-US" sz="2000" baseline="30000" dirty="0"/>
          </a:p>
          <a:p>
            <a:pPr marL="0" indent="0">
              <a:buNone/>
            </a:pPr>
            <a:r>
              <a:rPr kumimoji="1" lang="es-ES" altLang="en-US" sz="2000" b="1" dirty="0"/>
              <a:t>Dúplex:</a:t>
            </a:r>
            <a:r>
              <a:rPr kumimoji="1" lang="es-ES" altLang="en-US" sz="2000" dirty="0"/>
              <a:t>		</a:t>
            </a:r>
            <a:r>
              <a:rPr kumimoji="1" lang="es-ES" altLang="en-US" sz="2000" i="1" dirty="0" err="1"/>
              <a:t>f</a:t>
            </a:r>
            <a:r>
              <a:rPr kumimoji="1" lang="es-ES" altLang="en-US" sz="2000" baseline="-25000" dirty="0" err="1"/>
              <a:t>y</a:t>
            </a:r>
            <a:r>
              <a:rPr kumimoji="1" lang="es-ES" altLang="en-US" sz="2000" baseline="-25000" dirty="0"/>
              <a:t> </a:t>
            </a:r>
            <a:r>
              <a:rPr kumimoji="1" lang="es-ES" altLang="en-US" sz="2000" dirty="0"/>
              <a:t>= 400-480 </a:t>
            </a:r>
            <a:r>
              <a:rPr kumimoji="1" lang="es-ES" altLang="en-US" sz="2000" dirty="0" err="1"/>
              <a:t>Mpa</a:t>
            </a:r>
            <a:endParaRPr kumimoji="1" lang="es-ES" altLang="en-US" sz="2000" dirty="0"/>
          </a:p>
          <a:p>
            <a:pPr marL="0" indent="0">
              <a:buNone/>
            </a:pPr>
            <a:r>
              <a:rPr kumimoji="1" lang="es-ES" altLang="en-US" sz="2000" b="1" dirty="0"/>
              <a:t>Ferríticos:</a:t>
            </a:r>
            <a:r>
              <a:rPr kumimoji="1" lang="es-ES" altLang="en-US" sz="2000" dirty="0"/>
              <a:t>	</a:t>
            </a:r>
            <a:r>
              <a:rPr kumimoji="1" lang="es-ES" altLang="en-US" sz="2000" i="1" dirty="0" err="1"/>
              <a:t>f</a:t>
            </a:r>
            <a:r>
              <a:rPr kumimoji="1" lang="es-ES" altLang="en-US" sz="2000" baseline="-25000" dirty="0" err="1"/>
              <a:t>y</a:t>
            </a:r>
            <a:r>
              <a:rPr kumimoji="1" lang="es-ES" altLang="en-US" sz="2000" baseline="-25000" dirty="0"/>
              <a:t> </a:t>
            </a:r>
            <a:r>
              <a:rPr kumimoji="1" lang="es-ES" altLang="en-US" sz="2000" dirty="0"/>
              <a:t>= 210-280 </a:t>
            </a:r>
            <a:r>
              <a:rPr kumimoji="1" lang="es-ES" altLang="en-US" sz="2000" dirty="0" err="1"/>
              <a:t>MPa</a:t>
            </a:r>
            <a:r>
              <a:rPr kumimoji="1" lang="es-ES" altLang="en-US" sz="2000" dirty="0"/>
              <a:t>	</a:t>
            </a:r>
          </a:p>
          <a:p>
            <a:pPr marL="0" indent="0">
              <a:buNone/>
            </a:pPr>
            <a:endParaRPr lang="es-ES" altLang="en-US" sz="2000" dirty="0"/>
          </a:p>
          <a:p>
            <a:pPr marL="0" indent="0">
              <a:buNone/>
            </a:pPr>
            <a:r>
              <a:rPr lang="es-ES" altLang="en-US" sz="2000" b="1" dirty="0"/>
              <a:t>Módulo de Young</a:t>
            </a:r>
            <a:r>
              <a:rPr lang="es-ES" altLang="en-US" sz="2000" dirty="0"/>
              <a:t>: </a:t>
            </a:r>
          </a:p>
          <a:p>
            <a:pPr marL="0" indent="0">
              <a:buNone/>
            </a:pPr>
            <a:r>
              <a:rPr lang="es-ES" altLang="en-US" sz="2000" dirty="0"/>
              <a:t>E=200,000 a 220,000 </a:t>
            </a:r>
            <a:r>
              <a:rPr lang="es-ES" altLang="en-US" sz="2000" dirty="0" err="1"/>
              <a:t>MPa</a:t>
            </a:r>
            <a:endParaRPr lang="es-ES" altLang="en-US" sz="2000" baseline="30000" dirty="0"/>
          </a:p>
        </p:txBody>
      </p:sp>
      <p:sp>
        <p:nvSpPr>
          <p:cNvPr id="8" name="Rectangle 9"/>
          <p:cNvSpPr>
            <a:spLocks noChangeArrowheads="1"/>
          </p:cNvSpPr>
          <p:nvPr/>
        </p:nvSpPr>
        <p:spPr bwMode="auto">
          <a:xfrm>
            <a:off x="443431" y="1796951"/>
            <a:ext cx="3632949" cy="1323439"/>
          </a:xfrm>
          <a:prstGeom prst="rect">
            <a:avLst/>
          </a:prstGeom>
          <a:solidFill>
            <a:schemeClr val="accent6">
              <a:lumMod val="60000"/>
              <a:lumOff val="40000"/>
            </a:schemeClr>
          </a:solidFill>
          <a:ln w="38100">
            <a:solidFill>
              <a:schemeClr val="tx1"/>
            </a:solid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a:ea typeface="+mn-ea"/>
                <a:cs typeface="Calibri"/>
              </a:rPr>
              <a:t>Valores mínimos de la </a:t>
            </a:r>
            <a:r>
              <a:rPr kumimoji="0" lang="es-ES" sz="2000" b="1" i="0" u="none" strike="noStrike" kern="1200" cap="none" spc="0" normalizeH="0" baseline="0" noProof="0" dirty="0">
                <a:ln>
                  <a:noFill/>
                </a:ln>
                <a:solidFill>
                  <a:prstClr val="black"/>
                </a:solidFill>
                <a:effectLst/>
                <a:uLnTx/>
                <a:uFillTx/>
                <a:latin typeface="Calibri"/>
                <a:ea typeface="+mn-ea"/>
                <a:cs typeface="+mn-cs"/>
              </a:rPr>
              <a:t>tensión correspondiente a una deformación remanente de</a:t>
            </a:r>
            <a:r>
              <a:rPr kumimoji="0" lang="es-ES" sz="2000" b="1" i="0" u="none" strike="noStrike" kern="1200" cap="none" spc="0" normalizeH="0" baseline="0" noProof="0" dirty="0">
                <a:ln>
                  <a:noFill/>
                </a:ln>
                <a:solidFill>
                  <a:prstClr val="black"/>
                </a:solidFill>
                <a:effectLst/>
                <a:uLnTx/>
                <a:uFillTx/>
                <a:latin typeface="Calibri"/>
                <a:ea typeface="+mn-ea"/>
                <a:cs typeface="Calibri"/>
              </a:rPr>
              <a:t> 0.2% especificados en EN10088-4 y -5</a:t>
            </a:r>
          </a:p>
        </p:txBody>
      </p:sp>
      <p:graphicFrame>
        <p:nvGraphicFramePr>
          <p:cNvPr id="9" name="Grafiek 8"/>
          <p:cNvGraphicFramePr>
            <a:graphicFrameLocks noGrp="1"/>
          </p:cNvGraphicFramePr>
          <p:nvPr/>
        </p:nvGraphicFramePr>
        <p:xfrm>
          <a:off x="4616700" y="2086182"/>
          <a:ext cx="4254527" cy="333271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kstvak 15"/>
          <p:cNvSpPr txBox="1"/>
          <p:nvPr/>
        </p:nvSpPr>
        <p:spPr>
          <a:xfrm>
            <a:off x="6096128" y="5333167"/>
            <a:ext cx="16009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Deformación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7" name="Tekstvak 16"/>
          <p:cNvSpPr txBox="1"/>
          <p:nvPr/>
        </p:nvSpPr>
        <p:spPr>
          <a:xfrm rot="16200000">
            <a:off x="3920952" y="4072666"/>
            <a:ext cx="11793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Tensión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8" name="Gelijkbenige driehoek 17"/>
          <p:cNvSpPr/>
          <p:nvPr/>
        </p:nvSpPr>
        <p:spPr>
          <a:xfrm rot="5400000">
            <a:off x="8734433" y="5225167"/>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Gelijkbenige driehoek 18"/>
          <p:cNvSpPr/>
          <p:nvPr/>
        </p:nvSpPr>
        <p:spPr>
          <a:xfrm>
            <a:off x="4700599" y="2112868"/>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kstvak 19"/>
          <p:cNvSpPr txBox="1"/>
          <p:nvPr/>
        </p:nvSpPr>
        <p:spPr>
          <a:xfrm>
            <a:off x="4267297" y="3135874"/>
            <a:ext cx="5635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σ</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23" name="Groep 22"/>
          <p:cNvGrpSpPr/>
          <p:nvPr/>
        </p:nvGrpSpPr>
        <p:grpSpPr>
          <a:xfrm>
            <a:off x="4765729" y="3340826"/>
            <a:ext cx="1562747" cy="1927721"/>
            <a:chOff x="4748617" y="3853492"/>
            <a:chExt cx="1152121" cy="1787603"/>
          </a:xfrm>
        </p:grpSpPr>
        <p:cxnSp>
          <p:nvCxnSpPr>
            <p:cNvPr id="4" name="Rechte verbindingslijn 3"/>
            <p:cNvCxnSpPr/>
            <p:nvPr/>
          </p:nvCxnSpPr>
          <p:spPr>
            <a:xfrm flipV="1">
              <a:off x="4748617" y="3853492"/>
              <a:ext cx="1136117"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Rechte verbindingslijn 23"/>
            <p:cNvCxnSpPr/>
            <p:nvPr/>
          </p:nvCxnSpPr>
          <p:spPr>
            <a:xfrm flipV="1">
              <a:off x="5458497" y="3853492"/>
              <a:ext cx="442241" cy="17876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26" name="Tekstvak 25"/>
          <p:cNvSpPr txBox="1"/>
          <p:nvPr/>
        </p:nvSpPr>
        <p:spPr>
          <a:xfrm>
            <a:off x="5372106" y="5282636"/>
            <a:ext cx="724022"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0.2 %</a:t>
            </a:r>
            <a:endParaRPr kumimoji="0" lang="nl-BE" sz="1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414927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108284" y="203518"/>
            <a:ext cx="8807116" cy="1143000"/>
          </a:xfrm>
        </p:spPr>
        <p:txBody>
          <a:bodyPr>
            <a:normAutofit fontScale="90000"/>
          </a:bodyPr>
          <a:lstStyle/>
          <a:p>
            <a:r>
              <a:rPr lang="es-ES" altLang="en-US" dirty="0"/>
              <a:t>Resistencia de cálculo</a:t>
            </a:r>
            <a:r>
              <a:rPr lang="es-ES" altLang="en-US" dirty="0">
                <a:solidFill>
                  <a:srgbClr val="FF0000"/>
                </a:solidFill>
              </a:rPr>
              <a:t> </a:t>
            </a:r>
            <a:r>
              <a:rPr lang="es-ES" altLang="en-US" dirty="0"/>
              <a:t>del acero inoxidable</a:t>
            </a:r>
            <a:endParaRPr lang="es-ES" dirty="0"/>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4" name="Tabel 7"/>
          <p:cNvGraphicFramePr>
            <a:graphicFrameLocks noGrp="1"/>
          </p:cNvGraphicFramePr>
          <p:nvPr/>
        </p:nvGraphicFramePr>
        <p:xfrm>
          <a:off x="460586" y="1952414"/>
          <a:ext cx="8161867" cy="3975608"/>
        </p:xfrm>
        <a:graphic>
          <a:graphicData uri="http://schemas.openxmlformats.org/drawingml/2006/table">
            <a:tbl>
              <a:tblPr firstRow="1" bandRow="1">
                <a:tableStyleId>{5C22544A-7EE6-4342-B048-85BDC9FD1C3A}</a:tableStyleId>
              </a:tblPr>
              <a:tblGrid>
                <a:gridCol w="1315250">
                  <a:extLst>
                    <a:ext uri="{9D8B030D-6E8A-4147-A177-3AD203B41FA5}">
                      <a16:colId xmlns:a16="http://schemas.microsoft.com/office/drawing/2014/main" val="20000"/>
                    </a:ext>
                  </a:extLst>
                </a:gridCol>
                <a:gridCol w="1190884">
                  <a:extLst>
                    <a:ext uri="{9D8B030D-6E8A-4147-A177-3AD203B41FA5}">
                      <a16:colId xmlns:a16="http://schemas.microsoft.com/office/drawing/2014/main" val="20001"/>
                    </a:ext>
                  </a:extLst>
                </a:gridCol>
                <a:gridCol w="1486802">
                  <a:extLst>
                    <a:ext uri="{9D8B030D-6E8A-4147-A177-3AD203B41FA5}">
                      <a16:colId xmlns:a16="http://schemas.microsoft.com/office/drawing/2014/main" val="20002"/>
                    </a:ext>
                  </a:extLst>
                </a:gridCol>
                <a:gridCol w="1338843">
                  <a:extLst>
                    <a:ext uri="{9D8B030D-6E8A-4147-A177-3AD203B41FA5}">
                      <a16:colId xmlns:a16="http://schemas.microsoft.com/office/drawing/2014/main" val="20003"/>
                    </a:ext>
                  </a:extLst>
                </a:gridCol>
                <a:gridCol w="1338843">
                  <a:extLst>
                    <a:ext uri="{9D8B030D-6E8A-4147-A177-3AD203B41FA5}">
                      <a16:colId xmlns:a16="http://schemas.microsoft.com/office/drawing/2014/main" val="20004"/>
                    </a:ext>
                  </a:extLst>
                </a:gridCol>
                <a:gridCol w="1491245">
                  <a:extLst>
                    <a:ext uri="{9D8B030D-6E8A-4147-A177-3AD203B41FA5}">
                      <a16:colId xmlns:a16="http://schemas.microsoft.com/office/drawing/2014/main" val="20005"/>
                    </a:ext>
                  </a:extLst>
                </a:gridCol>
              </a:tblGrid>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Grado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Familia</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Límite elástico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(N/mm</a:t>
                      </a:r>
                      <a:r>
                        <a:rPr kumimoji="0" lang="es-ES" sz="1800" b="1" i="0" u="none" strike="noStrike" cap="none" normalizeH="0" baseline="30000" noProof="0" dirty="0">
                          <a:ln>
                            <a:noFill/>
                          </a:ln>
                          <a:solidFill>
                            <a:schemeClr val="bg1"/>
                          </a:solidFill>
                          <a:effectLst/>
                          <a:latin typeface="Calibri"/>
                          <a:cs typeface="Calibri"/>
                        </a:rPr>
                        <a:t>2</a:t>
                      </a:r>
                      <a:r>
                        <a:rPr kumimoji="0" lang="es-ES" sz="1800" b="1" i="0" u="none" strike="noStrike" cap="none" normalizeH="0" baseline="0" noProof="0" dirty="0">
                          <a:ln>
                            <a:noFill/>
                          </a:ln>
                          <a:solidFill>
                            <a:schemeClr val="bg1"/>
                          </a:solidFill>
                          <a:effectLst/>
                          <a:latin typeface="Calibri"/>
                          <a:cs typeface="Calibri"/>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(tensión a deformación remanente de 0.2%)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Resistencia última</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(N/mm</a:t>
                      </a:r>
                      <a:r>
                        <a:rPr kumimoji="0" lang="es-ES" sz="1800" b="1" i="0" u="none" strike="noStrike" cap="none" normalizeH="0" baseline="30000" noProof="0" dirty="0">
                          <a:ln>
                            <a:noFill/>
                          </a:ln>
                          <a:solidFill>
                            <a:schemeClr val="bg1"/>
                          </a:solidFill>
                          <a:effectLst/>
                          <a:latin typeface="Calibri"/>
                          <a:cs typeface="Calibri"/>
                        </a:rPr>
                        <a:t>2</a:t>
                      </a:r>
                      <a:r>
                        <a:rPr kumimoji="0" lang="es-ES" sz="1800" b="1" i="0" u="none" strike="noStrike" cap="none" normalizeH="0" baseline="0" noProof="0" dirty="0">
                          <a:ln>
                            <a:noFill/>
                          </a:ln>
                          <a:solidFill>
                            <a:schemeClr val="bg1"/>
                          </a:solidFill>
                          <a:effectLst/>
                          <a:latin typeface="Calibri"/>
                          <a:cs typeface="Calibri"/>
                        </a:rPr>
                        <a:t>)</a:t>
                      </a:r>
                    </a:p>
                  </a:txBody>
                  <a:tcPr anchor="ctr" horzOverflow="overflow">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Módulo de Young</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(N/mm</a:t>
                      </a:r>
                      <a:r>
                        <a:rPr kumimoji="0" lang="es-ES" sz="1800" b="1" i="0" u="none" strike="noStrike" cap="none" normalizeH="0" baseline="30000" noProof="0" dirty="0">
                          <a:ln>
                            <a:noFill/>
                          </a:ln>
                          <a:solidFill>
                            <a:schemeClr val="bg1"/>
                          </a:solidFill>
                          <a:effectLst/>
                          <a:latin typeface="Calibri"/>
                          <a:cs typeface="Calibri"/>
                        </a:rPr>
                        <a:t>2</a:t>
                      </a:r>
                      <a:r>
                        <a:rPr kumimoji="0" lang="es-ES" sz="1800" b="1" i="0" u="none" strike="noStrike" cap="none" normalizeH="0" baseline="0" noProof="0" dirty="0">
                          <a:ln>
                            <a:noFill/>
                          </a:ln>
                          <a:solidFill>
                            <a:schemeClr val="bg1"/>
                          </a:solidFill>
                          <a:effectLst/>
                          <a:latin typeface="Calibri"/>
                          <a:cs typeface="Calibri"/>
                        </a:rPr>
                        <a:t>)</a:t>
                      </a:r>
                    </a:p>
                  </a:txBody>
                  <a:tcPr anchor="ctr" horzOverflow="overflow">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800" b="1" i="0" u="none" strike="noStrike" cap="none" normalizeH="0" baseline="0" noProof="0" dirty="0">
                          <a:ln>
                            <a:noFill/>
                          </a:ln>
                          <a:solidFill>
                            <a:schemeClr val="bg1"/>
                          </a:solidFill>
                          <a:effectLst/>
                          <a:latin typeface="Calibri"/>
                          <a:cs typeface="Calibri"/>
                        </a:rPr>
                        <a:t>Deformación en rotura (%)</a:t>
                      </a:r>
                      <a:endParaRPr kumimoji="0" lang="es-ES" sz="1800" b="1" i="0" u="none" strike="noStrike" cap="none" normalizeH="0" baseline="-25000" noProof="0" dirty="0">
                        <a:ln>
                          <a:noFill/>
                        </a:ln>
                        <a:solidFill>
                          <a:schemeClr val="bg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rgbClr val="FFFFFF"/>
                          </a:solidFill>
                          <a:effectLst/>
                          <a:latin typeface="Calibri"/>
                          <a:cs typeface="Calibri"/>
                        </a:rPr>
                        <a:t>1.4301 (304)</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Austenítico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210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45</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1"/>
                  </a:ext>
                </a:extLst>
              </a:tr>
              <a:tr h="370840">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rgbClr val="FFFFFF"/>
                          </a:solidFill>
                          <a:effectLst/>
                          <a:latin typeface="Calibri"/>
                          <a:cs typeface="Calibri"/>
                        </a:rPr>
                        <a:t>1.4401 (316)</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mn-lt"/>
                          <a:cs typeface="Calibri"/>
                        </a:rPr>
                        <a:t>Austenítico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220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520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defPPr>
                        <a:defRPr lang="fr-FR"/>
                      </a:defPPr>
                      <a:lvl1pPr marL="0" algn="l" defTabSz="914400" rtl="0" eaLnBrk="1" latinLnBrk="0" hangingPunct="1">
                        <a:defRPr sz="1800" kern="1200">
                          <a:solidFill>
                            <a:schemeClr val="tx1"/>
                          </a:solidFill>
                          <a:latin typeface="Univers"/>
                        </a:defRPr>
                      </a:lvl1pPr>
                      <a:lvl2pPr marL="457200" algn="l" defTabSz="914400" rtl="0" eaLnBrk="1" latinLnBrk="0" hangingPunct="1">
                        <a:defRPr sz="1800" kern="1200">
                          <a:solidFill>
                            <a:schemeClr val="tx1"/>
                          </a:solidFill>
                          <a:latin typeface="Univers"/>
                        </a:defRPr>
                      </a:lvl2pPr>
                      <a:lvl3pPr marL="914400" algn="l" defTabSz="914400" rtl="0" eaLnBrk="1" latinLnBrk="0" hangingPunct="1">
                        <a:defRPr sz="1800" kern="1200">
                          <a:solidFill>
                            <a:schemeClr val="tx1"/>
                          </a:solidFill>
                          <a:latin typeface="Univers"/>
                        </a:defRPr>
                      </a:lvl3pPr>
                      <a:lvl4pPr marL="1371600" algn="l" defTabSz="914400" rtl="0" eaLnBrk="1" latinLnBrk="0" hangingPunct="1">
                        <a:defRPr sz="1800" kern="1200">
                          <a:solidFill>
                            <a:schemeClr val="tx1"/>
                          </a:solidFill>
                          <a:latin typeface="Univers"/>
                        </a:defRPr>
                      </a:lvl4pPr>
                      <a:lvl5pPr marL="1828800" algn="l" defTabSz="914400" rtl="0" eaLnBrk="1" latinLnBrk="0" hangingPunct="1">
                        <a:defRPr sz="1800" kern="1200">
                          <a:solidFill>
                            <a:schemeClr val="tx1"/>
                          </a:solidFill>
                          <a:latin typeface="Univers"/>
                        </a:defRPr>
                      </a:lvl5pPr>
                      <a:lvl6pPr marL="2286000" algn="l" defTabSz="914400" rtl="0" eaLnBrk="1" latinLnBrk="0" hangingPunct="1">
                        <a:defRPr sz="1800" kern="1200">
                          <a:solidFill>
                            <a:schemeClr val="tx1"/>
                          </a:solidFill>
                          <a:latin typeface="Univers"/>
                        </a:defRPr>
                      </a:lvl6pPr>
                      <a:lvl7pPr marL="2743200" algn="l" defTabSz="914400" rtl="0" eaLnBrk="1" latinLnBrk="0" hangingPunct="1">
                        <a:defRPr sz="1800" kern="1200">
                          <a:solidFill>
                            <a:schemeClr val="tx1"/>
                          </a:solidFill>
                          <a:latin typeface="Univers"/>
                        </a:defRPr>
                      </a:lvl7pPr>
                      <a:lvl8pPr marL="3200400" algn="l" defTabSz="914400" rtl="0" eaLnBrk="1" latinLnBrk="0" hangingPunct="1">
                        <a:defRPr sz="1800" kern="1200">
                          <a:solidFill>
                            <a:schemeClr val="tx1"/>
                          </a:solidFill>
                          <a:latin typeface="Univers"/>
                        </a:defRPr>
                      </a:lvl8pPr>
                      <a:lvl9pPr marL="3657600" algn="l" defTabSz="914400" rtl="0" eaLnBrk="1" latinLnBrk="0" hangingPunct="1">
                        <a:defRPr sz="1800" kern="1200">
                          <a:solidFill>
                            <a:schemeClr val="tx1"/>
                          </a:solidFill>
                          <a:latin typeface="Univers"/>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40</a:t>
                      </a:r>
                    </a:p>
                  </a:txBody>
                  <a:tcPr anchor="ctr" horzOverflow="overflow">
                    <a:lnL w="38100" cap="flat" cmpd="sng" algn="ctr">
                      <a:solidFill>
                        <a:schemeClr val="bg1"/>
                      </a:solidFill>
                      <a:prstDash val="solid"/>
                      <a:round/>
                      <a:headEnd type="none" w="med" len="med"/>
                      <a:tailEnd type="none" w="med" len="med"/>
                    </a:lnL>
                    <a:solidFill>
                      <a:srgbClr val="E7EEF2"/>
                    </a:solidFill>
                  </a:tcPr>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rgbClr val="FFFFFF"/>
                          </a:solidFill>
                          <a:effectLst/>
                          <a:latin typeface="Calibri"/>
                          <a:cs typeface="Calibri"/>
                        </a:rPr>
                        <a:t>1.4062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Dúplex</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450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650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600" b="1" i="0" u="none" strike="noStrike" cap="none" normalizeH="0" baseline="0" noProof="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3"/>
                  </a:ext>
                </a:extLst>
              </a:tr>
              <a:tr h="3708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rgbClr val="FFFFFF"/>
                          </a:solidFill>
                          <a:effectLst/>
                          <a:latin typeface="Calibri"/>
                          <a:cs typeface="Calibri"/>
                        </a:rPr>
                        <a:t>1.4462</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Dúplex</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460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640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200000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600" b="1" i="0" u="none" strike="noStrike" cap="none" normalizeH="0" baseline="0" noProof="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4"/>
                  </a:ext>
                </a:extLst>
              </a:tr>
              <a:tr h="3708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rgbClr val="FFFFFF"/>
                          </a:solidFill>
                          <a:effectLst/>
                          <a:latin typeface="Calibri"/>
                          <a:cs typeface="Calibri"/>
                        </a:rPr>
                        <a:t>1.4003</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Ferrítico</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250</a:t>
                      </a:r>
                    </a:p>
                  </a:txBody>
                  <a:tcPr anchor="ctr" horzOverflow="overflow">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450</a:t>
                      </a:r>
                    </a:p>
                  </a:txBody>
                  <a:tcPr anchor="ctr" horzOverflow="overflow">
                    <a:lnL w="38100" cap="flat" cmpd="sng" algn="ctr">
                      <a:solidFill>
                        <a:schemeClr val="bg1"/>
                      </a:solidFill>
                      <a:prstDash val="solid"/>
                      <a:round/>
                      <a:headEnd type="none" w="med" len="med"/>
                      <a:tailEnd type="none" w="med" len="med"/>
                    </a:lnL>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s-ES" sz="1600" b="1" i="0" u="none" strike="noStrike" cap="none" normalizeH="0" baseline="0" noProof="0" dirty="0">
                          <a:ln>
                            <a:noFill/>
                          </a:ln>
                          <a:solidFill>
                            <a:schemeClr val="tx1"/>
                          </a:solidFill>
                          <a:effectLst/>
                          <a:latin typeface="Calibri"/>
                          <a:cs typeface="Calibri"/>
                        </a:rPr>
                        <a:t>220000</a:t>
                      </a:r>
                    </a:p>
                  </a:txBody>
                  <a:tcPr anchor="ctr" horzOverflow="overflow">
                    <a:lnR w="38100" cap="flat" cmpd="sng" algn="ctr">
                      <a:solidFill>
                        <a:schemeClr val="bg1"/>
                      </a:solidFill>
                      <a:prstDash val="solid"/>
                      <a:round/>
                      <a:headEnd type="none" w="med" len="med"/>
                      <a:tailEnd type="none" w="med" len="med"/>
                    </a:lnR>
                    <a:solidFill>
                      <a:srgbClr val="CCDBE4"/>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s-ES" sz="1600" b="1" i="0" u="none" strike="noStrike" cap="none" normalizeH="0" baseline="0" noProof="0" dirty="0">
                        <a:ln>
                          <a:noFill/>
                        </a:ln>
                        <a:solidFill>
                          <a:schemeClr val="tx1"/>
                        </a:solidFill>
                        <a:effectLst/>
                        <a:latin typeface="Calibri"/>
                        <a:cs typeface="Calibri"/>
                      </a:endParaRPr>
                    </a:p>
                  </a:txBody>
                  <a:tcPr anchor="ctr" horzOverflow="overflow">
                    <a:lnL w="381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217928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47040" y="213678"/>
            <a:ext cx="8229600" cy="1143000"/>
          </a:xfrm>
        </p:spPr>
        <p:txBody>
          <a:bodyPr>
            <a:normAutofit fontScale="90000"/>
          </a:bodyPr>
          <a:lstStyle/>
          <a:p>
            <a:r>
              <a:rPr lang="es-ES" altLang="en-US" dirty="0"/>
              <a:t>Endurecimiento por deformación </a:t>
            </a:r>
            <a:br>
              <a:rPr lang="es-ES" altLang="en-US" dirty="0"/>
            </a:br>
            <a:r>
              <a:rPr lang="es-ES" altLang="en-US" dirty="0"/>
              <a:t>(trabajado o laminado en frío)</a:t>
            </a:r>
          </a:p>
        </p:txBody>
      </p:sp>
      <p:sp>
        <p:nvSpPr>
          <p:cNvPr id="12291" name="Content Placeholder 3"/>
          <p:cNvSpPr>
            <a:spLocks noGrp="1"/>
          </p:cNvSpPr>
          <p:nvPr>
            <p:ph idx="1"/>
          </p:nvPr>
        </p:nvSpPr>
        <p:spPr>
          <a:xfrm>
            <a:off x="519293" y="1518920"/>
            <a:ext cx="8097132" cy="2575560"/>
          </a:xfrm>
        </p:spPr>
        <p:txBody>
          <a:bodyPr/>
          <a:lstStyle/>
          <a:p>
            <a:r>
              <a:rPr lang="es-ES" altLang="en-US" sz="3000" dirty="0"/>
              <a:t>Incremento de la resistencia por deformaciones plásticas</a:t>
            </a:r>
          </a:p>
          <a:p>
            <a:r>
              <a:rPr lang="es-ES" altLang="en-US" sz="3000" dirty="0"/>
              <a:t>Causado por el conformado en frío, durante la producción del acero o en las operaciones de conformado</a:t>
            </a:r>
            <a:endParaRPr lang="es-ES" altLang="en-US" i="1" dirty="0"/>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12292" name="TextBox 6"/>
          <p:cNvSpPr txBox="1">
            <a:spLocks noChangeArrowheads="1"/>
          </p:cNvSpPr>
          <p:nvPr/>
        </p:nvSpPr>
        <p:spPr bwMode="auto">
          <a:xfrm>
            <a:off x="839170" y="4191000"/>
            <a:ext cx="7488238" cy="224676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just" defTabSz="914400" rtl="0" eaLnBrk="1" fontAlgn="auto" latinLnBrk="0" hangingPunct="1">
              <a:lnSpc>
                <a:spcPct val="100000"/>
              </a:lnSpc>
              <a:spcBef>
                <a:spcPct val="0"/>
              </a:spcBef>
              <a:spcAft>
                <a:spcPts val="0"/>
              </a:spcAft>
              <a:buClrTx/>
              <a:buSzTx/>
              <a:buFontTx/>
              <a:buNone/>
              <a:tabLst/>
              <a:defRPr/>
            </a:pPr>
            <a:r>
              <a:rPr kumimoji="0" lang="es-ES" altLang="en-US" sz="2800" b="0" i="0" u="none" strike="noStrike" kern="1200" cap="none" spc="0" normalizeH="0" baseline="0" noProof="0" dirty="0">
                <a:ln>
                  <a:noFill/>
                </a:ln>
                <a:solidFill>
                  <a:srgbClr val="000000"/>
                </a:solidFill>
                <a:effectLst/>
                <a:uLnTx/>
                <a:uFillTx/>
                <a:latin typeface="Arial" charset="0"/>
                <a:ea typeface="+mn-ea"/>
                <a:cs typeface="+mn-cs"/>
              </a:rPr>
              <a:t>Durante la fabricación de una sección tubular rectangular, la </a:t>
            </a:r>
            <a:r>
              <a:rPr kumimoji="0" lang="es-ES" sz="2800" b="0" i="0" u="none" strike="noStrike" kern="1200" cap="none" spc="0" normalizeH="0" baseline="0" noProof="0" dirty="0">
                <a:ln>
                  <a:noFill/>
                </a:ln>
                <a:solidFill>
                  <a:srgbClr val="000000"/>
                </a:solidFill>
                <a:effectLst/>
                <a:uLnTx/>
                <a:uFillTx/>
                <a:latin typeface="Arial" charset="0"/>
                <a:ea typeface="+mn-ea"/>
                <a:cs typeface="+mn-cs"/>
              </a:rPr>
              <a:t>tensión correspondiente a una deformación remanente de</a:t>
            </a:r>
            <a:r>
              <a:rPr kumimoji="0" lang="es-ES" altLang="en-US" sz="2800" b="0" i="0" u="none" strike="noStrike" kern="1200" cap="none" spc="0" normalizeH="0" baseline="0" noProof="0" dirty="0">
                <a:ln>
                  <a:noFill/>
                </a:ln>
                <a:solidFill>
                  <a:srgbClr val="000000"/>
                </a:solidFill>
                <a:effectLst/>
                <a:uLnTx/>
                <a:uFillTx/>
                <a:latin typeface="Arial" charset="0"/>
                <a:ea typeface="+mn-ea"/>
                <a:cs typeface="+mn-cs"/>
              </a:rPr>
              <a:t> 0.2% aumenta alrededor de un 50% en las regiones conformadas de las esquinas!</a:t>
            </a:r>
          </a:p>
        </p:txBody>
      </p:sp>
    </p:spTree>
    <p:extLst>
      <p:ext uri="{BB962C8B-B14F-4D97-AF65-F5344CB8AC3E}">
        <p14:creationId xmlns:p14="http://schemas.microsoft.com/office/powerpoint/2010/main" val="4050183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normAutofit fontScale="90000"/>
          </a:bodyPr>
          <a:lstStyle/>
          <a:p>
            <a:r>
              <a:rPr lang="es-ES" altLang="en-US" dirty="0"/>
              <a:t>Endurecimiento por deformación </a:t>
            </a:r>
            <a:br>
              <a:rPr lang="es-ES" altLang="en-US" dirty="0"/>
            </a:br>
            <a:r>
              <a:rPr lang="es-ES" altLang="en-US" dirty="0"/>
              <a:t>(trabajado o laminado en frío)</a:t>
            </a:r>
            <a:endParaRPr lang="es-ES" dirty="0"/>
          </a:p>
        </p:txBody>
      </p:sp>
      <p:sp>
        <p:nvSpPr>
          <p:cNvPr id="115715" name="Text Box 3"/>
          <p:cNvSpPr txBox="1">
            <a:spLocks noChangeArrowheads="1"/>
          </p:cNvSpPr>
          <p:nvPr/>
        </p:nvSpPr>
        <p:spPr bwMode="auto">
          <a:xfrm>
            <a:off x="1709738" y="1397000"/>
            <a:ext cx="7197725" cy="36933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Char char="•"/>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 Aumento de resistencia durante el conformado</a:t>
            </a:r>
          </a:p>
        </p:txBody>
      </p:sp>
      <p:grpSp>
        <p:nvGrpSpPr>
          <p:cNvPr id="9" name="8 Grupo"/>
          <p:cNvGrpSpPr/>
          <p:nvPr/>
        </p:nvGrpSpPr>
        <p:grpSpPr>
          <a:xfrm>
            <a:off x="913731" y="2069432"/>
            <a:ext cx="7289800" cy="4254500"/>
            <a:chOff x="913731" y="2069432"/>
            <a:chExt cx="7289800" cy="4254500"/>
          </a:xfrm>
        </p:grpSpPr>
        <p:grpSp>
          <p:nvGrpSpPr>
            <p:cNvPr id="2" name="Group 4"/>
            <p:cNvGrpSpPr>
              <a:grpSpLocks/>
            </p:cNvGrpSpPr>
            <p:nvPr/>
          </p:nvGrpSpPr>
          <p:grpSpPr bwMode="auto">
            <a:xfrm>
              <a:off x="913731" y="2069432"/>
              <a:ext cx="7289800" cy="4254500"/>
              <a:chOff x="992" y="1328"/>
              <a:chExt cx="4592" cy="2680"/>
            </a:xfrm>
          </p:grpSpPr>
          <p:sp>
            <p:nvSpPr>
              <p:cNvPr id="911365" name="Rectangle 5"/>
              <p:cNvSpPr>
                <a:spLocks noChangeArrowheads="1"/>
              </p:cNvSpPr>
              <p:nvPr/>
            </p:nvSpPr>
            <p:spPr bwMode="auto">
              <a:xfrm>
                <a:off x="992" y="1328"/>
                <a:ext cx="4592" cy="2680"/>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3" name="Group 6"/>
              <p:cNvGrpSpPr>
                <a:grpSpLocks/>
              </p:cNvGrpSpPr>
              <p:nvPr/>
            </p:nvGrpSpPr>
            <p:grpSpPr bwMode="auto">
              <a:xfrm>
                <a:off x="1014" y="1536"/>
                <a:ext cx="2664" cy="2376"/>
                <a:chOff x="1824" y="480"/>
                <a:chExt cx="2016" cy="1872"/>
              </a:xfrm>
            </p:grpSpPr>
            <p:pic>
              <p:nvPicPr>
                <p:cNvPr id="115743" name="Picture 7" descr="ed"/>
                <p:cNvPicPr>
                  <a:picLocks noChangeAspect="1" noChangeArrowheads="1"/>
                </p:cNvPicPr>
                <p:nvPr/>
              </p:nvPicPr>
              <p:blipFill>
                <a:blip r:embed="rId3">
                  <a:lum bright="24000" contrast="30000"/>
                  <a:extLst>
                    <a:ext uri="{28A0092B-C50C-407E-A947-70E740481C1C}">
                      <a14:useLocalDpi xmlns:a14="http://schemas.microsoft.com/office/drawing/2010/main" val="0"/>
                    </a:ext>
                  </a:extLst>
                </a:blip>
                <a:srcRect/>
                <a:stretch>
                  <a:fillRect/>
                </a:stretch>
              </p:blipFill>
              <p:spPr bwMode="auto">
                <a:xfrm>
                  <a:off x="2478" y="1728"/>
                  <a:ext cx="681" cy="624"/>
                </a:xfrm>
                <a:prstGeom prst="rect">
                  <a:avLst/>
                </a:prstGeom>
                <a:solidFill>
                  <a:schemeClr val="tx1"/>
                </a:solidFill>
                <a:ln w="9525">
                  <a:noFill/>
                  <a:miter lim="800000"/>
                  <a:headEnd/>
                  <a:tailEnd/>
                </a:ln>
              </p:spPr>
            </p:pic>
            <p:pic>
              <p:nvPicPr>
                <p:cNvPr id="115744" name="Picture 8" descr="ed1"/>
                <p:cNvPicPr>
                  <a:picLocks noChangeAspect="1" noChangeArrowheads="1"/>
                </p:cNvPicPr>
                <p:nvPr/>
              </p:nvPicPr>
              <p:blipFill>
                <a:blip r:embed="rId4">
                  <a:lum bright="18000" contrast="30000"/>
                  <a:extLst>
                    <a:ext uri="{28A0092B-C50C-407E-A947-70E740481C1C}">
                      <a14:useLocalDpi xmlns:a14="http://schemas.microsoft.com/office/drawing/2010/main" val="0"/>
                    </a:ext>
                  </a:extLst>
                </a:blip>
                <a:srcRect/>
                <a:stretch>
                  <a:fillRect/>
                </a:stretch>
              </p:blipFill>
              <p:spPr bwMode="auto">
                <a:xfrm>
                  <a:off x="1824" y="1159"/>
                  <a:ext cx="681" cy="632"/>
                </a:xfrm>
                <a:prstGeom prst="rect">
                  <a:avLst/>
                </a:prstGeom>
                <a:noFill/>
                <a:ln w="9525">
                  <a:noFill/>
                  <a:miter lim="800000"/>
                  <a:headEnd/>
                  <a:tailEnd/>
                </a:ln>
              </p:spPr>
            </p:pic>
            <p:pic>
              <p:nvPicPr>
                <p:cNvPr id="115745" name="Picture 9" descr="ed2"/>
                <p:cNvPicPr>
                  <a:picLocks noChangeAspect="1" noChangeArrowheads="1"/>
                </p:cNvPicPr>
                <p:nvPr/>
              </p:nvPicPr>
              <p:blipFill>
                <a:blip r:embed="rId5">
                  <a:lum bright="18000" contrast="12000"/>
                  <a:extLst>
                    <a:ext uri="{28A0092B-C50C-407E-A947-70E740481C1C}">
                      <a14:useLocalDpi xmlns:a14="http://schemas.microsoft.com/office/drawing/2010/main" val="0"/>
                    </a:ext>
                  </a:extLst>
                </a:blip>
                <a:srcRect/>
                <a:stretch>
                  <a:fillRect/>
                </a:stretch>
              </p:blipFill>
              <p:spPr bwMode="auto">
                <a:xfrm>
                  <a:off x="2478" y="480"/>
                  <a:ext cx="734" cy="709"/>
                </a:xfrm>
                <a:prstGeom prst="rect">
                  <a:avLst/>
                </a:prstGeom>
                <a:noFill/>
                <a:ln w="9525">
                  <a:noFill/>
                  <a:miter lim="800000"/>
                  <a:headEnd/>
                  <a:tailEnd/>
                </a:ln>
              </p:spPr>
            </p:pic>
            <p:pic>
              <p:nvPicPr>
                <p:cNvPr id="115746" name="Picture 10" descr="ed3"/>
                <p:cNvPicPr>
                  <a:picLocks noChangeAspect="1" noChangeArrowheads="1"/>
                </p:cNvPicPr>
                <p:nvPr/>
              </p:nvPicPr>
              <p:blipFill>
                <a:blip r:embed="rId6">
                  <a:lum bright="18000" contrast="18000"/>
                  <a:extLst>
                    <a:ext uri="{28A0092B-C50C-407E-A947-70E740481C1C}">
                      <a14:useLocalDpi xmlns:a14="http://schemas.microsoft.com/office/drawing/2010/main" val="0"/>
                    </a:ext>
                  </a:extLst>
                </a:blip>
                <a:srcRect/>
                <a:stretch>
                  <a:fillRect/>
                </a:stretch>
              </p:blipFill>
              <p:spPr bwMode="auto">
                <a:xfrm>
                  <a:off x="3159" y="1159"/>
                  <a:ext cx="681" cy="678"/>
                </a:xfrm>
                <a:prstGeom prst="rect">
                  <a:avLst/>
                </a:prstGeom>
                <a:noFill/>
                <a:ln w="9525">
                  <a:noFill/>
                  <a:miter lim="800000"/>
                  <a:headEnd/>
                  <a:tailEnd/>
                </a:ln>
              </p:spPr>
            </p:pic>
            <p:sp>
              <p:nvSpPr>
                <p:cNvPr id="115747" name="Text Box 11"/>
                <p:cNvSpPr txBox="1">
                  <a:spLocks noChangeArrowheads="1"/>
                </p:cNvSpPr>
                <p:nvPr/>
              </p:nvSpPr>
              <p:spPr bwMode="auto">
                <a:xfrm>
                  <a:off x="2627" y="1536"/>
                  <a:ext cx="397" cy="137"/>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200" b="0" i="0" u="none" strike="noStrike" kern="1200" cap="none" spc="0" normalizeH="0" baseline="0" noProof="0" dirty="0">
                      <a:ln>
                        <a:noFill/>
                      </a:ln>
                      <a:solidFill>
                        <a:srgbClr val="333399"/>
                      </a:solidFill>
                      <a:effectLst/>
                      <a:uLnTx/>
                      <a:uFillTx/>
                      <a:latin typeface="Calibri"/>
                      <a:ea typeface="+mn-ea"/>
                      <a:cs typeface="+mn-cs"/>
                    </a:rPr>
                    <a:t>soldadura</a:t>
                  </a:r>
                </a:p>
              </p:txBody>
            </p:sp>
            <p:sp>
              <p:nvSpPr>
                <p:cNvPr id="911372" name="Line 12"/>
                <p:cNvSpPr>
                  <a:spLocks noChangeShapeType="1"/>
                </p:cNvSpPr>
                <p:nvPr/>
              </p:nvSpPr>
              <p:spPr bwMode="auto">
                <a:xfrm>
                  <a:off x="2819"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3" name="Line 13"/>
                <p:cNvSpPr>
                  <a:spLocks noChangeShapeType="1"/>
                </p:cNvSpPr>
                <p:nvPr/>
              </p:nvSpPr>
              <p:spPr bwMode="auto">
                <a:xfrm>
                  <a:off x="2845" y="1713"/>
                  <a:ext cx="0" cy="13"/>
                </a:xfrm>
                <a:prstGeom prst="line">
                  <a:avLst/>
                </a:prstGeom>
                <a:noFill/>
                <a:ln w="9525">
                  <a:solidFill>
                    <a:srgbClr val="333399"/>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4" name="Line 14"/>
                <p:cNvSpPr>
                  <a:spLocks noChangeShapeType="1"/>
                </p:cNvSpPr>
                <p:nvPr/>
              </p:nvSpPr>
              <p:spPr bwMode="auto">
                <a:xfrm flipV="1">
                  <a:off x="2628" y="1212"/>
                  <a:ext cx="419"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5" name="Line 15"/>
                <p:cNvSpPr>
                  <a:spLocks noChangeShapeType="1"/>
                </p:cNvSpPr>
                <p:nvPr/>
              </p:nvSpPr>
              <p:spPr bwMode="auto">
                <a:xfrm>
                  <a:off x="2615" y="1728"/>
                  <a:ext cx="432"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6" name="Line 16"/>
                <p:cNvSpPr>
                  <a:spLocks noChangeShapeType="1"/>
                </p:cNvSpPr>
                <p:nvPr/>
              </p:nvSpPr>
              <p:spPr bwMode="auto">
                <a:xfrm rot="-5400000">
                  <a:off x="2856" y="1469"/>
                  <a:ext cx="448"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77" name="Line 17"/>
                <p:cNvSpPr>
                  <a:spLocks noChangeShapeType="1"/>
                </p:cNvSpPr>
                <p:nvPr/>
              </p:nvSpPr>
              <p:spPr bwMode="auto">
                <a:xfrm>
                  <a:off x="2628" y="1226"/>
                  <a:ext cx="419"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4" name="Group 18"/>
                <p:cNvGrpSpPr>
                  <a:grpSpLocks/>
                </p:cNvGrpSpPr>
                <p:nvPr/>
              </p:nvGrpSpPr>
              <p:grpSpPr bwMode="auto">
                <a:xfrm rot="5400000">
                  <a:off x="3051" y="1213"/>
                  <a:ext cx="31" cy="29"/>
                  <a:chOff x="1326" y="1982"/>
                  <a:chExt cx="444" cy="453"/>
                </a:xfrm>
              </p:grpSpPr>
              <p:sp>
                <p:nvSpPr>
                  <p:cNvPr id="911379" name="Arc 19"/>
                  <p:cNvSpPr>
                    <a:spLocks/>
                  </p:cNvSpPr>
                  <p:nvPr/>
                </p:nvSpPr>
                <p:spPr bwMode="auto">
                  <a:xfrm flipH="1">
                    <a:off x="1506" y="2183"/>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0" name="Arc 20"/>
                  <p:cNvSpPr>
                    <a:spLocks/>
                  </p:cNvSpPr>
                  <p:nvPr/>
                </p:nvSpPr>
                <p:spPr bwMode="auto">
                  <a:xfrm flipH="1">
                    <a:off x="1325"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21"/>
                <p:cNvGrpSpPr>
                  <a:grpSpLocks/>
                </p:cNvGrpSpPr>
                <p:nvPr/>
              </p:nvGrpSpPr>
              <p:grpSpPr bwMode="auto">
                <a:xfrm rot="-5400000">
                  <a:off x="2582" y="1698"/>
                  <a:ext cx="31" cy="29"/>
                  <a:chOff x="1326" y="1982"/>
                  <a:chExt cx="444" cy="453"/>
                </a:xfrm>
              </p:grpSpPr>
              <p:sp>
                <p:nvSpPr>
                  <p:cNvPr id="911382" name="Arc 22"/>
                  <p:cNvSpPr>
                    <a:spLocks/>
                  </p:cNvSpPr>
                  <p:nvPr/>
                </p:nvSpPr>
                <p:spPr bwMode="auto">
                  <a:xfrm flipH="1">
                    <a:off x="1518" y="2172"/>
                    <a:ext cx="248" cy="26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3" name="Arc 23"/>
                  <p:cNvSpPr>
                    <a:spLocks/>
                  </p:cNvSpPr>
                  <p:nvPr/>
                </p:nvSpPr>
                <p:spPr bwMode="auto">
                  <a:xfrm flipH="1">
                    <a:off x="1326" y="1982"/>
                    <a:ext cx="440"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952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911384" name="Line 24"/>
                <p:cNvSpPr>
                  <a:spLocks noChangeShapeType="1"/>
                </p:cNvSpPr>
                <p:nvPr/>
              </p:nvSpPr>
              <p:spPr bwMode="auto">
                <a:xfrm>
                  <a:off x="2615" y="1713"/>
                  <a:ext cx="432"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6" name="Group 25"/>
                <p:cNvGrpSpPr>
                  <a:grpSpLocks/>
                </p:cNvGrpSpPr>
                <p:nvPr/>
              </p:nvGrpSpPr>
              <p:grpSpPr bwMode="auto">
                <a:xfrm rot="10800000">
                  <a:off x="3051" y="1697"/>
                  <a:ext cx="30" cy="31"/>
                  <a:chOff x="1326" y="1982"/>
                  <a:chExt cx="444" cy="453"/>
                </a:xfrm>
              </p:grpSpPr>
              <p:sp>
                <p:nvSpPr>
                  <p:cNvPr id="911386" name="Arc 26"/>
                  <p:cNvSpPr>
                    <a:spLocks/>
                  </p:cNvSpPr>
                  <p:nvPr/>
                </p:nvSpPr>
                <p:spPr bwMode="auto">
                  <a:xfrm flipH="1">
                    <a:off x="1539" y="2178"/>
                    <a:ext cx="258" cy="25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7" name="Arc 27"/>
                  <p:cNvSpPr>
                    <a:spLocks/>
                  </p:cNvSpPr>
                  <p:nvPr/>
                </p:nvSpPr>
                <p:spPr bwMode="auto">
                  <a:xfrm flipH="1">
                    <a:off x="1326" y="1982"/>
                    <a:ext cx="448" cy="449"/>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911388" name="Line 28"/>
                <p:cNvSpPr>
                  <a:spLocks noChangeShapeType="1"/>
                </p:cNvSpPr>
                <p:nvPr/>
              </p:nvSpPr>
              <p:spPr bwMode="auto">
                <a:xfrm rot="-5400000">
                  <a:off x="2842" y="1468"/>
                  <a:ext cx="448" cy="2"/>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89" name="Arc 29"/>
                <p:cNvSpPr>
                  <a:spLocks/>
                </p:cNvSpPr>
                <p:nvPr/>
              </p:nvSpPr>
              <p:spPr bwMode="auto">
                <a:xfrm rot="-5400000">
                  <a:off x="2596" y="1226"/>
                  <a:ext cx="31" cy="3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0" name="Arc 30"/>
                <p:cNvSpPr>
                  <a:spLocks/>
                </p:cNvSpPr>
                <p:nvPr/>
              </p:nvSpPr>
              <p:spPr bwMode="auto">
                <a:xfrm rot="-5400000">
                  <a:off x="2583" y="1213"/>
                  <a:ext cx="44" cy="4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1" name="Line 31"/>
                <p:cNvSpPr>
                  <a:spLocks noChangeShapeType="1"/>
                </p:cNvSpPr>
                <p:nvPr/>
              </p:nvSpPr>
              <p:spPr bwMode="auto">
                <a:xfrm rot="-5400000">
                  <a:off x="2365" y="1475"/>
                  <a:ext cx="436" cy="0"/>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2" name="Line 32"/>
                <p:cNvSpPr>
                  <a:spLocks noChangeShapeType="1"/>
                </p:cNvSpPr>
                <p:nvPr/>
              </p:nvSpPr>
              <p:spPr bwMode="auto">
                <a:xfrm rot="-5400000">
                  <a:off x="2378" y="1475"/>
                  <a:ext cx="436" cy="1"/>
                </a:xfrm>
                <a:prstGeom prst="line">
                  <a:avLst/>
                </a:prstGeom>
                <a:noFill/>
                <a:ln w="3175">
                  <a:solidFill>
                    <a:srgbClr val="666699"/>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7" name="Group 33"/>
              <p:cNvGrpSpPr>
                <a:grpSpLocks/>
              </p:cNvGrpSpPr>
              <p:nvPr/>
            </p:nvGrpSpPr>
            <p:grpSpPr bwMode="auto">
              <a:xfrm>
                <a:off x="3751" y="1974"/>
                <a:ext cx="1770" cy="1746"/>
                <a:chOff x="850" y="1224"/>
                <a:chExt cx="3136" cy="3124"/>
              </a:xfrm>
            </p:grpSpPr>
            <p:pic>
              <p:nvPicPr>
                <p:cNvPr id="115726" name="Picture 34"/>
                <p:cNvPicPr>
                  <a:picLocks noChangeAspect="1" noChangeArrowheads="1"/>
                </p:cNvPicPr>
                <p:nvPr/>
              </p:nvPicPr>
              <p:blipFill>
                <a:blip r:embed="rId7">
                  <a:lum bright="6000"/>
                  <a:extLst>
                    <a:ext uri="{28A0092B-C50C-407E-A947-70E740481C1C}">
                      <a14:useLocalDpi xmlns:a14="http://schemas.microsoft.com/office/drawing/2010/main" val="0"/>
                    </a:ext>
                  </a:extLst>
                </a:blip>
                <a:srcRect/>
                <a:stretch>
                  <a:fillRect/>
                </a:stretch>
              </p:blipFill>
              <p:spPr bwMode="auto">
                <a:xfrm>
                  <a:off x="850" y="1224"/>
                  <a:ext cx="3136" cy="3124"/>
                </a:xfrm>
                <a:prstGeom prst="rect">
                  <a:avLst/>
                </a:prstGeom>
                <a:noFill/>
                <a:ln w="9525">
                  <a:noFill/>
                  <a:miter lim="800000"/>
                  <a:headEnd/>
                  <a:tailEnd/>
                </a:ln>
              </p:spPr>
            </p:pic>
            <p:sp>
              <p:nvSpPr>
                <p:cNvPr id="911395" name="Line 35"/>
                <p:cNvSpPr>
                  <a:spLocks noChangeShapeType="1"/>
                </p:cNvSpPr>
                <p:nvPr/>
              </p:nvSpPr>
              <p:spPr bwMode="auto">
                <a:xfrm rot="16200000">
                  <a:off x="958" y="2755"/>
                  <a:ext cx="128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6" name="Line 36"/>
                <p:cNvSpPr>
                  <a:spLocks noChangeShapeType="1"/>
                </p:cNvSpPr>
                <p:nvPr/>
              </p:nvSpPr>
              <p:spPr bwMode="auto">
                <a:xfrm rot="16200000">
                  <a:off x="2481" y="3022"/>
                  <a:ext cx="0" cy="1256"/>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7" name="Line 37"/>
                <p:cNvSpPr>
                  <a:spLocks noChangeShapeType="1"/>
                </p:cNvSpPr>
                <p:nvPr/>
              </p:nvSpPr>
              <p:spPr bwMode="auto">
                <a:xfrm rot="16200000">
                  <a:off x="2507" y="1205"/>
                  <a:ext cx="0" cy="1322"/>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8" name="Line 38"/>
                <p:cNvSpPr>
                  <a:spLocks noChangeShapeType="1"/>
                </p:cNvSpPr>
                <p:nvPr/>
              </p:nvSpPr>
              <p:spPr bwMode="auto">
                <a:xfrm rot="16200000">
                  <a:off x="2727" y="2770"/>
                  <a:ext cx="1313" cy="0"/>
                </a:xfrm>
                <a:prstGeom prst="line">
                  <a:avLst/>
                </a:prstGeom>
                <a:noFill/>
                <a:ln w="158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399" name="Arc 39"/>
                <p:cNvSpPr>
                  <a:spLocks/>
                </p:cNvSpPr>
                <p:nvPr/>
              </p:nvSpPr>
              <p:spPr bwMode="auto">
                <a:xfrm rot="16200000" flipH="1">
                  <a:off x="1610" y="3402"/>
                  <a:ext cx="224" cy="23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0" name="Arc 40"/>
                <p:cNvSpPr>
                  <a:spLocks/>
                </p:cNvSpPr>
                <p:nvPr/>
              </p:nvSpPr>
              <p:spPr bwMode="auto">
                <a:xfrm rot="16200000">
                  <a:off x="1621" y="1864"/>
                  <a:ext cx="222" cy="241"/>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1" name="Arc 41"/>
                <p:cNvSpPr>
                  <a:spLocks/>
                </p:cNvSpPr>
                <p:nvPr/>
              </p:nvSpPr>
              <p:spPr bwMode="auto">
                <a:xfrm rot="11045370" flipH="1">
                  <a:off x="3100" y="3359"/>
                  <a:ext cx="276" cy="295"/>
                </a:xfrm>
                <a:custGeom>
                  <a:avLst/>
                  <a:gdLst>
                    <a:gd name="G0" fmla="+- 0 0 0"/>
                    <a:gd name="G1" fmla="+- 21600 0 0"/>
                    <a:gd name="G2" fmla="+- 21600 0 0"/>
                    <a:gd name="T0" fmla="*/ 0 w 21503"/>
                    <a:gd name="T1" fmla="*/ 0 h 21600"/>
                    <a:gd name="T2" fmla="*/ 21503 w 21503"/>
                    <a:gd name="T3" fmla="*/ 19560 h 21600"/>
                    <a:gd name="T4" fmla="*/ 0 w 21503"/>
                    <a:gd name="T5" fmla="*/ 21600 h 21600"/>
                  </a:gdLst>
                  <a:ahLst/>
                  <a:cxnLst>
                    <a:cxn ang="0">
                      <a:pos x="T0" y="T1"/>
                    </a:cxn>
                    <a:cxn ang="0">
                      <a:pos x="T2" y="T3"/>
                    </a:cxn>
                    <a:cxn ang="0">
                      <a:pos x="T4" y="T5"/>
                    </a:cxn>
                  </a:cxnLst>
                  <a:rect l="0" t="0" r="r" b="b"/>
                  <a:pathLst>
                    <a:path w="21503" h="21600" fill="none" extrusionOk="0">
                      <a:moveTo>
                        <a:pt x="0" y="-1"/>
                      </a:moveTo>
                      <a:cubicBezTo>
                        <a:pt x="11139" y="-1"/>
                        <a:pt x="20451" y="8470"/>
                        <a:pt x="21503" y="19559"/>
                      </a:cubicBezTo>
                    </a:path>
                    <a:path w="21503" h="21600" stroke="0" extrusionOk="0">
                      <a:moveTo>
                        <a:pt x="0" y="-1"/>
                      </a:moveTo>
                      <a:cubicBezTo>
                        <a:pt x="11139" y="-1"/>
                        <a:pt x="20451" y="8470"/>
                        <a:pt x="21503" y="19559"/>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2" name="Arc 42"/>
                <p:cNvSpPr>
                  <a:spLocks/>
                </p:cNvSpPr>
                <p:nvPr/>
              </p:nvSpPr>
              <p:spPr bwMode="auto">
                <a:xfrm rot="5397114" flipH="1">
                  <a:off x="3132" y="1856"/>
                  <a:ext cx="242" cy="26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FF0000"/>
                  </a:solidFill>
                  <a:prstDash val="dash"/>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3" name="Line 43"/>
                <p:cNvSpPr>
                  <a:spLocks noChangeShapeType="1"/>
                </p:cNvSpPr>
                <p:nvPr/>
              </p:nvSpPr>
              <p:spPr bwMode="auto">
                <a:xfrm rot="16200000">
                  <a:off x="822" y="2781"/>
                  <a:ext cx="129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4" name="Line 44"/>
                <p:cNvSpPr>
                  <a:spLocks noChangeShapeType="1"/>
                </p:cNvSpPr>
                <p:nvPr/>
              </p:nvSpPr>
              <p:spPr bwMode="auto">
                <a:xfrm rot="16200000">
                  <a:off x="2506" y="3142"/>
                  <a:ext cx="0" cy="1302"/>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5" name="Line 45"/>
                <p:cNvSpPr>
                  <a:spLocks noChangeShapeType="1"/>
                </p:cNvSpPr>
                <p:nvPr/>
              </p:nvSpPr>
              <p:spPr bwMode="auto">
                <a:xfrm rot="16200000">
                  <a:off x="2481" y="1115"/>
                  <a:ext cx="0" cy="1253"/>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6" name="Line 46"/>
                <p:cNvSpPr>
                  <a:spLocks noChangeShapeType="1"/>
                </p:cNvSpPr>
                <p:nvPr/>
              </p:nvSpPr>
              <p:spPr bwMode="auto">
                <a:xfrm rot="16200000">
                  <a:off x="2864" y="2735"/>
                  <a:ext cx="1322" cy="0"/>
                </a:xfrm>
                <a:prstGeom prst="line">
                  <a:avLst/>
                </a:prstGeom>
                <a:noFill/>
                <a:ln w="15875">
                  <a:solidFill>
                    <a:srgbClr val="0000FF"/>
                  </a:solidFill>
                  <a:prstDash val="sysDot"/>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7" name="Arc 47"/>
                <p:cNvSpPr>
                  <a:spLocks/>
                </p:cNvSpPr>
                <p:nvPr/>
              </p:nvSpPr>
              <p:spPr bwMode="auto">
                <a:xfrm rot="16200000" flipH="1">
                  <a:off x="1472" y="3402"/>
                  <a:ext cx="376" cy="393"/>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8" name="Arc 48"/>
                <p:cNvSpPr>
                  <a:spLocks/>
                </p:cNvSpPr>
                <p:nvPr/>
              </p:nvSpPr>
              <p:spPr bwMode="auto">
                <a:xfrm rot="16200000">
                  <a:off x="1487" y="1730"/>
                  <a:ext cx="385" cy="41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09" name="Arc 49"/>
                <p:cNvSpPr>
                  <a:spLocks/>
                </p:cNvSpPr>
                <p:nvPr/>
              </p:nvSpPr>
              <p:spPr bwMode="auto">
                <a:xfrm rot="11045370" flipH="1">
                  <a:off x="3100" y="3364"/>
                  <a:ext cx="415" cy="44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10" name="Arc 50"/>
                <p:cNvSpPr>
                  <a:spLocks/>
                </p:cNvSpPr>
                <p:nvPr/>
              </p:nvSpPr>
              <p:spPr bwMode="auto">
                <a:xfrm rot="5397114" flipH="1">
                  <a:off x="3127" y="1747"/>
                  <a:ext cx="403" cy="39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5875">
                  <a:solidFill>
                    <a:srgbClr val="0000FF"/>
                  </a:solidFill>
                  <a:prstDash val="sysDot"/>
                  <a:round/>
                  <a:headEnd/>
                  <a:tailEnd/>
                </a:ln>
                <a:effectLst/>
              </p:spPr>
              <p:txBody>
                <a:bodyPr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8" name="Group 51"/>
              <p:cNvGrpSpPr>
                <a:grpSpLocks/>
              </p:cNvGrpSpPr>
              <p:nvPr/>
            </p:nvGrpSpPr>
            <p:grpSpPr bwMode="auto">
              <a:xfrm>
                <a:off x="4373" y="1414"/>
                <a:ext cx="1160" cy="611"/>
                <a:chOff x="7022" y="2079"/>
                <a:chExt cx="2677" cy="1520"/>
              </a:xfrm>
            </p:grpSpPr>
            <p:sp>
              <p:nvSpPr>
                <p:cNvPr id="911412" name="Line 52"/>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13" name="Line 53"/>
                <p:cNvSpPr>
                  <a:spLocks noChangeShapeType="1"/>
                </p:cNvSpPr>
                <p:nvPr/>
              </p:nvSpPr>
              <p:spPr bwMode="auto">
                <a:xfrm>
                  <a:off x="7937" y="2405"/>
                  <a:ext cx="270" cy="0"/>
                </a:xfrm>
                <a:prstGeom prst="line">
                  <a:avLst/>
                </a:prstGeom>
                <a:noFill/>
                <a:ln w="15875">
                  <a:solidFill>
                    <a:srgbClr val="000000"/>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911414" name="Text Box 54"/>
                <p:cNvSpPr txBox="1">
                  <a:spLocks noChangeArrowheads="1"/>
                </p:cNvSpPr>
                <p:nvPr/>
              </p:nvSpPr>
              <p:spPr bwMode="auto">
                <a:xfrm>
                  <a:off x="7022" y="2079"/>
                  <a:ext cx="2677" cy="1520"/>
                </a:xfrm>
                <a:prstGeom prst="rect">
                  <a:avLst/>
                </a:prstGeom>
                <a:solidFill>
                  <a:schemeClr val="bg1"/>
                </a:solid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dirty="0">
                      <a:ln>
                        <a:noFill/>
                      </a:ln>
                      <a:solidFill>
                        <a:prstClr val="black"/>
                      </a:solidFill>
                      <a:effectLst/>
                      <a:uLnTx/>
                      <a:uFillTx/>
                      <a:latin typeface="Arial" charset="0"/>
                      <a:ea typeface="+mn-ea"/>
                      <a:cs typeface="+mn-cs"/>
                    </a:rPr>
                    <a:t>0.2,medido</a:t>
                  </a:r>
                  <a:endParaRPr kumimoji="0" lang="en-GB" sz="15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dirty="0">
                      <a:ln>
                        <a:noFill/>
                      </a:ln>
                      <a:solidFill>
                        <a:prstClr val="black"/>
                      </a:solidFill>
                      <a:effectLst/>
                      <a:uLnTx/>
                      <a:uFillTx/>
                      <a:latin typeface="Arial" charset="0"/>
                      <a:ea typeface="+mn-ea"/>
                      <a:cs typeface="+mn-cs"/>
                    </a:rPr>
                    <a:t>σ</a:t>
                  </a:r>
                  <a:r>
                    <a:rPr kumimoji="0" lang="en-GB" sz="1500" b="1" i="0" u="none" strike="noStrike" kern="1200" cap="none" spc="0" normalizeH="0" baseline="-25000" noProof="0" dirty="0">
                      <a:ln>
                        <a:noFill/>
                      </a:ln>
                      <a:solidFill>
                        <a:prstClr val="black"/>
                      </a:solidFill>
                      <a:effectLst/>
                      <a:uLnTx/>
                      <a:uFillTx/>
                      <a:latin typeface="Arial" charset="0"/>
                      <a:ea typeface="+mn-ea"/>
                      <a:cs typeface="+mn-cs"/>
                    </a:rPr>
                    <a:t>0.2,certificado</a:t>
                  </a:r>
                  <a:r>
                    <a:rPr kumimoji="0" lang="es-ES" sz="1500" b="1" i="0" u="none" strike="noStrike" kern="1200" cap="none" spc="0" normalizeH="0" baseline="-25000" noProof="0" dirty="0">
                      <a:ln>
                        <a:noFill/>
                      </a:ln>
                      <a:solidFill>
                        <a:prstClr val="black"/>
                      </a:solidFill>
                      <a:effectLst/>
                      <a:uLnTx/>
                      <a:uFillTx/>
                      <a:latin typeface="Arial" charset="0"/>
                      <a:ea typeface="+mn-ea"/>
                      <a:cs typeface="+mn-cs"/>
                    </a:rPr>
                    <a:t> de fábrica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500" b="1" i="0" u="none" strike="noStrike" kern="1200" cap="none" spc="0" normalizeH="0" baseline="0" noProof="0" dirty="0">
                      <a:ln>
                        <a:noFill/>
                      </a:ln>
                      <a:solidFill>
                        <a:prstClr val="black"/>
                      </a:solidFill>
                      <a:effectLst/>
                      <a:uLnTx/>
                      <a:uFillTx/>
                      <a:latin typeface="Arial" charset="0"/>
                      <a:ea typeface="+mn-ea"/>
                      <a:cs typeface="+mn-cs"/>
                    </a:rPr>
                    <a:t>σ</a:t>
                  </a:r>
                  <a:r>
                    <a:rPr kumimoji="0" lang="es-ES" sz="1500" b="1" i="0" u="none" strike="noStrike" kern="1200" cap="none" spc="0" normalizeH="0" baseline="-25000" noProof="0" dirty="0">
                      <a:ln>
                        <a:noFill/>
                      </a:ln>
                      <a:solidFill>
                        <a:prstClr val="black"/>
                      </a:solidFill>
                      <a:effectLst/>
                      <a:uLnTx/>
                      <a:uFillTx/>
                      <a:latin typeface="Arial" charset="0"/>
                      <a:ea typeface="+mn-ea"/>
                      <a:cs typeface="+mn-cs"/>
                    </a:rPr>
                    <a:t>0.2,mínimo</a:t>
                  </a:r>
                  <a:endParaRPr kumimoji="0" lang="es-ES" sz="15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grpSp>
        </p:grpSp>
        <p:grpSp>
          <p:nvGrpSpPr>
            <p:cNvPr id="60" name="Group 51"/>
            <p:cNvGrpSpPr>
              <a:grpSpLocks/>
            </p:cNvGrpSpPr>
            <p:nvPr/>
          </p:nvGrpSpPr>
          <p:grpSpPr bwMode="auto">
            <a:xfrm>
              <a:off x="6032253" y="2412868"/>
              <a:ext cx="185738" cy="392113"/>
              <a:chOff x="7937" y="2405"/>
              <a:chExt cx="270" cy="614"/>
            </a:xfrm>
          </p:grpSpPr>
          <p:sp>
            <p:nvSpPr>
              <p:cNvPr id="61" name="Line 52"/>
              <p:cNvSpPr>
                <a:spLocks noChangeShapeType="1"/>
              </p:cNvSpPr>
              <p:nvPr/>
            </p:nvSpPr>
            <p:spPr bwMode="auto">
              <a:xfrm>
                <a:off x="7937" y="2722"/>
                <a:ext cx="270" cy="0"/>
              </a:xfrm>
              <a:prstGeom prst="line">
                <a:avLst/>
              </a:prstGeom>
              <a:noFill/>
              <a:ln w="15875">
                <a:solidFill>
                  <a:srgbClr val="0000FF"/>
                </a:solidFill>
                <a:prstDash val="sysDot"/>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2" name="Line 53"/>
              <p:cNvSpPr>
                <a:spLocks noChangeShapeType="1"/>
              </p:cNvSpPr>
              <p:nvPr/>
            </p:nvSpPr>
            <p:spPr bwMode="auto">
              <a:xfrm>
                <a:off x="7937" y="2405"/>
                <a:ext cx="270" cy="0"/>
              </a:xfrm>
              <a:prstGeom prst="line">
                <a:avLst/>
              </a:prstGeom>
              <a:noFill/>
              <a:ln w="15875">
                <a:solidFill>
                  <a:srgbClr val="000000"/>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4" name="Line 55"/>
              <p:cNvSpPr>
                <a:spLocks noChangeShapeType="1"/>
              </p:cNvSpPr>
              <p:nvPr/>
            </p:nvSpPr>
            <p:spPr bwMode="auto">
              <a:xfrm>
                <a:off x="7937" y="3019"/>
                <a:ext cx="270" cy="0"/>
              </a:xfrm>
              <a:prstGeom prst="line">
                <a:avLst/>
              </a:prstGeom>
              <a:noFill/>
              <a:ln w="15875">
                <a:solidFill>
                  <a:srgbClr val="FF0000"/>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spTree>
    <p:extLst>
      <p:ext uri="{BB962C8B-B14F-4D97-AF65-F5344CB8AC3E}">
        <p14:creationId xmlns:p14="http://schemas.microsoft.com/office/powerpoint/2010/main" val="138044110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203518"/>
            <a:ext cx="8229600" cy="1143000"/>
          </a:xfrm>
        </p:spPr>
        <p:txBody>
          <a:bodyPr>
            <a:noAutofit/>
          </a:bodyPr>
          <a:lstStyle/>
          <a:p>
            <a:r>
              <a:rPr lang="es-ES" altLang="en-US" sz="3600" dirty="0"/>
              <a:t>Endurecimiento por deformación – no siempre beneficioso!</a:t>
            </a:r>
          </a:p>
        </p:txBody>
      </p:sp>
      <p:sp>
        <p:nvSpPr>
          <p:cNvPr id="13315" name="Content Placeholder 2"/>
          <p:cNvSpPr>
            <a:spLocks noGrp="1"/>
          </p:cNvSpPr>
          <p:nvPr>
            <p:ph idx="1"/>
          </p:nvPr>
        </p:nvSpPr>
        <p:spPr>
          <a:xfrm>
            <a:off x="457200" y="2007917"/>
            <a:ext cx="8229600" cy="2764805"/>
          </a:xfrm>
        </p:spPr>
        <p:txBody>
          <a:bodyPr>
            <a:normAutofit/>
          </a:bodyPr>
          <a:lstStyle/>
          <a:p>
            <a:r>
              <a:rPr lang="es-ES" altLang="en-US" sz="2800" dirty="0"/>
              <a:t>Maquinaria de fabricación más pesada y potente</a:t>
            </a:r>
          </a:p>
          <a:p>
            <a:r>
              <a:rPr lang="es-ES" altLang="en-US" sz="2800" dirty="0"/>
              <a:t>Mayores requisitos de fuerza </a:t>
            </a:r>
          </a:p>
          <a:p>
            <a:r>
              <a:rPr lang="es-ES" altLang="en-US" sz="2800" dirty="0"/>
              <a:t>Reducción de ductilidad (no obstante, la ductilidad inicial es alta, especialmente para los </a:t>
            </a:r>
            <a:r>
              <a:rPr lang="es-ES" altLang="en-US" sz="2800" dirty="0" err="1"/>
              <a:t>austeníticos</a:t>
            </a:r>
            <a:r>
              <a:rPr lang="es-ES" altLang="en-US" sz="2800" dirty="0"/>
              <a:t>)</a:t>
            </a:r>
          </a:p>
          <a:p>
            <a:r>
              <a:rPr lang="es-ES" altLang="en-US" sz="2800" dirty="0"/>
              <a:t>Pueden producirse tensiones residuales no deseadas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096340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47040" y="-91122"/>
            <a:ext cx="8229600" cy="1143000"/>
          </a:xfrm>
        </p:spPr>
        <p:txBody>
          <a:bodyPr/>
          <a:lstStyle/>
          <a:p>
            <a:r>
              <a:rPr lang="es-ES" altLang="en-US" dirty="0">
                <a:ea typeface="MS PGothic" pitchFamily="34" charset="-128"/>
              </a:rPr>
              <a:t>Ductilidad y dureza</a:t>
            </a:r>
          </a:p>
        </p:txBody>
      </p:sp>
      <p:sp>
        <p:nvSpPr>
          <p:cNvPr id="14339" name="Content Placeholder 2"/>
          <p:cNvSpPr>
            <a:spLocks noGrp="1"/>
          </p:cNvSpPr>
          <p:nvPr>
            <p:ph idx="1"/>
          </p:nvPr>
        </p:nvSpPr>
        <p:spPr>
          <a:xfrm>
            <a:off x="4617720" y="1458814"/>
            <a:ext cx="4262120" cy="3606799"/>
          </a:xfrm>
        </p:spPr>
        <p:txBody>
          <a:bodyPr>
            <a:normAutofit/>
          </a:bodyPr>
          <a:lstStyle/>
          <a:p>
            <a:r>
              <a:rPr lang="es-ES" altLang="en-US" sz="2400" b="1" dirty="0">
                <a:ea typeface="MS PGothic" pitchFamily="34" charset="-128"/>
              </a:rPr>
              <a:t>Ductilidad</a:t>
            </a:r>
            <a:r>
              <a:rPr lang="es-ES" altLang="en-US" sz="2400" dirty="0">
                <a:ea typeface="MS PGothic" pitchFamily="34" charset="-128"/>
              </a:rPr>
              <a:t> – habilidad de deformarse sin rotura</a:t>
            </a:r>
          </a:p>
          <a:p>
            <a:pPr marL="0" indent="0">
              <a:buNone/>
            </a:pPr>
            <a:endParaRPr lang="es-ES" altLang="en-US" sz="2400" dirty="0">
              <a:ea typeface="MS PGothic" pitchFamily="34" charset="-128"/>
            </a:endParaRPr>
          </a:p>
          <a:p>
            <a:r>
              <a:rPr lang="es-ES" altLang="en-US" sz="2400" b="1" dirty="0">
                <a:ea typeface="MS PGothic" pitchFamily="34" charset="-128"/>
              </a:rPr>
              <a:t>Dureza – </a:t>
            </a:r>
            <a:r>
              <a:rPr lang="es-ES" altLang="en-US" sz="2400" dirty="0">
                <a:ea typeface="MS PGothic" pitchFamily="34" charset="-128"/>
              </a:rPr>
              <a:t>habilidad de absorber energía y deformarse plásticamente sin fracturarse</a:t>
            </a:r>
          </a:p>
          <a:p>
            <a:endParaRPr lang="es-ES" altLang="en-US" dirty="0">
              <a:ea typeface="MS PGothic" pitchFamily="34" charset="-128"/>
            </a:endParaRP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14340" name="Picture 6" descr="http://upload.wikimedia.org/wikipedia/commons/0/00/Brittle_v_ductile_stress-strain_behaviou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400" y="1193800"/>
            <a:ext cx="4191000" cy="476227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ZoneTexte 7"/>
          <p:cNvSpPr txBox="1"/>
          <p:nvPr/>
        </p:nvSpPr>
        <p:spPr>
          <a:xfrm>
            <a:off x="286325" y="1204685"/>
            <a:ext cx="135576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Tensión</a:t>
            </a:r>
            <a:r>
              <a:rPr kumimoji="0" lang="fr-FR" sz="1600" b="0" i="0" u="none" strike="noStrike" kern="1200" cap="none" spc="0" normalizeH="0" baseline="0" noProof="0" dirty="0">
                <a:ln>
                  <a:noFill/>
                </a:ln>
                <a:solidFill>
                  <a:prstClr val="black"/>
                </a:solidFill>
                <a:effectLst/>
                <a:uLnTx/>
                <a:uFillTx/>
                <a:latin typeface="Calibri"/>
                <a:ea typeface="+mn-ea"/>
                <a:cs typeface="+mn-cs"/>
              </a:rPr>
              <a:t>, </a:t>
            </a:r>
            <a:r>
              <a:rPr kumimoji="0" lang="el-GR" sz="1600" b="0" i="0" u="none" strike="noStrike" kern="1200" cap="none" spc="0" normalizeH="0" baseline="0" noProof="0" dirty="0">
                <a:ln>
                  <a:noFill/>
                </a:ln>
                <a:solidFill>
                  <a:prstClr val="black"/>
                </a:solidFill>
                <a:effectLst/>
                <a:uLnTx/>
                <a:uFillTx/>
                <a:latin typeface="Calibri"/>
                <a:ea typeface="+mn-ea"/>
                <a:cs typeface="+mn-cs"/>
              </a:rPr>
              <a:t>σ</a:t>
            </a:r>
            <a:endParaRPr kumimoji="0" lang="fr-FR"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5"/>
          <p:cNvSpPr txBox="1"/>
          <p:nvPr/>
        </p:nvSpPr>
        <p:spPr>
          <a:xfrm>
            <a:off x="3280886" y="1693551"/>
            <a:ext cx="115190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2060"/>
                </a:solidFill>
                <a:effectLst/>
                <a:uLnTx/>
                <a:uFillTx/>
                <a:latin typeface="Calibri"/>
                <a:ea typeface="+mn-ea"/>
                <a:cs typeface="+mn-cs"/>
              </a:rPr>
              <a:t>Dúctil</a:t>
            </a:r>
          </a:p>
        </p:txBody>
      </p:sp>
      <p:sp>
        <p:nvSpPr>
          <p:cNvPr id="8" name="ZoneTexte 6"/>
          <p:cNvSpPr txBox="1"/>
          <p:nvPr/>
        </p:nvSpPr>
        <p:spPr>
          <a:xfrm>
            <a:off x="975092" y="1634173"/>
            <a:ext cx="115190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FF0000"/>
                </a:solidFill>
                <a:effectLst/>
                <a:uLnTx/>
                <a:uFillTx/>
                <a:latin typeface="Calibri"/>
                <a:ea typeface="+mn-ea"/>
                <a:cs typeface="+mn-cs"/>
              </a:rPr>
              <a:t>Frágil</a:t>
            </a:r>
          </a:p>
        </p:txBody>
      </p:sp>
      <p:sp>
        <p:nvSpPr>
          <p:cNvPr id="9" name="ZoneTexte 8"/>
          <p:cNvSpPr txBox="1"/>
          <p:nvPr/>
        </p:nvSpPr>
        <p:spPr>
          <a:xfrm>
            <a:off x="2782124" y="5026560"/>
            <a:ext cx="157743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Deformación</a:t>
            </a:r>
            <a:r>
              <a:rPr kumimoji="0" lang="fr-FR" sz="1600" b="0" i="0" u="none" strike="noStrike" kern="1200" cap="none" spc="0" normalizeH="0" baseline="0" noProof="0" dirty="0">
                <a:ln>
                  <a:noFill/>
                </a:ln>
                <a:solidFill>
                  <a:prstClr val="black"/>
                </a:solidFill>
                <a:effectLst/>
                <a:uLnTx/>
                <a:uFillTx/>
                <a:latin typeface="Calibri"/>
                <a:ea typeface="+mn-ea"/>
                <a:cs typeface="+mn-cs"/>
              </a:rPr>
              <a:t>, </a:t>
            </a:r>
            <a:r>
              <a:rPr kumimoji="0" lang="el-GR" sz="1600" b="0" i="0" u="none" strike="noStrike" kern="1200" cap="none" spc="0" normalizeH="0" baseline="0" noProof="0" dirty="0">
                <a:ln>
                  <a:noFill/>
                </a:ln>
                <a:solidFill>
                  <a:prstClr val="black"/>
                </a:solidFill>
                <a:effectLst/>
                <a:uLnTx/>
                <a:uFillTx/>
                <a:latin typeface="Calibri"/>
                <a:ea typeface="+mn-ea"/>
                <a:cs typeface="+mn-cs"/>
              </a:rPr>
              <a:t>ε</a:t>
            </a:r>
            <a:endParaRPr kumimoji="0" lang="fr-FR"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ZoneTexte 9"/>
          <p:cNvSpPr txBox="1"/>
          <p:nvPr/>
        </p:nvSpPr>
        <p:spPr>
          <a:xfrm>
            <a:off x="1250533" y="3377625"/>
            <a:ext cx="1854531" cy="584775"/>
          </a:xfrm>
          <a:prstGeom prst="rect">
            <a:avLst/>
          </a:prstGeom>
          <a:solidFill>
            <a:srgbClr val="E1E9E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Área bajo la curva = energía absorbida</a:t>
            </a:r>
          </a:p>
        </p:txBody>
      </p:sp>
    </p:spTree>
    <p:extLst>
      <p:ext uri="{BB962C8B-B14F-4D97-AF65-F5344CB8AC3E}">
        <p14:creationId xmlns:p14="http://schemas.microsoft.com/office/powerpoint/2010/main" val="4012479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50825" y="179388"/>
            <a:ext cx="8713788" cy="1169987"/>
          </a:xfrm>
        </p:spPr>
        <p:txBody>
          <a:bodyPr>
            <a:noAutofit/>
          </a:bodyPr>
          <a:lstStyle/>
          <a:p>
            <a:r>
              <a:rPr lang="es-ES" altLang="en-US" sz="3600" dirty="0"/>
              <a:t>Características tenso-</a:t>
            </a:r>
            <a:r>
              <a:rPr lang="es-ES" altLang="en-US" sz="3600" dirty="0" err="1"/>
              <a:t>deformacionales</a:t>
            </a:r>
            <a:r>
              <a:rPr lang="es-ES" altLang="en-US" sz="3600" dirty="0"/>
              <a:t> </a:t>
            </a:r>
            <a:br>
              <a:rPr lang="es-ES" altLang="en-US" sz="3600" dirty="0"/>
            </a:br>
            <a:r>
              <a:rPr lang="es-ES" altLang="en-US" sz="3600" dirty="0"/>
              <a:t>a altas deformaciones</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15363"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l="2070" t="1561" r="1380" b="913"/>
          <a:stretch>
            <a:fillRect/>
          </a:stretch>
        </p:blipFill>
        <p:spPr bwMode="auto">
          <a:xfrm>
            <a:off x="406400" y="1524000"/>
            <a:ext cx="8144933" cy="4859867"/>
          </a:xfrm>
          <a:prstGeom prst="rect">
            <a:avLst/>
          </a:prstGeom>
          <a:noFill/>
          <a:ln w="38100">
            <a:solidFill>
              <a:schemeClr val="accent1"/>
            </a:solidFill>
          </a:ln>
          <a:extLst>
            <a:ext uri="{909E8E84-426E-40DD-AFC4-6F175D3DCCD1}">
              <a14:hiddenFill xmlns:a14="http://schemas.microsoft.com/office/drawing/2010/main">
                <a:solidFill>
                  <a:schemeClr val="accent1"/>
                </a:solidFill>
              </a14:hiddenFill>
            </a:ext>
          </a:extLst>
        </p:spPr>
      </p:pic>
      <p:sp>
        <p:nvSpPr>
          <p:cNvPr id="5" name="Tekstvak 4"/>
          <p:cNvSpPr txBox="1"/>
          <p:nvPr/>
        </p:nvSpPr>
        <p:spPr>
          <a:xfrm>
            <a:off x="3657600" y="6076090"/>
            <a:ext cx="1803400"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a:ea typeface="+mn-ea"/>
                <a:cs typeface="+mn-cs"/>
              </a:rPr>
              <a:t>Deformación </a:t>
            </a:r>
            <a:r>
              <a:rPr kumimoji="0" lang="el-GR"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nl-BE"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kstvak 5"/>
          <p:cNvSpPr txBox="1"/>
          <p:nvPr/>
        </p:nvSpPr>
        <p:spPr>
          <a:xfrm>
            <a:off x="411168" y="3670302"/>
            <a:ext cx="756000" cy="3600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400MPa</a:t>
            </a:r>
            <a:endParaRPr kumimoji="0" lang="nl-BE" sz="12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7" name="Tekstvak 6"/>
          <p:cNvSpPr txBox="1"/>
          <p:nvPr/>
        </p:nvSpPr>
        <p:spPr>
          <a:xfrm>
            <a:off x="406401" y="2705101"/>
            <a:ext cx="756000"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600MPa</a:t>
            </a:r>
            <a:endParaRPr kumimoji="0" lang="nl-BE" sz="12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8" name="Tekstvak 7"/>
          <p:cNvSpPr txBox="1"/>
          <p:nvPr/>
        </p:nvSpPr>
        <p:spPr>
          <a:xfrm>
            <a:off x="406399" y="4676584"/>
            <a:ext cx="756000" cy="39600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200" b="1"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200MPa</a:t>
            </a:r>
            <a:endParaRPr kumimoji="0" lang="nl-BE" sz="1200" b="1"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2" name="Tekstvak 1"/>
          <p:cNvSpPr txBox="1"/>
          <p:nvPr/>
        </p:nvSpPr>
        <p:spPr>
          <a:xfrm>
            <a:off x="5143500" y="1701800"/>
            <a:ext cx="25400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75000"/>
                  </a:srgbClr>
                </a:solidFill>
                <a:effectLst/>
                <a:uLnTx/>
                <a:uFillTx/>
                <a:latin typeface="Calibri"/>
                <a:ea typeface="+mn-ea"/>
                <a:cs typeface="+mn-cs"/>
              </a:rPr>
              <a:t>Acero inoxidable dúplex</a:t>
            </a:r>
          </a:p>
        </p:txBody>
      </p:sp>
      <p:sp>
        <p:nvSpPr>
          <p:cNvPr id="11" name="Tekstvak 10"/>
          <p:cNvSpPr txBox="1"/>
          <p:nvPr/>
        </p:nvSpPr>
        <p:spPr>
          <a:xfrm>
            <a:off x="1774338" y="2814413"/>
            <a:ext cx="2463228"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75000"/>
                  </a:srgbClr>
                </a:solidFill>
                <a:effectLst/>
                <a:uLnTx/>
                <a:uFillTx/>
                <a:latin typeface="Calibri"/>
                <a:ea typeface="+mn-ea"/>
                <a:cs typeface="+mn-cs"/>
              </a:rPr>
              <a:t>Acero al carbono S355</a:t>
            </a:r>
          </a:p>
        </p:txBody>
      </p:sp>
      <p:sp>
        <p:nvSpPr>
          <p:cNvPr id="12" name="Tekstvak 11"/>
          <p:cNvSpPr txBox="1"/>
          <p:nvPr/>
        </p:nvSpPr>
        <p:spPr>
          <a:xfrm>
            <a:off x="5461000" y="3811954"/>
            <a:ext cx="29158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4F81BD">
                    <a:lumMod val="75000"/>
                  </a:srgbClr>
                </a:solidFill>
                <a:effectLst/>
                <a:uLnTx/>
                <a:uFillTx/>
                <a:latin typeface="Calibri"/>
                <a:ea typeface="+mn-ea"/>
                <a:cs typeface="+mn-cs"/>
              </a:rPr>
              <a:t>Acero inoxidable austenítico</a:t>
            </a:r>
          </a:p>
        </p:txBody>
      </p:sp>
    </p:spTree>
    <p:extLst>
      <p:ext uri="{BB962C8B-B14F-4D97-AF65-F5344CB8AC3E}">
        <p14:creationId xmlns:p14="http://schemas.microsoft.com/office/powerpoint/2010/main" val="2115937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58140" y="233998"/>
            <a:ext cx="8318500" cy="1143000"/>
          </a:xfrm>
        </p:spPr>
        <p:txBody>
          <a:bodyPr>
            <a:noAutofit/>
          </a:bodyPr>
          <a:lstStyle/>
          <a:p>
            <a:r>
              <a:rPr lang="es-ES" altLang="en-US" sz="4000" dirty="0"/>
              <a:t>Estructuras resistentes a explosiones e impactos</a:t>
            </a:r>
          </a:p>
        </p:txBody>
      </p:sp>
      <p:sp>
        <p:nvSpPr>
          <p:cNvPr id="17411" name="Content Placeholder 2"/>
          <p:cNvSpPr>
            <a:spLocks noGrp="1"/>
          </p:cNvSpPr>
          <p:nvPr>
            <p:ph idx="1"/>
          </p:nvPr>
        </p:nvSpPr>
        <p:spPr>
          <a:xfrm>
            <a:off x="539750" y="5310188"/>
            <a:ext cx="2426970" cy="935037"/>
          </a:xfrm>
        </p:spPr>
        <p:txBody>
          <a:bodyPr/>
          <a:lstStyle/>
          <a:p>
            <a:pPr marL="0" indent="0">
              <a:buFont typeface="Wingdings" pitchFamily="2" charset="2"/>
              <a:buNone/>
            </a:pPr>
            <a:r>
              <a:rPr lang="es-ES" altLang="en-US" sz="2000" dirty="0"/>
              <a:t>Baliza de seguridad</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1741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750" y="1781175"/>
            <a:ext cx="2592388" cy="3455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741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013" y="1770063"/>
            <a:ext cx="5294312" cy="3467100"/>
          </a:xfrm>
          <a:prstGeom prst="rect">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2"/>
          <p:cNvSpPr txBox="1">
            <a:spLocks/>
          </p:cNvSpPr>
          <p:nvPr/>
        </p:nvSpPr>
        <p:spPr bwMode="auto">
          <a:xfrm>
            <a:off x="3340157" y="5332413"/>
            <a:ext cx="5320961" cy="93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algn="l" rtl="0" eaLnBrk="0" fontAlgn="base" hangingPunct="0">
              <a:spcBef>
                <a:spcPct val="20000"/>
              </a:spcBef>
              <a:spcAft>
                <a:spcPct val="0"/>
              </a:spcAft>
              <a:buClr>
                <a:srgbClr val="D4852E"/>
              </a:buClr>
              <a:buFont typeface="Wingdings" pitchFamily="2" charset="2"/>
              <a:buChar char="§"/>
              <a:defRPr sz="3200">
                <a:solidFill>
                  <a:srgbClr val="20336E"/>
                </a:solidFill>
                <a:latin typeface="+mn-lt"/>
                <a:ea typeface="+mn-ea"/>
                <a:cs typeface="+mn-cs"/>
              </a:defRPr>
            </a:lvl1pPr>
            <a:lvl2pPr marL="742950" indent="-285750" algn="l" rtl="0" eaLnBrk="0" fontAlgn="base" hangingPunct="0">
              <a:spcBef>
                <a:spcPct val="20000"/>
              </a:spcBef>
              <a:spcAft>
                <a:spcPct val="0"/>
              </a:spcAft>
              <a:buClr>
                <a:srgbClr val="D4852E"/>
              </a:buClr>
              <a:buChar char="•"/>
              <a:defRPr sz="2800">
                <a:solidFill>
                  <a:srgbClr val="20336E"/>
                </a:solidFill>
                <a:latin typeface="+mn-lt"/>
              </a:defRPr>
            </a:lvl2pPr>
            <a:lvl3pPr marL="1143000" indent="-228600" algn="l" rtl="0" eaLnBrk="0" fontAlgn="base" hangingPunct="0">
              <a:spcBef>
                <a:spcPct val="20000"/>
              </a:spcBef>
              <a:spcAft>
                <a:spcPct val="0"/>
              </a:spcAft>
              <a:buClr>
                <a:srgbClr val="D4852E"/>
              </a:buClr>
              <a:defRPr sz="2000">
                <a:solidFill>
                  <a:srgbClr val="20336E"/>
                </a:solidFill>
                <a:latin typeface="+mn-lt"/>
              </a:defRPr>
            </a:lvl3pPr>
            <a:lvl4pPr marL="1600200" indent="-228600" algn="l" rtl="0" eaLnBrk="0" fontAlgn="base" hangingPunct="0">
              <a:spcBef>
                <a:spcPct val="20000"/>
              </a:spcBef>
              <a:spcAft>
                <a:spcPct val="0"/>
              </a:spcAft>
              <a:buClr>
                <a:srgbClr val="D4852E"/>
              </a:buClr>
              <a:buChar char="•"/>
              <a:defRPr sz="2000">
                <a:solidFill>
                  <a:srgbClr val="20336E"/>
                </a:solidFill>
                <a:latin typeface="+mn-lt"/>
              </a:defRPr>
            </a:lvl4pPr>
            <a:lvl5pPr marL="2057400" indent="-228600" algn="l" rtl="0" eaLnBrk="0" fontAlgn="base" hangingPunct="0">
              <a:spcBef>
                <a:spcPct val="20000"/>
              </a:spcBef>
              <a:spcAft>
                <a:spcPct val="0"/>
              </a:spcAft>
              <a:buClr>
                <a:srgbClr val="D4852E"/>
              </a:buClr>
              <a:buChar char="•"/>
              <a:defRPr sz="2000">
                <a:solidFill>
                  <a:srgbClr val="20336E"/>
                </a:solidFill>
                <a:latin typeface="+mn-lt"/>
              </a:defRPr>
            </a:lvl5pPr>
            <a:lvl6pPr marL="2514600" indent="-228600" algn="l" rtl="0" fontAlgn="base">
              <a:spcBef>
                <a:spcPct val="20000"/>
              </a:spcBef>
              <a:spcAft>
                <a:spcPct val="0"/>
              </a:spcAft>
              <a:buClr>
                <a:srgbClr val="D4852E"/>
              </a:buClr>
              <a:buChar char="•"/>
              <a:defRPr sz="2000">
                <a:solidFill>
                  <a:srgbClr val="20336E"/>
                </a:solidFill>
                <a:latin typeface="+mn-lt"/>
              </a:defRPr>
            </a:lvl6pPr>
            <a:lvl7pPr marL="2971800" indent="-228600" algn="l" rtl="0" fontAlgn="base">
              <a:spcBef>
                <a:spcPct val="20000"/>
              </a:spcBef>
              <a:spcAft>
                <a:spcPct val="0"/>
              </a:spcAft>
              <a:buClr>
                <a:srgbClr val="D4852E"/>
              </a:buClr>
              <a:buChar char="•"/>
              <a:defRPr sz="2000">
                <a:solidFill>
                  <a:srgbClr val="20336E"/>
                </a:solidFill>
                <a:latin typeface="+mn-lt"/>
              </a:defRPr>
            </a:lvl7pPr>
            <a:lvl8pPr marL="3429000" indent="-228600" algn="l" rtl="0" fontAlgn="base">
              <a:spcBef>
                <a:spcPct val="20000"/>
              </a:spcBef>
              <a:spcAft>
                <a:spcPct val="0"/>
              </a:spcAft>
              <a:buClr>
                <a:srgbClr val="D4852E"/>
              </a:buClr>
              <a:buChar char="•"/>
              <a:defRPr sz="2000">
                <a:solidFill>
                  <a:srgbClr val="20336E"/>
                </a:solidFill>
                <a:latin typeface="+mn-lt"/>
              </a:defRPr>
            </a:lvl8pPr>
            <a:lvl9pPr marL="3886200" indent="-228600" algn="l" rtl="0" fontAlgn="base">
              <a:spcBef>
                <a:spcPct val="20000"/>
              </a:spcBef>
              <a:spcAft>
                <a:spcPct val="0"/>
              </a:spcAft>
              <a:buClr>
                <a:srgbClr val="D4852E"/>
              </a:buClr>
              <a:buChar char="•"/>
              <a:defRPr sz="2000">
                <a:solidFill>
                  <a:srgbClr val="20336E"/>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4852E"/>
              </a:buClr>
              <a:buSzTx/>
              <a:buFont typeface="Wingdings" pitchFamily="2" charset="2"/>
              <a:buNone/>
              <a:tabLst/>
              <a:defRPr/>
            </a:pPr>
            <a:r>
              <a:rPr kumimoji="0" lang="es-ES" altLang="en-US" sz="2000" b="0" i="0" u="none" strike="noStrike" kern="0" cap="none" spc="0" normalizeH="0" baseline="0" noProof="0" dirty="0">
                <a:ln>
                  <a:noFill/>
                </a:ln>
                <a:solidFill>
                  <a:prstClr val="black"/>
                </a:solidFill>
                <a:effectLst/>
                <a:uLnTx/>
                <a:uFillTx/>
                <a:latin typeface="Calibri"/>
                <a:ea typeface="+mn-ea"/>
                <a:cs typeface="+mn-cs"/>
              </a:rPr>
              <a:t>Fabricación del muro trapezoidal resistente a explosiones de la obra muerta de una plataforma offshore</a:t>
            </a:r>
          </a:p>
        </p:txBody>
      </p:sp>
    </p:spTree>
    <p:extLst>
      <p:ext uri="{BB962C8B-B14F-4D97-AF65-F5344CB8AC3E}">
        <p14:creationId xmlns:p14="http://schemas.microsoft.com/office/powerpoint/2010/main" val="40546689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5"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18436" name="Title 4"/>
          <p:cNvSpPr>
            <a:spLocks noGrp="1"/>
          </p:cNvSpPr>
          <p:nvPr>
            <p:ph type="title"/>
          </p:nvPr>
        </p:nvSpPr>
        <p:spPr>
          <a:xfrm>
            <a:off x="467360" y="-80962"/>
            <a:ext cx="8229600" cy="1143000"/>
          </a:xfrm>
        </p:spPr>
        <p:txBody>
          <a:bodyPr>
            <a:noAutofit/>
          </a:bodyPr>
          <a:lstStyle/>
          <a:p>
            <a:r>
              <a:rPr lang="es-ES" altLang="en-US" sz="4000" dirty="0"/>
              <a:t>Características tenso-</a:t>
            </a:r>
            <a:r>
              <a:rPr lang="es-ES" altLang="en-US" sz="4000" dirty="0" err="1"/>
              <a:t>deformacionales</a:t>
            </a:r>
            <a:endParaRPr lang="es-ES" altLang="en-US" sz="4000" dirty="0"/>
          </a:p>
        </p:txBody>
      </p:sp>
      <p:sp>
        <p:nvSpPr>
          <p:cNvPr id="18437" name="Content Placeholder 5"/>
          <p:cNvSpPr>
            <a:spLocks noGrp="1"/>
          </p:cNvSpPr>
          <p:nvPr>
            <p:ph idx="1"/>
          </p:nvPr>
        </p:nvSpPr>
        <p:spPr>
          <a:xfrm>
            <a:off x="457200" y="1254760"/>
            <a:ext cx="8229600" cy="4925144"/>
          </a:xfrm>
        </p:spPr>
        <p:txBody>
          <a:bodyPr>
            <a:normAutofit/>
          </a:bodyPr>
          <a:lstStyle/>
          <a:p>
            <a:pPr marL="0" indent="0">
              <a:buFont typeface="Wingdings" pitchFamily="2" charset="2"/>
              <a:buNone/>
            </a:pPr>
            <a:r>
              <a:rPr lang="es-ES" altLang="en-US" dirty="0"/>
              <a:t>La </a:t>
            </a:r>
            <a:r>
              <a:rPr lang="es-ES" altLang="en-US" b="1" dirty="0"/>
              <a:t>no linealidad </a:t>
            </a:r>
            <a:r>
              <a:rPr lang="es-ES" altLang="en-US" dirty="0"/>
              <a:t>lleva a………..</a:t>
            </a:r>
          </a:p>
          <a:p>
            <a:pPr lvl="1"/>
            <a:r>
              <a:rPr lang="es-ES" altLang="en-US" sz="3200" dirty="0"/>
              <a:t>Límites de ancho/espesor diferentes para efectos de abolladura local</a:t>
            </a:r>
          </a:p>
          <a:p>
            <a:pPr lvl="1"/>
            <a:r>
              <a:rPr lang="es-ES" altLang="en-US" sz="3200" dirty="0"/>
              <a:t>Comportamiento diferente de elementos frente a inestabilidades globales en compresión y flexión </a:t>
            </a:r>
          </a:p>
          <a:p>
            <a:pPr lvl="1"/>
            <a:r>
              <a:rPr lang="es-ES" altLang="en-US" sz="3200" dirty="0"/>
              <a:t>Mayores flechas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72908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itle 1"/>
          <p:cNvSpPr>
            <a:spLocks noGrp="1"/>
          </p:cNvSpPr>
          <p:nvPr>
            <p:ph type="title"/>
          </p:nvPr>
        </p:nvSpPr>
        <p:spPr>
          <a:xfrm>
            <a:off x="457200" y="213678"/>
            <a:ext cx="8229600" cy="1143000"/>
          </a:xfrm>
        </p:spPr>
        <p:txBody>
          <a:bodyPr>
            <a:normAutofit fontScale="90000"/>
          </a:bodyPr>
          <a:lstStyle/>
          <a:p>
            <a:r>
              <a:rPr lang="es-ES" altLang="en-US" dirty="0"/>
              <a:t>Influencia en el comportamiento frente a pandeo por flexión</a:t>
            </a:r>
          </a:p>
        </p:txBody>
      </p:sp>
      <p:sp>
        <p:nvSpPr>
          <p:cNvPr id="3" name="Content Placeholder 2"/>
          <p:cNvSpPr>
            <a:spLocks noGrp="1"/>
          </p:cNvSpPr>
          <p:nvPr>
            <p:ph idx="1"/>
          </p:nvPr>
        </p:nvSpPr>
        <p:spPr>
          <a:xfrm>
            <a:off x="196850" y="1618298"/>
            <a:ext cx="8464550" cy="4792662"/>
          </a:xfrm>
        </p:spPr>
        <p:txBody>
          <a:bodyPr>
            <a:normAutofit fontScale="92500" lnSpcReduction="20000"/>
          </a:bodyPr>
          <a:lstStyle/>
          <a:p>
            <a:pPr>
              <a:defRPr/>
            </a:pPr>
            <a:r>
              <a:rPr lang="es-ES" sz="2800" b="1" dirty="0"/>
              <a:t>Esbelteces bajas</a:t>
            </a:r>
            <a:br>
              <a:rPr lang="es-ES" sz="2800" dirty="0"/>
            </a:br>
            <a:r>
              <a:rPr lang="es-ES" sz="2800" dirty="0"/>
              <a:t>los pilares alcanzan o exceden la carga plástica</a:t>
            </a:r>
            <a:br>
              <a:rPr lang="es-ES" sz="2800" dirty="0"/>
            </a:br>
            <a:br>
              <a:rPr lang="es-ES" sz="2800" dirty="0"/>
            </a:br>
            <a:r>
              <a:rPr lang="es-ES" sz="2800" b="1" dirty="0">
                <a:solidFill>
                  <a:schemeClr val="bg1">
                    <a:lumMod val="50000"/>
                  </a:schemeClr>
                </a:solidFill>
              </a:rPr>
              <a:t>⇒ beneficio </a:t>
            </a:r>
            <a:r>
              <a:rPr lang="es-ES" sz="2800" dirty="0">
                <a:solidFill>
                  <a:schemeClr val="bg1">
                    <a:lumMod val="50000"/>
                  </a:schemeClr>
                </a:solidFill>
              </a:rPr>
              <a:t>del endurecimiento por deformación</a:t>
            </a:r>
            <a:br>
              <a:rPr lang="es-ES" sz="2800" dirty="0"/>
            </a:br>
            <a:r>
              <a:rPr lang="es-ES" sz="2800" dirty="0">
                <a:solidFill>
                  <a:schemeClr val="bg1">
                    <a:lumMod val="50000"/>
                  </a:schemeClr>
                </a:solidFill>
              </a:rPr>
              <a:t>El inoxidable se comporta </a:t>
            </a:r>
            <a:r>
              <a:rPr lang="es-ES" sz="2800" b="1" dirty="0">
                <a:solidFill>
                  <a:schemeClr val="bg1">
                    <a:lumMod val="50000"/>
                  </a:schemeClr>
                </a:solidFill>
              </a:rPr>
              <a:t>al menos tan bien como </a:t>
            </a:r>
            <a:r>
              <a:rPr lang="es-ES" sz="2800" dirty="0">
                <a:solidFill>
                  <a:schemeClr val="bg1">
                    <a:lumMod val="50000"/>
                  </a:schemeClr>
                </a:solidFill>
              </a:rPr>
              <a:t>el acero al carbono </a:t>
            </a:r>
          </a:p>
          <a:p>
            <a:pPr>
              <a:defRPr/>
            </a:pPr>
            <a:endParaRPr lang="es-ES" sz="2800" b="1" dirty="0"/>
          </a:p>
          <a:p>
            <a:pPr>
              <a:defRPr/>
            </a:pPr>
            <a:r>
              <a:rPr lang="es-ES" sz="2800" b="1" dirty="0"/>
              <a:t>Esbelteces altas</a:t>
            </a:r>
            <a:br>
              <a:rPr lang="es-ES" sz="2800" b="1" dirty="0"/>
            </a:br>
            <a:r>
              <a:rPr lang="es-ES" sz="2800" dirty="0"/>
              <a:t>baja resistencia axil, bajo nivel tensional en el rango lineal del material</a:t>
            </a:r>
            <a:br>
              <a:rPr lang="es-ES" sz="2800" dirty="0"/>
            </a:br>
            <a:br>
              <a:rPr lang="es-ES" sz="2800" dirty="0"/>
            </a:br>
            <a:r>
              <a:rPr lang="es-ES" sz="2800" b="1" dirty="0">
                <a:solidFill>
                  <a:schemeClr val="bg1">
                    <a:lumMod val="50000"/>
                  </a:schemeClr>
                </a:solidFill>
              </a:rPr>
              <a:t>⇒ </a:t>
            </a:r>
            <a:r>
              <a:rPr lang="es-ES" sz="2800" dirty="0">
                <a:solidFill>
                  <a:schemeClr val="bg1">
                    <a:lumMod val="50000"/>
                  </a:schemeClr>
                </a:solidFill>
              </a:rPr>
              <a:t>el inoxidable se comporta de</a:t>
            </a:r>
            <a:r>
              <a:rPr lang="es-ES" sz="2800" b="1" dirty="0">
                <a:solidFill>
                  <a:schemeClr val="bg1">
                    <a:lumMod val="50000"/>
                  </a:schemeClr>
                </a:solidFill>
              </a:rPr>
              <a:t> manera similar </a:t>
            </a:r>
            <a:r>
              <a:rPr lang="es-ES" sz="2800" dirty="0">
                <a:solidFill>
                  <a:schemeClr val="bg1">
                    <a:lumMod val="50000"/>
                  </a:schemeClr>
                </a:solidFill>
              </a:rPr>
              <a:t>al acero al carbono suponiendo geometrías y tensiones residuales similares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267115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223838"/>
            <a:ext cx="8229600" cy="1143000"/>
          </a:xfrm>
        </p:spPr>
        <p:txBody>
          <a:bodyPr>
            <a:normAutofit fontScale="90000"/>
          </a:bodyPr>
          <a:lstStyle/>
          <a:p>
            <a:r>
              <a:rPr lang="es-ES" altLang="en-US" dirty="0"/>
              <a:t>Influencia en el comportamiento frente a pandeo por flexión</a:t>
            </a:r>
          </a:p>
        </p:txBody>
      </p:sp>
      <p:sp>
        <p:nvSpPr>
          <p:cNvPr id="3" name="Content Placeholder 2"/>
          <p:cNvSpPr>
            <a:spLocks noGrp="1"/>
          </p:cNvSpPr>
          <p:nvPr>
            <p:ph idx="1"/>
          </p:nvPr>
        </p:nvSpPr>
        <p:spPr>
          <a:xfrm>
            <a:off x="457200" y="1206500"/>
            <a:ext cx="8229600" cy="4925144"/>
          </a:xfrm>
        </p:spPr>
        <p:txBody>
          <a:bodyPr>
            <a:normAutofit/>
          </a:bodyPr>
          <a:lstStyle/>
          <a:p>
            <a:pPr marL="0" indent="0">
              <a:buNone/>
              <a:defRPr/>
            </a:pPr>
            <a:endParaRPr lang="es-ES" sz="2400" b="1" dirty="0"/>
          </a:p>
          <a:p>
            <a:pPr>
              <a:defRPr/>
            </a:pPr>
            <a:r>
              <a:rPr lang="es-ES" sz="2400" b="1" dirty="0"/>
              <a:t>Esbelteces intermedias</a:t>
            </a:r>
            <a:br>
              <a:rPr lang="es-ES" sz="2400" dirty="0"/>
            </a:br>
            <a:r>
              <a:rPr lang="es-ES" sz="2400" dirty="0"/>
              <a:t>la tensión media en el pilar se encuentra entre el límite de proporcionalidad y la tensión correspondiente a una deformación remanente de 0.2%,  </a:t>
            </a:r>
            <a:br>
              <a:rPr lang="es-ES" sz="2400" dirty="0"/>
            </a:br>
            <a:r>
              <a:rPr lang="es-ES" sz="2400" dirty="0">
                <a:solidFill>
                  <a:schemeClr val="bg1">
                    <a:lumMod val="50000"/>
                  </a:schemeClr>
                </a:solidFill>
              </a:rPr>
              <a:t>los pilares de acero inoxidable son </a:t>
            </a:r>
            <a:r>
              <a:rPr lang="es-ES" sz="2400" b="1" dirty="0">
                <a:solidFill>
                  <a:schemeClr val="bg1">
                    <a:lumMod val="50000"/>
                  </a:schemeClr>
                </a:solidFill>
              </a:rPr>
              <a:t>menos resistentes</a:t>
            </a:r>
            <a:r>
              <a:rPr lang="es-ES" sz="2400" dirty="0">
                <a:solidFill>
                  <a:schemeClr val="bg1">
                    <a:lumMod val="50000"/>
                  </a:schemeClr>
                </a:solidFill>
              </a:rPr>
              <a:t> que los de acero al carbono</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614227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722" name="Rectangle 2"/>
          <p:cNvSpPr>
            <a:spLocks noChangeArrowheads="1"/>
          </p:cNvSpPr>
          <p:nvPr/>
        </p:nvSpPr>
        <p:spPr bwMode="auto">
          <a:xfrm>
            <a:off x="1171207" y="1008915"/>
            <a:ext cx="6591300" cy="4381500"/>
          </a:xfrm>
          <a:prstGeom prst="rect">
            <a:avLst/>
          </a:prstGeom>
          <a:noFill/>
          <a:ln w="38100">
            <a:solidFill>
              <a:schemeClr val="bg1">
                <a:lumMod val="50000"/>
              </a:schemeClr>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129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l="3339" t="6902" r="2504"/>
          <a:stretch>
            <a:fillRect/>
          </a:stretch>
        </p:blipFill>
        <p:spPr bwMode="auto">
          <a:xfrm>
            <a:off x="1818907" y="1083528"/>
            <a:ext cx="5732463" cy="4283075"/>
          </a:xfrm>
          <a:prstGeom prst="rect">
            <a:avLst/>
          </a:prstGeom>
          <a:noFill/>
          <a:ln w="9525">
            <a:noFill/>
            <a:miter lim="800000"/>
            <a:headEnd/>
            <a:tailEnd/>
          </a:ln>
        </p:spPr>
      </p:pic>
      <p:sp>
        <p:nvSpPr>
          <p:cNvPr id="926724" name="Line 4"/>
          <p:cNvSpPr>
            <a:spLocks noChangeShapeType="1"/>
          </p:cNvSpPr>
          <p:nvPr/>
        </p:nvSpPr>
        <p:spPr bwMode="auto">
          <a:xfrm>
            <a:off x="4638307" y="1567715"/>
            <a:ext cx="342900" cy="0"/>
          </a:xfrm>
          <a:prstGeom prst="line">
            <a:avLst/>
          </a:prstGeom>
          <a:noFill/>
          <a:ln w="28575">
            <a:solidFill>
              <a:srgbClr val="FF00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29" name="Text Box 5"/>
          <p:cNvSpPr txBox="1">
            <a:spLocks noChangeArrowheads="1"/>
          </p:cNvSpPr>
          <p:nvPr/>
        </p:nvSpPr>
        <p:spPr bwMode="auto">
          <a:xfrm>
            <a:off x="5095507" y="1402615"/>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Calibri"/>
                <a:ea typeface="+mn-ea"/>
                <a:cs typeface="+mn-cs"/>
              </a:rPr>
              <a:t>Acero inoxidable k</a:t>
            </a:r>
            <a:r>
              <a:rPr kumimoji="0" lang="es-ES" sz="1600" b="1" i="0" u="none" strike="noStrike" kern="1200" cap="none" spc="0" normalizeH="0" baseline="-25000" noProof="0" dirty="0">
                <a:ln>
                  <a:noFill/>
                </a:ln>
                <a:solidFill>
                  <a:srgbClr val="FF0000"/>
                </a:solidFill>
                <a:effectLst/>
                <a:uLnTx/>
                <a:uFillTx/>
                <a:latin typeface="Calibri"/>
                <a:ea typeface="+mn-ea"/>
                <a:cs typeface="+mn-cs"/>
              </a:rPr>
              <a:t>2,</a:t>
            </a:r>
            <a:r>
              <a:rPr kumimoji="0" lang="es-ES" sz="1600" b="1" i="0" u="none" strike="noStrike" kern="1200" cap="none" spc="0" normalizeH="0" baseline="-25000" noProof="0" dirty="0">
                <a:ln>
                  <a:noFill/>
                </a:ln>
                <a:solidFill>
                  <a:srgbClr val="FF0000"/>
                </a:solidFill>
                <a:effectLst/>
                <a:uLnTx/>
                <a:uFillTx/>
                <a:latin typeface="Symbol" pitchFamily="-111" charset="2"/>
                <a:ea typeface="+mn-ea"/>
                <a:cs typeface="+mn-cs"/>
              </a:rPr>
              <a:t>q</a:t>
            </a:r>
          </a:p>
        </p:txBody>
      </p:sp>
      <p:sp>
        <p:nvSpPr>
          <p:cNvPr id="926726" name="Line 6"/>
          <p:cNvSpPr>
            <a:spLocks noChangeShapeType="1"/>
          </p:cNvSpPr>
          <p:nvPr/>
        </p:nvSpPr>
        <p:spPr bwMode="auto">
          <a:xfrm>
            <a:off x="4638307" y="1910615"/>
            <a:ext cx="342900" cy="0"/>
          </a:xfrm>
          <a:prstGeom prst="line">
            <a:avLst/>
          </a:prstGeom>
          <a:noFill/>
          <a:ln w="28575">
            <a:solidFill>
              <a:srgbClr val="FF0000"/>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31" name="Text Box 7"/>
          <p:cNvSpPr txBox="1">
            <a:spLocks noChangeArrowheads="1"/>
          </p:cNvSpPr>
          <p:nvPr/>
        </p:nvSpPr>
        <p:spPr bwMode="auto">
          <a:xfrm>
            <a:off x="5095507" y="174551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Calibri"/>
                <a:ea typeface="+mn-ea"/>
                <a:cs typeface="+mn-cs"/>
              </a:rPr>
              <a:t>Acero inoxidable k</a:t>
            </a:r>
            <a:r>
              <a:rPr kumimoji="0" lang="es-ES" sz="1600" b="1" i="0" u="none" strike="noStrike" kern="1200" cap="none" spc="0" normalizeH="0" baseline="-25000" noProof="0" dirty="0">
                <a:ln>
                  <a:noFill/>
                </a:ln>
                <a:solidFill>
                  <a:srgbClr val="FF0000"/>
                </a:solidFill>
                <a:effectLst/>
                <a:uLnTx/>
                <a:uFillTx/>
                <a:latin typeface="Calibri"/>
                <a:ea typeface="+mn-ea"/>
                <a:cs typeface="+mn-cs"/>
              </a:rPr>
              <a:t>0.2p,</a:t>
            </a:r>
            <a:r>
              <a:rPr kumimoji="0" lang="es-ES" sz="1600" b="1" i="0" u="none" strike="noStrike" kern="1200" cap="none" spc="0" normalizeH="0" baseline="-25000" noProof="0" dirty="0">
                <a:ln>
                  <a:noFill/>
                </a:ln>
                <a:solidFill>
                  <a:srgbClr val="FF0000"/>
                </a:solidFill>
                <a:effectLst/>
                <a:uLnTx/>
                <a:uFillTx/>
                <a:latin typeface="Symbol" pitchFamily="-111" charset="2"/>
                <a:ea typeface="+mn-ea"/>
                <a:cs typeface="+mn-cs"/>
              </a:rPr>
              <a:t>q</a:t>
            </a:r>
          </a:p>
        </p:txBody>
      </p:sp>
      <p:sp>
        <p:nvSpPr>
          <p:cNvPr id="926728" name="Line 8"/>
          <p:cNvSpPr>
            <a:spLocks noChangeShapeType="1"/>
          </p:cNvSpPr>
          <p:nvPr/>
        </p:nvSpPr>
        <p:spPr bwMode="auto">
          <a:xfrm>
            <a:off x="4638307" y="2253515"/>
            <a:ext cx="342900" cy="0"/>
          </a:xfrm>
          <a:prstGeom prst="line">
            <a:avLst/>
          </a:prstGeom>
          <a:noFill/>
          <a:ln w="28575">
            <a:solidFill>
              <a:srgbClr val="0000FF"/>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33" name="Text Box 9"/>
          <p:cNvSpPr txBox="1">
            <a:spLocks noChangeArrowheads="1"/>
          </p:cNvSpPr>
          <p:nvPr/>
        </p:nvSpPr>
        <p:spPr bwMode="auto">
          <a:xfrm>
            <a:off x="5095507" y="2088415"/>
            <a:ext cx="20574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0000FF"/>
                </a:solidFill>
                <a:effectLst/>
                <a:uLnTx/>
                <a:uFillTx/>
                <a:latin typeface="Calibri"/>
                <a:ea typeface="+mn-ea"/>
                <a:cs typeface="+mn-cs"/>
              </a:rPr>
              <a:t>Acero al carbono k</a:t>
            </a:r>
            <a:r>
              <a:rPr kumimoji="0" lang="es-ES" sz="1600" b="1" i="0" u="none" strike="noStrike" kern="1200" cap="none" spc="0" normalizeH="0" baseline="-25000" noProof="0" dirty="0">
                <a:ln>
                  <a:noFill/>
                </a:ln>
                <a:solidFill>
                  <a:srgbClr val="0000FF"/>
                </a:solidFill>
                <a:effectLst/>
                <a:uLnTx/>
                <a:uFillTx/>
                <a:latin typeface="Calibri"/>
                <a:ea typeface="+mn-ea"/>
                <a:cs typeface="+mn-cs"/>
              </a:rPr>
              <a:t>2,</a:t>
            </a:r>
            <a:r>
              <a:rPr kumimoji="0" lang="es-ES" sz="1600" b="1" i="0" u="none" strike="noStrike" kern="1200" cap="none" spc="0" normalizeH="0" baseline="-25000" noProof="0" dirty="0">
                <a:ln>
                  <a:noFill/>
                </a:ln>
                <a:solidFill>
                  <a:srgbClr val="0000FF"/>
                </a:solidFill>
                <a:effectLst/>
                <a:uLnTx/>
                <a:uFillTx/>
                <a:latin typeface="Symbol" pitchFamily="-111" charset="2"/>
                <a:ea typeface="+mn-ea"/>
                <a:cs typeface="+mn-cs"/>
              </a:rPr>
              <a:t>q</a:t>
            </a:r>
          </a:p>
        </p:txBody>
      </p:sp>
      <p:sp>
        <p:nvSpPr>
          <p:cNvPr id="926730" name="Line 10"/>
          <p:cNvSpPr>
            <a:spLocks noChangeShapeType="1"/>
          </p:cNvSpPr>
          <p:nvPr/>
        </p:nvSpPr>
        <p:spPr bwMode="auto">
          <a:xfrm>
            <a:off x="4651007" y="2596415"/>
            <a:ext cx="342900" cy="0"/>
          </a:xfrm>
          <a:prstGeom prst="line">
            <a:avLst/>
          </a:prstGeom>
          <a:noFill/>
          <a:ln w="28575">
            <a:solidFill>
              <a:srgbClr val="0000FF"/>
            </a:solidFill>
            <a:prstDash val="dash"/>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29035" name="Text Box 11"/>
          <p:cNvSpPr txBox="1">
            <a:spLocks noChangeArrowheads="1"/>
          </p:cNvSpPr>
          <p:nvPr/>
        </p:nvSpPr>
        <p:spPr bwMode="auto">
          <a:xfrm>
            <a:off x="5095507" y="243131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0000FF"/>
                </a:solidFill>
                <a:effectLst/>
                <a:uLnTx/>
                <a:uFillTx/>
                <a:latin typeface="Calibri"/>
                <a:ea typeface="+mn-ea"/>
                <a:cs typeface="+mn-cs"/>
              </a:rPr>
              <a:t>Acero al carbono k</a:t>
            </a:r>
            <a:r>
              <a:rPr kumimoji="0" lang="es-ES" sz="1600" b="1" i="0" u="none" strike="noStrike" kern="1200" cap="none" spc="0" normalizeH="0" baseline="-25000" noProof="0" dirty="0">
                <a:ln>
                  <a:noFill/>
                </a:ln>
                <a:solidFill>
                  <a:srgbClr val="0000FF"/>
                </a:solidFill>
                <a:effectLst/>
                <a:uLnTx/>
                <a:uFillTx/>
                <a:latin typeface="Calibri"/>
                <a:ea typeface="+mn-ea"/>
                <a:cs typeface="+mn-cs"/>
              </a:rPr>
              <a:t>0.2p,</a:t>
            </a:r>
            <a:r>
              <a:rPr kumimoji="0" lang="es-ES" sz="1600" b="1" i="0" u="none" strike="noStrike" kern="1200" cap="none" spc="0" normalizeH="0" baseline="-25000" noProof="0" dirty="0">
                <a:ln>
                  <a:noFill/>
                </a:ln>
                <a:solidFill>
                  <a:srgbClr val="0000FF"/>
                </a:solidFill>
                <a:effectLst/>
                <a:uLnTx/>
                <a:uFillTx/>
                <a:latin typeface="Symbol" pitchFamily="-111" charset="2"/>
                <a:ea typeface="+mn-ea"/>
                <a:cs typeface="+mn-cs"/>
              </a:rPr>
              <a:t>q</a:t>
            </a:r>
          </a:p>
        </p:txBody>
      </p:sp>
      <p:sp>
        <p:nvSpPr>
          <p:cNvPr id="129036" name="Text Box 12"/>
          <p:cNvSpPr txBox="1">
            <a:spLocks noChangeArrowheads="1"/>
          </p:cNvSpPr>
          <p:nvPr/>
        </p:nvSpPr>
        <p:spPr bwMode="auto">
          <a:xfrm>
            <a:off x="3673107" y="4971315"/>
            <a:ext cx="2247900" cy="336550"/>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prstClr val="black"/>
                </a:solidFill>
                <a:effectLst/>
                <a:uLnTx/>
                <a:uFillTx/>
                <a:latin typeface="Calibri"/>
                <a:ea typeface="+mn-ea"/>
                <a:cs typeface="+mn-cs"/>
              </a:rPr>
              <a:t>Temperatura (</a:t>
            </a:r>
            <a:r>
              <a:rPr kumimoji="0" lang="es-ES" sz="1600" b="1" i="0" u="none" strike="noStrike" kern="1200" cap="none" spc="0" normalizeH="0" baseline="30000" noProof="0" dirty="0" err="1">
                <a:ln>
                  <a:noFill/>
                </a:ln>
                <a:solidFill>
                  <a:prstClr val="black"/>
                </a:solidFill>
                <a:effectLst/>
                <a:uLnTx/>
                <a:uFillTx/>
                <a:latin typeface="Calibri"/>
                <a:ea typeface="+mn-ea"/>
                <a:cs typeface="+mn-cs"/>
              </a:rPr>
              <a:t>o</a:t>
            </a:r>
            <a:r>
              <a:rPr kumimoji="0" lang="es-ES" sz="1600" b="1" i="0" u="none" strike="noStrike" kern="1200" cap="none" spc="0" normalizeH="0" baseline="0" noProof="0" dirty="0" err="1">
                <a:ln>
                  <a:noFill/>
                </a:ln>
                <a:solidFill>
                  <a:prstClr val="black"/>
                </a:solidFill>
                <a:effectLst/>
                <a:uLnTx/>
                <a:uFillTx/>
                <a:latin typeface="Calibri"/>
                <a:ea typeface="+mn-ea"/>
                <a:cs typeface="+mn-cs"/>
              </a:rPr>
              <a:t>C</a:t>
            </a:r>
            <a:r>
              <a:rPr kumimoji="0" lang="es-ES" sz="1600" b="1" i="0" u="none" strike="noStrike" kern="1200" cap="none" spc="0" normalizeH="0" baseline="0" noProof="0" dirty="0">
                <a:ln>
                  <a:noFill/>
                </a:ln>
                <a:solidFill>
                  <a:prstClr val="black"/>
                </a:solidFill>
                <a:effectLst/>
                <a:uLnTx/>
                <a:uFillTx/>
                <a:latin typeface="Calibri"/>
                <a:ea typeface="+mn-ea"/>
                <a:cs typeface="+mn-cs"/>
              </a:rPr>
              <a:t>)</a:t>
            </a:r>
            <a:endParaRPr kumimoji="0" lang="es-ES" sz="1600" b="1"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pic>
        <p:nvPicPr>
          <p:cNvPr id="129037" name="Picture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9170" y="1443890"/>
            <a:ext cx="422275" cy="2862263"/>
          </a:xfrm>
          <a:prstGeom prst="rect">
            <a:avLst/>
          </a:prstGeom>
          <a:noFill/>
          <a:ln w="9525">
            <a:noFill/>
            <a:miter lim="800000"/>
            <a:headEnd/>
            <a:tailEnd/>
          </a:ln>
        </p:spPr>
      </p:pic>
      <p:sp>
        <p:nvSpPr>
          <p:cNvPr id="926734" name="Text Box 14"/>
          <p:cNvSpPr txBox="1">
            <a:spLocks noChangeArrowheads="1"/>
          </p:cNvSpPr>
          <p:nvPr/>
        </p:nvSpPr>
        <p:spPr bwMode="auto">
          <a:xfrm>
            <a:off x="844817" y="5678492"/>
            <a:ext cx="8089900" cy="646331"/>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Calibri"/>
                <a:ea typeface="+mn-ea"/>
                <a:cs typeface="Calibri"/>
              </a:rPr>
              <a:t>k</a:t>
            </a:r>
            <a:r>
              <a:rPr kumimoji="0" lang="es-ES" sz="1800" b="1" i="0" u="none" strike="noStrike" kern="1200" cap="none" spc="0" normalizeH="0" baseline="-25000" noProof="0" dirty="0">
                <a:ln>
                  <a:noFill/>
                </a:ln>
                <a:solidFill>
                  <a:prstClr val="black"/>
                </a:solidFill>
                <a:effectLst/>
                <a:uLnTx/>
                <a:uFillTx/>
                <a:latin typeface="Calibri"/>
                <a:ea typeface="+mn-ea"/>
                <a:cs typeface="Calibri"/>
              </a:rPr>
              <a:t>0.2p,q</a:t>
            </a:r>
            <a:r>
              <a:rPr kumimoji="0" lang="es-ES" sz="1800" b="1" i="0" u="none" strike="noStrike" kern="1200" cap="none" spc="0" normalizeH="0" baseline="0" noProof="0" dirty="0">
                <a:ln>
                  <a:noFill/>
                </a:ln>
                <a:solidFill>
                  <a:prstClr val="black"/>
                </a:solidFill>
                <a:effectLst/>
                <a:uLnTx/>
                <a:uFillTx/>
                <a:latin typeface="Calibri"/>
                <a:ea typeface="+mn-ea"/>
                <a:cs typeface="Calibri"/>
              </a:rPr>
              <a:t> = factor de reducción de resistencia a tensión de deformación plástica 0.2% k</a:t>
            </a:r>
            <a:r>
              <a:rPr kumimoji="0" lang="es-ES" sz="1800" b="1" i="0" u="none" strike="noStrike" kern="1200" cap="none" spc="0" normalizeH="0" baseline="-25000" noProof="0" dirty="0">
                <a:ln>
                  <a:noFill/>
                </a:ln>
                <a:solidFill>
                  <a:prstClr val="black"/>
                </a:solidFill>
                <a:effectLst/>
                <a:uLnTx/>
                <a:uFillTx/>
                <a:latin typeface="Calibri"/>
                <a:ea typeface="+mn-ea"/>
                <a:cs typeface="Calibri"/>
              </a:rPr>
              <a:t>2,q</a:t>
            </a:r>
            <a:r>
              <a:rPr kumimoji="0" lang="es-ES" sz="1800" b="1" i="0" u="none" strike="noStrike" kern="1200" cap="none" spc="0" normalizeH="0" baseline="0" noProof="0" dirty="0">
                <a:ln>
                  <a:noFill/>
                </a:ln>
                <a:solidFill>
                  <a:prstClr val="black"/>
                </a:solidFill>
                <a:effectLst/>
                <a:uLnTx/>
                <a:uFillTx/>
                <a:latin typeface="Calibri"/>
                <a:ea typeface="+mn-ea"/>
                <a:cs typeface="Calibri"/>
              </a:rPr>
              <a:t> = factor de reducción de resistencia a tensión de deformación total 2% </a:t>
            </a:r>
          </a:p>
        </p:txBody>
      </p:sp>
      <p:sp>
        <p:nvSpPr>
          <p:cNvPr id="129039" name="Rectangle 15"/>
          <p:cNvSpPr>
            <a:spLocks noGrp="1" noChangeArrowheads="1"/>
          </p:cNvSpPr>
          <p:nvPr>
            <p:ph type="title"/>
          </p:nvPr>
        </p:nvSpPr>
        <p:spPr>
          <a:xfrm>
            <a:off x="457200" y="-91122"/>
            <a:ext cx="8229600" cy="1143000"/>
          </a:xfrm>
          <a:noFill/>
        </p:spPr>
        <p:txBody>
          <a:bodyPr/>
          <a:lstStyle/>
          <a:p>
            <a:pPr eaLnBrk="1" hangingPunct="1"/>
            <a:r>
              <a:rPr lang="es-ES" sz="3900" dirty="0"/>
              <a:t>Material a temperaturas elevadas</a:t>
            </a:r>
          </a:p>
        </p:txBody>
      </p:sp>
      <p:sp>
        <p:nvSpPr>
          <p:cNvPr id="3" name="Tijdelijke aanduiding voor dianumm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926736" name="Rectangle 16"/>
          <p:cNvSpPr>
            <a:spLocks noChangeArrowheads="1"/>
          </p:cNvSpPr>
          <p:nvPr/>
        </p:nvSpPr>
        <p:spPr bwMode="auto">
          <a:xfrm>
            <a:off x="4809757" y="2825015"/>
            <a:ext cx="1233488" cy="16684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 name="Tekstvak 1"/>
          <p:cNvSpPr txBox="1"/>
          <p:nvPr/>
        </p:nvSpPr>
        <p:spPr>
          <a:xfrm rot="16200000">
            <a:off x="-262414" y="2812009"/>
            <a:ext cx="3750093" cy="369332"/>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800" b="1" i="0" u="none" strike="noStrike" kern="1200" cap="none" spc="0" normalizeH="0" baseline="0" noProof="0" dirty="0">
                <a:ln>
                  <a:noFill/>
                </a:ln>
                <a:solidFill>
                  <a:prstClr val="black"/>
                </a:solidFill>
                <a:effectLst/>
                <a:uLnTx/>
                <a:uFillTx/>
                <a:latin typeface="Calibri"/>
                <a:ea typeface="+mn-ea"/>
                <a:cs typeface="+mn-cs"/>
              </a:rPr>
              <a:t>Factores de reducción de resistencia</a:t>
            </a:r>
          </a:p>
        </p:txBody>
      </p:sp>
    </p:spTree>
    <p:extLst>
      <p:ext uri="{BB962C8B-B14F-4D97-AF65-F5344CB8AC3E}">
        <p14:creationId xmlns:p14="http://schemas.microsoft.com/office/powerpoint/2010/main" val="210666556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53426" y="1030438"/>
            <a:ext cx="6718300" cy="4394200"/>
            <a:chOff x="1112" y="1056"/>
            <a:chExt cx="4232" cy="2768"/>
          </a:xfrm>
        </p:grpSpPr>
        <p:sp>
          <p:nvSpPr>
            <p:cNvPr id="928771" name="Rectangle 3"/>
            <p:cNvSpPr>
              <a:spLocks noChangeArrowheads="1"/>
            </p:cNvSpPr>
            <p:nvPr/>
          </p:nvSpPr>
          <p:spPr bwMode="auto">
            <a:xfrm>
              <a:off x="1112" y="1056"/>
              <a:ext cx="4232" cy="276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pic>
          <p:nvPicPr>
            <p:cNvPr id="13108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l="2910" t="10947" r="10162" b="13017"/>
            <a:stretch>
              <a:fillRect/>
            </a:stretch>
          </p:blipFill>
          <p:spPr bwMode="auto">
            <a:xfrm>
              <a:off x="1486" y="1244"/>
              <a:ext cx="3671" cy="2256"/>
            </a:xfrm>
            <a:prstGeom prst="rect">
              <a:avLst/>
            </a:prstGeom>
            <a:noFill/>
            <a:ln w="9525">
              <a:noFill/>
              <a:miter lim="800000"/>
              <a:headEnd/>
              <a:tailEnd/>
            </a:ln>
          </p:spPr>
        </p:pic>
        <p:sp>
          <p:nvSpPr>
            <p:cNvPr id="131081" name="Text Box 5"/>
            <p:cNvSpPr txBox="1">
              <a:spLocks noChangeArrowheads="1"/>
            </p:cNvSpPr>
            <p:nvPr/>
          </p:nvSpPr>
          <p:spPr bwMode="auto">
            <a:xfrm>
              <a:off x="2768" y="3464"/>
              <a:ext cx="1416" cy="212"/>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a:ea typeface="+mn-ea"/>
                  <a:cs typeface="+mn-cs"/>
                </a:rPr>
                <a:t>Temperature (</a:t>
              </a:r>
              <a:r>
                <a:rPr kumimoji="0" lang="en-GB" sz="1600" b="1" i="0" u="none" strike="noStrike" kern="1200" cap="none" spc="0" normalizeH="0" baseline="30000" noProof="0" dirty="0" err="1">
                  <a:ln>
                    <a:noFill/>
                  </a:ln>
                  <a:solidFill>
                    <a:srgbClr val="000000"/>
                  </a:solidFill>
                  <a:effectLst/>
                  <a:uLnTx/>
                  <a:uFillTx/>
                  <a:latin typeface="Calibri"/>
                  <a:ea typeface="+mn-ea"/>
                  <a:cs typeface="+mn-cs"/>
                </a:rPr>
                <a:t>o</a:t>
              </a:r>
              <a:r>
                <a:rPr kumimoji="0" lang="en-GB" sz="1600" b="1" i="0" u="none" strike="noStrike" kern="1200" cap="none" spc="0" normalizeH="0" baseline="0" noProof="0" dirty="0" err="1">
                  <a:ln>
                    <a:noFill/>
                  </a:ln>
                  <a:solidFill>
                    <a:srgbClr val="000000"/>
                  </a:solidFill>
                  <a:effectLst/>
                  <a:uLnTx/>
                  <a:uFillTx/>
                  <a:latin typeface="Calibri"/>
                  <a:ea typeface="+mn-ea"/>
                  <a:cs typeface="+mn-cs"/>
                </a:rPr>
                <a:t>C</a:t>
              </a:r>
              <a:r>
                <a:rPr kumimoji="0" lang="en-GB" sz="1600" b="1" i="0" u="none" strike="noStrike" kern="1200" cap="none" spc="0" normalizeH="0" baseline="0" noProof="0" dirty="0">
                  <a:ln>
                    <a:noFill/>
                  </a:ln>
                  <a:solidFill>
                    <a:srgbClr val="000000"/>
                  </a:solidFill>
                  <a:effectLst/>
                  <a:uLnTx/>
                  <a:uFillTx/>
                  <a:latin typeface="Calibri"/>
                  <a:ea typeface="+mn-ea"/>
                  <a:cs typeface="+mn-cs"/>
                </a:rPr>
                <a:t>)</a:t>
              </a:r>
              <a:endParaRPr kumimoji="0" lang="en-GB" sz="1600" b="1" i="0" u="none" strike="noStrike" kern="1200" cap="none" spc="0" normalizeH="0" baseline="-25000" noProof="0" dirty="0">
                <a:ln>
                  <a:noFill/>
                </a:ln>
                <a:solidFill>
                  <a:srgbClr val="000000"/>
                </a:solidFill>
                <a:effectLst/>
                <a:uLnTx/>
                <a:uFillTx/>
                <a:latin typeface="Symbol" pitchFamily="-111" charset="2"/>
                <a:ea typeface="+mn-ea"/>
                <a:cs typeface="+mn-cs"/>
              </a:endParaRPr>
            </a:p>
          </p:txBody>
        </p:sp>
        <p:pic>
          <p:nvPicPr>
            <p:cNvPr id="13108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1" y="1182"/>
              <a:ext cx="426" cy="2019"/>
            </a:xfrm>
            <a:prstGeom prst="rect">
              <a:avLst/>
            </a:prstGeom>
            <a:noFill/>
            <a:ln w="9525">
              <a:noFill/>
              <a:miter lim="800000"/>
              <a:headEnd/>
              <a:tailEnd/>
            </a:ln>
          </p:spPr>
        </p:pic>
      </p:grpSp>
      <p:sp>
        <p:nvSpPr>
          <p:cNvPr id="131075" name="Rectangle 7"/>
          <p:cNvSpPr>
            <a:spLocks noGrp="1" noChangeArrowheads="1"/>
          </p:cNvSpPr>
          <p:nvPr>
            <p:ph type="title"/>
          </p:nvPr>
        </p:nvSpPr>
        <p:spPr>
          <a:xfrm>
            <a:off x="457200" y="-80962"/>
            <a:ext cx="8229600" cy="1143000"/>
          </a:xfrm>
          <a:noFill/>
        </p:spPr>
        <p:txBody>
          <a:bodyPr/>
          <a:lstStyle/>
          <a:p>
            <a:r>
              <a:rPr lang="es-ES" sz="3900" dirty="0"/>
              <a:t>Material a temperaturas elevadas</a:t>
            </a:r>
          </a:p>
        </p:txBody>
      </p:sp>
      <p:sp>
        <p:nvSpPr>
          <p:cNvPr id="928776" name="Text Box 8"/>
          <p:cNvSpPr txBox="1">
            <a:spLocks noChangeArrowheads="1"/>
          </p:cNvSpPr>
          <p:nvPr/>
        </p:nvSpPr>
        <p:spPr bwMode="auto">
          <a:xfrm>
            <a:off x="2656759" y="5608788"/>
            <a:ext cx="3599050"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Factor de reducción de rigidez</a:t>
            </a:r>
          </a:p>
        </p:txBody>
      </p:sp>
      <p:sp>
        <p:nvSpPr>
          <p:cNvPr id="928779" name="Rectangle 11"/>
          <p:cNvSpPr>
            <a:spLocks noChangeArrowheads="1"/>
          </p:cNvSpPr>
          <p:nvPr/>
        </p:nvSpPr>
        <p:spPr bwMode="auto">
          <a:xfrm>
            <a:off x="4742776" y="2186138"/>
            <a:ext cx="1233488" cy="2125663"/>
          </a:xfrm>
          <a:prstGeom prst="rect">
            <a:avLst/>
          </a:prstGeom>
          <a:solidFill>
            <a:srgbClr val="9999FF">
              <a:alpha val="39999"/>
            </a:srgb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0" name="Text Box 6"/>
          <p:cNvSpPr txBox="1">
            <a:spLocks noChangeArrowheads="1"/>
          </p:cNvSpPr>
          <p:nvPr/>
        </p:nvSpPr>
        <p:spPr bwMode="auto">
          <a:xfrm rot="16200000">
            <a:off x="-206654" y="2651976"/>
            <a:ext cx="3369449" cy="338554"/>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Factores de reducción de rigidez </a:t>
            </a:r>
            <a:r>
              <a:rPr kumimoji="0" lang="es-ES" sz="1600" b="0" i="0" u="none" strike="noStrike" kern="1200" cap="none" spc="0" normalizeH="0" baseline="0" noProof="0" dirty="0" err="1">
                <a:ln>
                  <a:noFill/>
                </a:ln>
                <a:solidFill>
                  <a:prstClr val="black"/>
                </a:solidFill>
                <a:effectLst/>
                <a:uLnTx/>
                <a:uFillTx/>
                <a:latin typeface="Calibri"/>
                <a:ea typeface="+mn-ea"/>
                <a:cs typeface="+mn-cs"/>
              </a:rPr>
              <a:t>k</a:t>
            </a:r>
            <a:r>
              <a:rPr kumimoji="0" lang="es-ES" sz="1600" b="0" i="0" u="none" strike="noStrike" kern="1200" cap="none" spc="0" normalizeH="0" baseline="-25000" noProof="0" dirty="0" err="1">
                <a:ln>
                  <a:noFill/>
                </a:ln>
                <a:solidFill>
                  <a:prstClr val="black"/>
                </a:solidFill>
                <a:effectLst/>
                <a:uLnTx/>
                <a:uFillTx/>
                <a:latin typeface="Calibri"/>
                <a:ea typeface="+mn-ea"/>
                <a:cs typeface="+mn-cs"/>
              </a:rPr>
              <a:t>E,</a:t>
            </a:r>
            <a:r>
              <a:rPr kumimoji="0" lang="es-ES" sz="1600" b="0" i="0" u="none" strike="noStrike" kern="1200" cap="none" spc="0" normalizeH="0" baseline="-25000" noProof="0" dirty="0" err="1">
                <a:ln>
                  <a:noFill/>
                </a:ln>
                <a:solidFill>
                  <a:prstClr val="black"/>
                </a:solidFill>
                <a:effectLst/>
                <a:uLnTx/>
                <a:uFillTx/>
                <a:latin typeface="Symbol" panose="05050102010706020507" pitchFamily="18" charset="2"/>
                <a:ea typeface="+mn-ea"/>
                <a:cs typeface="+mn-cs"/>
              </a:rPr>
              <a:t>q</a:t>
            </a:r>
            <a:endParaRPr kumimoji="0" lang="es-ES" sz="1600" b="0" i="0" u="none" strike="noStrike" kern="1200" cap="none" spc="0" normalizeH="0" baseline="-25000" noProof="0" dirty="0">
              <a:ln>
                <a:noFill/>
              </a:ln>
              <a:solidFill>
                <a:prstClr val="black"/>
              </a:solidFill>
              <a:effectLst/>
              <a:uLnTx/>
              <a:uFillTx/>
              <a:latin typeface="Symbol" panose="05050102010706020507" pitchFamily="18" charset="2"/>
              <a:ea typeface="+mn-ea"/>
              <a:cs typeface="+mn-cs"/>
            </a:endParaRPr>
          </a:p>
        </p:txBody>
      </p:sp>
      <p:sp>
        <p:nvSpPr>
          <p:cNvPr id="11" name="Text Box 6"/>
          <p:cNvSpPr txBox="1">
            <a:spLocks noChangeArrowheads="1"/>
          </p:cNvSpPr>
          <p:nvPr/>
        </p:nvSpPr>
        <p:spPr bwMode="auto">
          <a:xfrm>
            <a:off x="3743923" y="4923986"/>
            <a:ext cx="1961551" cy="338554"/>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Temperatura (</a:t>
            </a:r>
            <a:r>
              <a:rPr kumimoji="0" lang="es-ES" sz="1600" b="0" i="0" u="none" strike="noStrike" kern="1200" cap="none" spc="0" normalizeH="0" baseline="0" noProof="0" dirty="0" err="1">
                <a:ln>
                  <a:noFill/>
                </a:ln>
                <a:solidFill>
                  <a:prstClr val="black"/>
                </a:solidFill>
                <a:effectLst/>
                <a:uLnTx/>
                <a:uFillTx/>
                <a:latin typeface="Calibri"/>
                <a:ea typeface="+mn-ea"/>
                <a:cs typeface="+mn-cs"/>
              </a:rPr>
              <a:t>ºC</a:t>
            </a:r>
            <a:r>
              <a:rPr kumimoji="0" lang="es-ES" sz="1600" b="0" i="0" u="none" strike="noStrike" kern="1200" cap="none" spc="0" normalizeH="0" baseline="0" noProof="0" dirty="0">
                <a:ln>
                  <a:noFill/>
                </a:ln>
                <a:solidFill>
                  <a:prstClr val="black"/>
                </a:solidFill>
                <a:effectLst/>
                <a:uLnTx/>
                <a:uFillTx/>
                <a:latin typeface="Calibri"/>
                <a:ea typeface="+mn-ea"/>
                <a:cs typeface="+mn-cs"/>
              </a:rPr>
              <a:t>)</a:t>
            </a:r>
            <a:endParaRPr kumimoji="0" lang="es-ES" sz="1600" b="0"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
        <p:nvSpPr>
          <p:cNvPr id="12" name="Text Box 6"/>
          <p:cNvSpPr txBox="1">
            <a:spLocks noChangeArrowheads="1"/>
          </p:cNvSpPr>
          <p:nvPr/>
        </p:nvSpPr>
        <p:spPr bwMode="auto">
          <a:xfrm>
            <a:off x="5317725" y="2399973"/>
            <a:ext cx="1632100" cy="337344"/>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Calibri"/>
                <a:ea typeface="+mn-ea"/>
                <a:cs typeface="+mn-cs"/>
              </a:rPr>
              <a:t>Acero inoxidable</a:t>
            </a:r>
            <a:endParaRPr kumimoji="0" lang="es-ES" sz="1600" b="1" i="0" u="none" strike="noStrike" kern="1200" cap="none" spc="0" normalizeH="0" baseline="-25000" noProof="0" dirty="0">
              <a:ln>
                <a:noFill/>
              </a:ln>
              <a:solidFill>
                <a:srgbClr val="FF0000"/>
              </a:solidFill>
              <a:effectLst/>
              <a:uLnTx/>
              <a:uFillTx/>
              <a:latin typeface="Symbol" pitchFamily="-111" charset="2"/>
              <a:ea typeface="+mn-ea"/>
              <a:cs typeface="+mn-cs"/>
            </a:endParaRPr>
          </a:p>
        </p:txBody>
      </p:sp>
      <p:sp>
        <p:nvSpPr>
          <p:cNvPr id="13" name="Text Box 7"/>
          <p:cNvSpPr txBox="1">
            <a:spLocks noChangeArrowheads="1"/>
          </p:cNvSpPr>
          <p:nvPr/>
        </p:nvSpPr>
        <p:spPr bwMode="auto">
          <a:xfrm>
            <a:off x="2529878" y="3148635"/>
            <a:ext cx="1882698" cy="338950"/>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0000FF"/>
                </a:solidFill>
                <a:effectLst/>
                <a:uLnTx/>
                <a:uFillTx/>
                <a:latin typeface="Calibri"/>
                <a:ea typeface="+mn-ea"/>
                <a:cs typeface="+mn-cs"/>
              </a:rPr>
              <a:t>Acero al carbono</a:t>
            </a:r>
            <a:endParaRPr kumimoji="0" lang="es-ES" sz="1600" b="1" i="0" u="none" strike="noStrike" kern="1200" cap="none" spc="0" normalizeH="0" baseline="-25000" noProof="0" dirty="0">
              <a:ln>
                <a:noFill/>
              </a:ln>
              <a:solidFill>
                <a:srgbClr val="0000FF"/>
              </a:solidFill>
              <a:effectLst/>
              <a:uLnTx/>
              <a:uFillTx/>
              <a:latin typeface="Symbol" pitchFamily="-111" charset="2"/>
              <a:ea typeface="+mn-ea"/>
              <a:cs typeface="+mn-cs"/>
            </a:endParaRPr>
          </a:p>
        </p:txBody>
      </p:sp>
    </p:spTree>
    <p:extLst>
      <p:ext uri="{BB962C8B-B14F-4D97-AF65-F5344CB8AC3E}">
        <p14:creationId xmlns:p14="http://schemas.microsoft.com/office/powerpoint/2010/main" val="16471114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28776"/>
                                        </p:tgtEl>
                                        <p:attrNameLst>
                                          <p:attrName>style.visibility</p:attrName>
                                        </p:attrNameLst>
                                      </p:cBhvr>
                                      <p:to>
                                        <p:strVal val="visible"/>
                                      </p:to>
                                    </p:set>
                                    <p:animEffect transition="in" filter="dissolve">
                                      <p:cBhvr>
                                        <p:cTn id="7" dur="1000"/>
                                        <p:tgtEl>
                                          <p:spTgt spid="9287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28779"/>
                                        </p:tgtEl>
                                        <p:attrNameLst>
                                          <p:attrName>style.visibility</p:attrName>
                                        </p:attrNameLst>
                                      </p:cBhvr>
                                      <p:to>
                                        <p:strVal val="visible"/>
                                      </p:to>
                                    </p:set>
                                    <p:animEffect transition="in" filter="wipe(down)">
                                      <p:cBhvr>
                                        <p:cTn id="12" dur="1000"/>
                                        <p:tgtEl>
                                          <p:spTgt spid="9287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8776" grpId="0" autoUpdateAnimBg="0"/>
      <p:bldP spid="92877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28070" y="1038125"/>
            <a:ext cx="6396037" cy="4364038"/>
            <a:chOff x="1194" y="1160"/>
            <a:chExt cx="4030" cy="2749"/>
          </a:xfrm>
        </p:grpSpPr>
        <p:sp>
          <p:nvSpPr>
            <p:cNvPr id="930819" name="Rectangle 3"/>
            <p:cNvSpPr>
              <a:spLocks noChangeArrowheads="1"/>
            </p:cNvSpPr>
            <p:nvPr/>
          </p:nvSpPr>
          <p:spPr bwMode="auto">
            <a:xfrm>
              <a:off x="1200" y="1160"/>
              <a:ext cx="4024" cy="2728"/>
            </a:xfrm>
            <a:prstGeom prst="rect">
              <a:avLst/>
            </a:prstGeom>
            <a:noFill/>
            <a:ln w="38100">
              <a:solidFill>
                <a:schemeClr val="accent1"/>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3" name="Group 4"/>
            <p:cNvGrpSpPr>
              <a:grpSpLocks/>
            </p:cNvGrpSpPr>
            <p:nvPr/>
          </p:nvGrpSpPr>
          <p:grpSpPr bwMode="auto">
            <a:xfrm>
              <a:off x="1194" y="1189"/>
              <a:ext cx="3997" cy="2720"/>
              <a:chOff x="1218" y="1157"/>
              <a:chExt cx="3949" cy="2688"/>
            </a:xfrm>
          </p:grpSpPr>
          <p:graphicFrame>
            <p:nvGraphicFramePr>
              <p:cNvPr id="133122" name="Object 2"/>
              <p:cNvGraphicFramePr>
                <a:graphicFrameLocks noChangeAspect="1"/>
              </p:cNvGraphicFramePr>
              <p:nvPr/>
            </p:nvGraphicFramePr>
            <p:xfrm>
              <a:off x="1218" y="1157"/>
              <a:ext cx="3949" cy="2688"/>
            </p:xfrm>
            <a:graphic>
              <a:graphicData uri="http://schemas.openxmlformats.org/presentationml/2006/ole">
                <mc:AlternateContent xmlns:mc="http://schemas.openxmlformats.org/markup-compatibility/2006">
                  <mc:Choice xmlns:v="urn:schemas-microsoft-com:vml" Requires="v">
                    <p:oleObj spid="_x0000_s1026" name="Graphique" r:id="rId4" imgW="4876724" imgH="2914650" progId="Excel.Chart.8">
                      <p:embed/>
                    </p:oleObj>
                  </mc:Choice>
                  <mc:Fallback>
                    <p:oleObj name="Graphique" r:id="rId4" imgW="4876724" imgH="2914650" progId="Excel.Chart.8">
                      <p:embed/>
                      <p:pic>
                        <p:nvPicPr>
                          <p:cNvPr id="13312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8" y="1157"/>
                            <a:ext cx="3949" cy="2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3129" name="Text Box 6"/>
              <p:cNvSpPr txBox="1">
                <a:spLocks noChangeArrowheads="1"/>
              </p:cNvSpPr>
              <p:nvPr/>
            </p:nvSpPr>
            <p:spPr bwMode="auto">
              <a:xfrm>
                <a:off x="2640" y="1984"/>
                <a:ext cx="1016" cy="21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FF0000"/>
                    </a:solidFill>
                    <a:effectLst/>
                    <a:uLnTx/>
                    <a:uFillTx/>
                    <a:latin typeface="Calibri"/>
                    <a:ea typeface="+mn-ea"/>
                    <a:cs typeface="+mn-cs"/>
                  </a:rPr>
                  <a:t>Acero inoxidable</a:t>
                </a:r>
                <a:endParaRPr kumimoji="0" lang="es-ES" sz="1600" b="1" i="0" u="none" strike="noStrike" kern="1200" cap="none" spc="0" normalizeH="0" baseline="-25000" noProof="0" dirty="0">
                  <a:ln>
                    <a:noFill/>
                  </a:ln>
                  <a:solidFill>
                    <a:srgbClr val="FF0000"/>
                  </a:solidFill>
                  <a:effectLst/>
                  <a:uLnTx/>
                  <a:uFillTx/>
                  <a:latin typeface="Symbol" pitchFamily="-111" charset="2"/>
                  <a:ea typeface="+mn-ea"/>
                  <a:cs typeface="+mn-cs"/>
                </a:endParaRPr>
              </a:p>
            </p:txBody>
          </p:sp>
          <p:sp>
            <p:nvSpPr>
              <p:cNvPr id="133130" name="Text Box 7"/>
              <p:cNvSpPr txBox="1">
                <a:spLocks noChangeArrowheads="1"/>
              </p:cNvSpPr>
              <p:nvPr/>
            </p:nvSpPr>
            <p:spPr bwMode="auto">
              <a:xfrm>
                <a:off x="3552" y="2512"/>
                <a:ext cx="1172" cy="211"/>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1" i="0" u="none" strike="noStrike" kern="1200" cap="none" spc="0" normalizeH="0" baseline="0" noProof="0" dirty="0">
                    <a:ln>
                      <a:noFill/>
                    </a:ln>
                    <a:solidFill>
                      <a:srgbClr val="0000FF"/>
                    </a:solidFill>
                    <a:effectLst/>
                    <a:uLnTx/>
                    <a:uFillTx/>
                    <a:latin typeface="Calibri"/>
                    <a:ea typeface="+mn-ea"/>
                    <a:cs typeface="+mn-cs"/>
                  </a:rPr>
                  <a:t>Acero al carbono</a:t>
                </a:r>
                <a:endParaRPr kumimoji="0" lang="es-ES" sz="1600" b="1" i="0" u="none" strike="noStrike" kern="1200" cap="none" spc="0" normalizeH="0" baseline="-25000" noProof="0" dirty="0">
                  <a:ln>
                    <a:noFill/>
                  </a:ln>
                  <a:solidFill>
                    <a:srgbClr val="0000FF"/>
                  </a:solidFill>
                  <a:effectLst/>
                  <a:uLnTx/>
                  <a:uFillTx/>
                  <a:latin typeface="Symbol" pitchFamily="-111" charset="2"/>
                  <a:ea typeface="+mn-ea"/>
                  <a:cs typeface="+mn-cs"/>
                </a:endParaRPr>
              </a:p>
            </p:txBody>
          </p:sp>
        </p:grpSp>
      </p:grpSp>
      <p:sp>
        <p:nvSpPr>
          <p:cNvPr id="930824" name="Text Box 8"/>
          <p:cNvSpPr txBox="1">
            <a:spLocks noChangeArrowheads="1"/>
          </p:cNvSpPr>
          <p:nvPr/>
        </p:nvSpPr>
        <p:spPr bwMode="auto">
          <a:xfrm>
            <a:off x="3439445" y="5460900"/>
            <a:ext cx="2280635" cy="369332"/>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Dilatación térmica</a:t>
            </a:r>
          </a:p>
        </p:txBody>
      </p:sp>
      <p:sp>
        <p:nvSpPr>
          <p:cNvPr id="133125" name="Rectangle 9"/>
          <p:cNvSpPr>
            <a:spLocks noGrp="1" noChangeArrowheads="1"/>
          </p:cNvSpPr>
          <p:nvPr>
            <p:ph type="title"/>
          </p:nvPr>
        </p:nvSpPr>
        <p:spPr>
          <a:xfrm>
            <a:off x="457200" y="-91122"/>
            <a:ext cx="8229600" cy="1143000"/>
          </a:xfrm>
          <a:noFill/>
        </p:spPr>
        <p:txBody>
          <a:bodyPr/>
          <a:lstStyle/>
          <a:p>
            <a:r>
              <a:rPr lang="es-ES" sz="3900" dirty="0"/>
              <a:t>Material a temperaturas elevadas</a:t>
            </a:r>
          </a:p>
        </p:txBody>
      </p:sp>
      <p:sp>
        <p:nvSpPr>
          <p:cNvPr id="10" name="Text Box 6"/>
          <p:cNvSpPr txBox="1">
            <a:spLocks noChangeArrowheads="1"/>
          </p:cNvSpPr>
          <p:nvPr/>
        </p:nvSpPr>
        <p:spPr bwMode="auto">
          <a:xfrm rot="16200000">
            <a:off x="867374" y="2714186"/>
            <a:ext cx="1794362" cy="338554"/>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Dilatación (x10</a:t>
            </a:r>
            <a:r>
              <a:rPr kumimoji="0" lang="es-ES" sz="1600" b="0" i="0" u="none" strike="noStrike" kern="1200" cap="none" spc="0" normalizeH="0" baseline="30000" noProof="0" dirty="0">
                <a:ln>
                  <a:noFill/>
                </a:ln>
                <a:solidFill>
                  <a:prstClr val="black"/>
                </a:solidFill>
                <a:effectLst/>
                <a:uLnTx/>
                <a:uFillTx/>
                <a:latin typeface="Calibri"/>
                <a:ea typeface="+mn-ea"/>
                <a:cs typeface="+mn-cs"/>
              </a:rPr>
              <a:t>-3</a:t>
            </a:r>
            <a:r>
              <a:rPr kumimoji="0" lang="es-ES" sz="1600" b="0" i="0" u="none" strike="noStrike" kern="1200" cap="none" spc="0" normalizeH="0" baseline="0" noProof="0" dirty="0">
                <a:ln>
                  <a:noFill/>
                </a:ln>
                <a:solidFill>
                  <a:prstClr val="black"/>
                </a:solidFill>
                <a:effectLst/>
                <a:uLnTx/>
                <a:uFillTx/>
                <a:latin typeface="Calibri"/>
                <a:ea typeface="+mn-ea"/>
                <a:cs typeface="+mn-cs"/>
              </a:rPr>
              <a:t>)</a:t>
            </a:r>
            <a:endParaRPr kumimoji="0" lang="es-ES" sz="1600" b="0"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
        <p:nvSpPr>
          <p:cNvPr id="11" name="Text Box 6"/>
          <p:cNvSpPr txBox="1">
            <a:spLocks noChangeArrowheads="1"/>
          </p:cNvSpPr>
          <p:nvPr/>
        </p:nvSpPr>
        <p:spPr bwMode="auto">
          <a:xfrm>
            <a:off x="3743923" y="4923986"/>
            <a:ext cx="1961551" cy="338554"/>
          </a:xfrm>
          <a:prstGeom prst="rect">
            <a:avLst/>
          </a:prstGeom>
          <a:solidFill>
            <a:schemeClr val="bg1"/>
          </a:solid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Temperatura (</a:t>
            </a:r>
            <a:r>
              <a:rPr kumimoji="0" lang="es-ES" sz="1600" b="0" i="0" u="none" strike="noStrike" kern="1200" cap="none" spc="0" normalizeH="0" baseline="0" noProof="0" dirty="0" err="1">
                <a:ln>
                  <a:noFill/>
                </a:ln>
                <a:solidFill>
                  <a:prstClr val="black"/>
                </a:solidFill>
                <a:effectLst/>
                <a:uLnTx/>
                <a:uFillTx/>
                <a:latin typeface="Calibri"/>
                <a:ea typeface="+mn-ea"/>
                <a:cs typeface="+mn-cs"/>
              </a:rPr>
              <a:t>ºC</a:t>
            </a:r>
            <a:r>
              <a:rPr kumimoji="0" lang="es-ES" sz="1600" b="0" i="0" u="none" strike="noStrike" kern="1200" cap="none" spc="0" normalizeH="0" baseline="0" noProof="0" dirty="0">
                <a:ln>
                  <a:noFill/>
                </a:ln>
                <a:solidFill>
                  <a:prstClr val="black"/>
                </a:solidFill>
                <a:effectLst/>
                <a:uLnTx/>
                <a:uFillTx/>
                <a:latin typeface="Calibri"/>
                <a:ea typeface="+mn-ea"/>
                <a:cs typeface="+mn-cs"/>
              </a:rPr>
              <a:t>)</a:t>
            </a:r>
            <a:endParaRPr kumimoji="0" lang="es-ES" sz="1600" b="0" i="0" u="none" strike="noStrike" kern="1200" cap="none" spc="0" normalizeH="0" baseline="-25000" noProof="0" dirty="0">
              <a:ln>
                <a:noFill/>
              </a:ln>
              <a:solidFill>
                <a:prstClr val="black"/>
              </a:solidFill>
              <a:effectLst/>
              <a:uLnTx/>
              <a:uFillTx/>
              <a:latin typeface="Symbol" pitchFamily="-111" charset="2"/>
              <a:ea typeface="+mn-ea"/>
              <a:cs typeface="+mn-cs"/>
            </a:endParaRPr>
          </a:p>
        </p:txBody>
      </p:sp>
    </p:spTree>
    <p:extLst>
      <p:ext uri="{BB962C8B-B14F-4D97-AF65-F5344CB8AC3E}">
        <p14:creationId xmlns:p14="http://schemas.microsoft.com/office/powerpoint/2010/main" val="13839425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930824"/>
                                        </p:tgtEl>
                                        <p:attrNameLst>
                                          <p:attrName>style.visibility</p:attrName>
                                        </p:attrNameLst>
                                      </p:cBhvr>
                                      <p:to>
                                        <p:strVal val="visible"/>
                                      </p:to>
                                    </p:set>
                                    <p:animEffect transition="in" filter="dissolve">
                                      <p:cBhvr>
                                        <p:cTn id="7" dur="1000"/>
                                        <p:tgtEl>
                                          <p:spTgt spid="9308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0824" grpId="0"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dirty="0"/>
              <a:t>Parte 3</a:t>
            </a:r>
          </a:p>
        </p:txBody>
      </p:sp>
      <p:sp>
        <p:nvSpPr>
          <p:cNvPr id="6" name="Sous-titre 5"/>
          <p:cNvSpPr>
            <a:spLocks noGrp="1"/>
          </p:cNvSpPr>
          <p:nvPr>
            <p:ph type="subTitle" idx="1"/>
          </p:nvPr>
        </p:nvSpPr>
        <p:spPr/>
        <p:txBody>
          <a:bodyPr/>
          <a:lstStyle/>
          <a:p>
            <a:r>
              <a:rPr lang="es-ES" dirty="0"/>
              <a:t>Cálculo de acuerdo con Eurocódigo 3</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67073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6560" y="-101282"/>
            <a:ext cx="8229600" cy="1143000"/>
          </a:xfrm>
        </p:spPr>
        <p:txBody>
          <a:bodyPr>
            <a:normAutofit/>
          </a:bodyPr>
          <a:lstStyle/>
          <a:p>
            <a:r>
              <a:rPr lang="es-ES" altLang="en-US" dirty="0"/>
              <a:t>Normas de cálculo internacionales</a:t>
            </a:r>
            <a:endParaRPr lang="es-ES" dirty="0"/>
          </a:p>
        </p:txBody>
      </p:sp>
      <p:sp>
        <p:nvSpPr>
          <p:cNvPr id="22530" name="Content Placeholder 2"/>
          <p:cNvSpPr>
            <a:spLocks noGrp="1"/>
          </p:cNvSpPr>
          <p:nvPr>
            <p:ph sz="half" idx="1"/>
          </p:nvPr>
        </p:nvSpPr>
        <p:spPr>
          <a:xfrm>
            <a:off x="457200" y="2820458"/>
            <a:ext cx="4038600" cy="1260475"/>
          </a:xfrm>
          <a:solidFill>
            <a:schemeClr val="accent6">
              <a:alpha val="22000"/>
            </a:schemeClr>
          </a:solidFill>
          <a:ln w="25400">
            <a:solidFill>
              <a:schemeClr val="tx1"/>
            </a:solidFill>
          </a:ln>
        </p:spPr>
        <p:txBody>
          <a:bodyPr>
            <a:normAutofit/>
          </a:bodyPr>
          <a:lstStyle/>
          <a:p>
            <a:pPr marL="0" indent="0" algn="ctr">
              <a:buNone/>
            </a:pPr>
            <a:r>
              <a:rPr lang="es-ES" altLang="en-US" sz="2400" dirty="0"/>
              <a:t>¿Cuáles son las normas de cálculo disponibles para el acero inoxidable estructural?</a:t>
            </a:r>
          </a:p>
        </p:txBody>
      </p:sp>
      <p:pic>
        <p:nvPicPr>
          <p:cNvPr id="14" name="Picture 4"/>
          <p:cNvPicPr>
            <a:picLocks noGrp="1" noChangeAspect="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915339" y="1854195"/>
            <a:ext cx="3504321" cy="3886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22532" name="TextBox 6"/>
          <p:cNvSpPr txBox="1">
            <a:spLocks noChangeArrowheads="1"/>
          </p:cNvSpPr>
          <p:nvPr/>
        </p:nvSpPr>
        <p:spPr bwMode="auto">
          <a:xfrm>
            <a:off x="4844890" y="5761935"/>
            <a:ext cx="3842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altLang="en-US" sz="1800" b="0" i="0" u="none" strike="noStrike" kern="1200" cap="none" spc="0" normalizeH="0" baseline="0" noProof="0" dirty="0">
                <a:ln>
                  <a:noFill/>
                </a:ln>
                <a:solidFill>
                  <a:prstClr val="black"/>
                </a:solidFill>
                <a:effectLst/>
                <a:uLnTx/>
                <a:uFillTx/>
                <a:latin typeface="Calibri"/>
                <a:ea typeface="+mn-ea"/>
                <a:cs typeface="+mn-cs"/>
              </a:rPr>
              <a:t>Club Náutico Hamilton Island, Australia</a:t>
            </a:r>
            <a:endParaRPr kumimoji="0" lang="es-ES" altLang="en-US" sz="2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0491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496" y="146050"/>
            <a:ext cx="6791325" cy="655955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5" name="Oval 1"/>
          <p:cNvSpPr>
            <a:spLocks noChangeArrowheads="1"/>
          </p:cNvSpPr>
          <p:nvPr/>
        </p:nvSpPr>
        <p:spPr bwMode="auto">
          <a:xfrm>
            <a:off x="3635375" y="2370138"/>
            <a:ext cx="2089150"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23556" name="Oval 2"/>
          <p:cNvSpPr>
            <a:spLocks noChangeArrowheads="1"/>
          </p:cNvSpPr>
          <p:nvPr/>
        </p:nvSpPr>
        <p:spPr bwMode="auto">
          <a:xfrm>
            <a:off x="3635375" y="2370138"/>
            <a:ext cx="1944688" cy="1008062"/>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23558" name="TextBox 5"/>
          <p:cNvSpPr txBox="1">
            <a:spLocks noChangeArrowheads="1"/>
          </p:cNvSpPr>
          <p:nvPr/>
        </p:nvSpPr>
        <p:spPr bwMode="auto">
          <a:xfrm>
            <a:off x="6268453" y="2257265"/>
            <a:ext cx="2613451" cy="2554545"/>
          </a:xfrm>
          <a:prstGeom prst="rect">
            <a:avLst/>
          </a:prstGeom>
          <a:solidFill>
            <a:srgbClr val="0070C0"/>
          </a:solidFill>
          <a:ln w="9525">
            <a:solidFill>
              <a:schemeClr val="tx1"/>
            </a:solidFill>
            <a:miter lim="800000"/>
            <a:headEnd/>
            <a:tailEnd/>
          </a:ln>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altLang="en-US" sz="2000" b="0" i="0" u="none" strike="noStrike" kern="1200" cap="none" spc="0" normalizeH="0" baseline="0" noProof="0" dirty="0">
                <a:ln>
                  <a:noFill/>
                </a:ln>
                <a:solidFill>
                  <a:prstClr val="white"/>
                </a:solidFill>
                <a:effectLst/>
                <a:uLnTx/>
                <a:uFillTx/>
                <a:latin typeface="Arial" charset="0"/>
                <a:ea typeface="+mn-ea"/>
                <a:cs typeface="+mn-cs"/>
              </a:rPr>
              <a:t>Los </a:t>
            </a:r>
            <a:r>
              <a:rPr kumimoji="0" lang="es-ES" altLang="en-US" sz="2000" b="0" i="0" u="none" strike="noStrike" kern="1200" cap="none" spc="0" normalizeH="0" baseline="0" noProof="0" dirty="0" err="1">
                <a:ln>
                  <a:noFill/>
                </a:ln>
                <a:solidFill>
                  <a:prstClr val="white"/>
                </a:solidFill>
                <a:effectLst/>
                <a:uLnTx/>
                <a:uFillTx/>
                <a:latin typeface="Arial" charset="0"/>
                <a:ea typeface="+mn-ea"/>
                <a:cs typeface="+mn-cs"/>
              </a:rPr>
              <a:t>Eurocódigos</a:t>
            </a:r>
            <a:r>
              <a:rPr kumimoji="0" lang="es-ES" altLang="en-US" sz="2000" b="0" i="0" u="none" strike="noStrike" kern="1200" cap="none" spc="0" normalizeH="0" baseline="0" noProof="0" dirty="0">
                <a:ln>
                  <a:noFill/>
                </a:ln>
                <a:solidFill>
                  <a:prstClr val="white"/>
                </a:solidFill>
                <a:effectLst/>
                <a:uLnTx/>
                <a:uFillTx/>
                <a:latin typeface="Arial" charset="0"/>
                <a:ea typeface="+mn-ea"/>
                <a:cs typeface="+mn-cs"/>
              </a:rPr>
              <a:t> son una colección de normas de cálculo europeas integradas que cubren los materiales de construcción más habituales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7"/>
          <p:cNvSpPr/>
          <p:nvPr/>
        </p:nvSpPr>
        <p:spPr>
          <a:xfrm>
            <a:off x="2602693" y="2652789"/>
            <a:ext cx="1848288" cy="729341"/>
          </a:xfrm>
          <a:prstGeom prst="rect">
            <a:avLst/>
          </a:prstGeom>
          <a:solidFill>
            <a:schemeClr val="tx2">
              <a:alpha val="5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2 CuadroTexto"/>
          <p:cNvSpPr txBox="1"/>
          <p:nvPr/>
        </p:nvSpPr>
        <p:spPr>
          <a:xfrm>
            <a:off x="529273" y="739555"/>
            <a:ext cx="6034087" cy="400110"/>
          </a:xfrm>
          <a:prstGeom prst="rect">
            <a:avLst/>
          </a:prstGeom>
          <a:solidFill>
            <a:srgbClr val="F9F8F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Calibri"/>
                <a:ea typeface="+mn-ea"/>
                <a:cs typeface="+mn-cs"/>
              </a:rPr>
              <a:t>Seguridad estructural, servicio y durabilidad</a:t>
            </a:r>
          </a:p>
        </p:txBody>
      </p:sp>
      <p:sp>
        <p:nvSpPr>
          <p:cNvPr id="9" name="8 CuadroTexto"/>
          <p:cNvSpPr txBox="1"/>
          <p:nvPr/>
        </p:nvSpPr>
        <p:spPr>
          <a:xfrm>
            <a:off x="509793" y="1775875"/>
            <a:ext cx="6034087" cy="400110"/>
          </a:xfrm>
          <a:prstGeom prst="rect">
            <a:avLst/>
          </a:prstGeom>
          <a:solidFill>
            <a:srgbClr val="F9F8F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Calibri"/>
                <a:ea typeface="+mn-ea"/>
                <a:cs typeface="+mn-cs"/>
              </a:rPr>
              <a:t>Acciones sobre estructuras</a:t>
            </a:r>
          </a:p>
        </p:txBody>
      </p:sp>
      <p:sp>
        <p:nvSpPr>
          <p:cNvPr id="10" name="9 CuadroTexto"/>
          <p:cNvSpPr txBox="1"/>
          <p:nvPr/>
        </p:nvSpPr>
        <p:spPr>
          <a:xfrm>
            <a:off x="488633" y="5157029"/>
            <a:ext cx="2833434" cy="461665"/>
          </a:xfrm>
          <a:prstGeom prst="rect">
            <a:avLst/>
          </a:prstGeom>
          <a:solidFill>
            <a:srgbClr val="F9F8F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Diseño geotécnico</a:t>
            </a:r>
          </a:p>
        </p:txBody>
      </p:sp>
      <p:sp>
        <p:nvSpPr>
          <p:cNvPr id="11" name="10 CuadroTexto"/>
          <p:cNvSpPr txBox="1"/>
          <p:nvPr/>
        </p:nvSpPr>
        <p:spPr>
          <a:xfrm>
            <a:off x="3901947" y="5146869"/>
            <a:ext cx="2833434" cy="461665"/>
          </a:xfrm>
          <a:prstGeom prst="rect">
            <a:avLst/>
          </a:prstGeom>
          <a:solidFill>
            <a:srgbClr val="F9F8F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Diseño sísmico</a:t>
            </a:r>
          </a:p>
        </p:txBody>
      </p:sp>
      <p:sp>
        <p:nvSpPr>
          <p:cNvPr id="12" name="11 CuadroTexto"/>
          <p:cNvSpPr txBox="1"/>
          <p:nvPr/>
        </p:nvSpPr>
        <p:spPr>
          <a:xfrm>
            <a:off x="1397238" y="4082244"/>
            <a:ext cx="4215417" cy="46166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Diseño y detalles</a:t>
            </a:r>
          </a:p>
        </p:txBody>
      </p:sp>
      <p:sp>
        <p:nvSpPr>
          <p:cNvPr id="13" name="12 CuadroTexto"/>
          <p:cNvSpPr txBox="1"/>
          <p:nvPr/>
        </p:nvSpPr>
        <p:spPr>
          <a:xfrm>
            <a:off x="718209" y="6195524"/>
            <a:ext cx="5207715" cy="461665"/>
          </a:xfrm>
          <a:prstGeom prst="rect">
            <a:avLst/>
          </a:prstGeom>
          <a:solidFill>
            <a:srgbClr val="EAF1F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Conexiones entre los </a:t>
            </a:r>
            <a:r>
              <a:rPr kumimoji="0" lang="es-ES" sz="2400" b="0" i="0" u="none" strike="noStrike" kern="1200" cap="none" spc="0" normalizeH="0" baseline="0" noProof="0" dirty="0" err="1">
                <a:ln>
                  <a:noFill/>
                </a:ln>
                <a:solidFill>
                  <a:prstClr val="black"/>
                </a:solidFill>
                <a:effectLst/>
                <a:uLnTx/>
                <a:uFillTx/>
                <a:latin typeface="Calibri"/>
                <a:ea typeface="+mn-ea"/>
                <a:cs typeface="+mn-cs"/>
              </a:rPr>
              <a:t>Eurocódigos</a:t>
            </a:r>
            <a:endParaRPr kumimoji="0" lang="es-ES"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89916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59184"/>
            <a:ext cx="8229600" cy="1143000"/>
          </a:xfrm>
        </p:spPr>
        <p:txBody>
          <a:bodyPr>
            <a:normAutofit/>
          </a:bodyPr>
          <a:lstStyle/>
          <a:p>
            <a:r>
              <a:rPr lang="en-GB" altLang="en-US" sz="4000" dirty="0"/>
              <a:t>Eurocode 3: Parte 1 (EN1993-1)</a:t>
            </a:r>
            <a:endParaRPr lang="en-GB" sz="4000" dirty="0"/>
          </a:p>
        </p:txBody>
      </p:sp>
      <p:sp>
        <p:nvSpPr>
          <p:cNvPr id="8" name="Content Placeholder 7"/>
          <p:cNvSpPr>
            <a:spLocks noGrp="1"/>
          </p:cNvSpPr>
          <p:nvPr>
            <p:ph idx="1"/>
          </p:nvPr>
        </p:nvSpPr>
        <p:spPr>
          <a:xfrm>
            <a:off x="304800" y="1063182"/>
            <a:ext cx="8686800" cy="4925144"/>
          </a:xfrm>
        </p:spPr>
        <p:txBody>
          <a:bodyPr>
            <a:noAutofit/>
          </a:bodyPr>
          <a:lstStyle/>
          <a:p>
            <a:pPr marL="0" indent="0">
              <a:buNone/>
            </a:pPr>
            <a:r>
              <a:rPr lang="en-GB" altLang="en-US" sz="2000" dirty="0"/>
              <a:t>EN 1993-1-1 General rules and rules for buildings.</a:t>
            </a:r>
          </a:p>
          <a:p>
            <a:pPr marL="0" indent="0">
              <a:buNone/>
            </a:pPr>
            <a:r>
              <a:rPr lang="en-GB" altLang="en-US" sz="2000" dirty="0"/>
              <a:t>EN 1993-1-2 Structural fire design.</a:t>
            </a:r>
          </a:p>
          <a:p>
            <a:pPr marL="0" indent="0">
              <a:buNone/>
            </a:pPr>
            <a:r>
              <a:rPr lang="en-GB" altLang="en-US" sz="2000" dirty="0"/>
              <a:t>EN 1993-1-3 Cold-formed members and sheeting .</a:t>
            </a:r>
          </a:p>
          <a:p>
            <a:pPr marL="0" indent="0">
              <a:buNone/>
            </a:pPr>
            <a:r>
              <a:rPr lang="en-GB" altLang="en-US" sz="2000" dirty="0"/>
              <a:t>EN 1993-1-4 Stainless steels.</a:t>
            </a:r>
          </a:p>
          <a:p>
            <a:pPr marL="0" indent="0">
              <a:buNone/>
            </a:pPr>
            <a:r>
              <a:rPr lang="en-GB" altLang="en-US" sz="2000" dirty="0"/>
              <a:t>EN 1993-1-5 Plated structural elements.</a:t>
            </a:r>
          </a:p>
          <a:p>
            <a:pPr marL="0" indent="0">
              <a:buNone/>
            </a:pPr>
            <a:r>
              <a:rPr lang="en-GB" altLang="en-US" sz="2000" dirty="0"/>
              <a:t>EN 1993-1-6 Strength and stability of shell structures.</a:t>
            </a:r>
          </a:p>
          <a:p>
            <a:pPr marL="0" indent="0">
              <a:buNone/>
            </a:pPr>
            <a:r>
              <a:rPr lang="en-GB" altLang="en-US" sz="2000" dirty="0"/>
              <a:t>EN 1993-1-7 Strength &amp; stability of planar plated structures transversely loaded.</a:t>
            </a:r>
          </a:p>
          <a:p>
            <a:pPr marL="0" indent="0">
              <a:buNone/>
            </a:pPr>
            <a:r>
              <a:rPr lang="en-GB" altLang="en-US" sz="2000" dirty="0"/>
              <a:t>EN 1993-1-8 Design of joints.</a:t>
            </a:r>
          </a:p>
          <a:p>
            <a:pPr marL="0" indent="0">
              <a:buNone/>
            </a:pPr>
            <a:r>
              <a:rPr lang="en-GB" altLang="en-US" sz="2000" dirty="0"/>
              <a:t>EN 1993-1-9 Fatigue strength of steel structures.</a:t>
            </a:r>
          </a:p>
          <a:p>
            <a:pPr marL="0" indent="0">
              <a:buNone/>
            </a:pPr>
            <a:r>
              <a:rPr lang="en-GB" altLang="en-US" sz="2000" dirty="0"/>
              <a:t>EN 1993-1-10 Selection of steel for fracture toughness and through-thickness properties.</a:t>
            </a:r>
          </a:p>
          <a:p>
            <a:pPr marL="0" indent="0">
              <a:buNone/>
            </a:pPr>
            <a:r>
              <a:rPr lang="en-GB" altLang="en-US" sz="2000" dirty="0"/>
              <a:t>EN 1993-1-11 Design of structures with tension components</a:t>
            </a:r>
          </a:p>
          <a:p>
            <a:pPr marL="0" indent="0">
              <a:buNone/>
            </a:pPr>
            <a:r>
              <a:rPr lang="en-GB" altLang="en-US" sz="2000" dirty="0"/>
              <a:t>EN 1993-1-12 Supplementary rules for high strength steels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283788" y="2191721"/>
            <a:ext cx="3269082" cy="352095"/>
          </a:xfrm>
          <a:prstGeom prst="rect">
            <a:avLst/>
          </a:prstGeom>
          <a:solidFill>
            <a:schemeClr val="tx2">
              <a:alpha val="51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015343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000" y="1386361"/>
            <a:ext cx="3872272" cy="5398614"/>
          </a:xfrm>
          <a:prstGeom prst="rect">
            <a:avLst/>
          </a:prstGeom>
          <a:noFill/>
          <a:ln w="19050">
            <a:solidFill>
              <a:schemeClr val="bg2"/>
            </a:solidFill>
            <a:miter lim="800000"/>
            <a:headEnd/>
            <a:tailEnd/>
          </a:ln>
        </p:spPr>
      </p:pic>
      <p:sp>
        <p:nvSpPr>
          <p:cNvPr id="25602" name="Rectangle 2"/>
          <p:cNvSpPr>
            <a:spLocks noGrp="1" noChangeArrowheads="1"/>
          </p:cNvSpPr>
          <p:nvPr>
            <p:ph type="title"/>
          </p:nvPr>
        </p:nvSpPr>
        <p:spPr>
          <a:xfrm>
            <a:off x="-145142" y="90488"/>
            <a:ext cx="9232899" cy="1169987"/>
          </a:xfrm>
        </p:spPr>
        <p:txBody>
          <a:bodyPr>
            <a:noAutofit/>
          </a:bodyPr>
          <a:lstStyle/>
          <a:p>
            <a:r>
              <a:rPr lang="es-ES" altLang="en-US" sz="3600" dirty="0">
                <a:solidFill>
                  <a:prstClr val="black"/>
                </a:solidFill>
              </a:rPr>
              <a:t>Eurocódigo 3: Proyecto de Estructuras de Acero, </a:t>
            </a:r>
            <a:br>
              <a:rPr lang="es-ES" altLang="en-US" sz="3200" dirty="0">
                <a:solidFill>
                  <a:prstClr val="black"/>
                </a:solidFill>
              </a:rPr>
            </a:br>
            <a:r>
              <a:rPr lang="es-ES" altLang="en-US" sz="2800" dirty="0">
                <a:solidFill>
                  <a:prstClr val="black"/>
                </a:solidFill>
              </a:rPr>
              <a:t>Parte 1.4 Reglas adicionales para aceros inoxidables</a:t>
            </a:r>
            <a:endParaRPr lang="es-ES" altLang="en-US" dirty="0"/>
          </a:p>
        </p:txBody>
      </p:sp>
      <p:sp>
        <p:nvSpPr>
          <p:cNvPr id="24580" name="Rectangle 3"/>
          <p:cNvSpPr>
            <a:spLocks noGrp="1" noChangeArrowheads="1"/>
          </p:cNvSpPr>
          <p:nvPr>
            <p:ph idx="1"/>
          </p:nvPr>
        </p:nvSpPr>
        <p:spPr>
          <a:xfrm>
            <a:off x="3774170" y="1735138"/>
            <a:ext cx="5406343" cy="3600450"/>
          </a:xfrm>
        </p:spPr>
        <p:txBody>
          <a:bodyPr>
            <a:normAutofit fontScale="85000" lnSpcReduction="20000"/>
          </a:bodyPr>
          <a:lstStyle/>
          <a:p>
            <a:pPr marL="0" indent="0">
              <a:lnSpc>
                <a:spcPct val="90000"/>
              </a:lnSpc>
              <a:buNone/>
              <a:defRPr/>
            </a:pPr>
            <a:r>
              <a:rPr lang="es-ES" altLang="en-US" dirty="0">
                <a:solidFill>
                  <a:schemeClr val="bg1">
                    <a:lumMod val="50000"/>
                  </a:schemeClr>
                </a:solidFill>
              </a:rPr>
              <a:t>Proyecto de estructuras de acero. Reglas adicionales para aceros inoxidables</a:t>
            </a:r>
            <a:r>
              <a:rPr lang="en-GB" altLang="en-US" dirty="0">
                <a:solidFill>
                  <a:schemeClr val="bg1">
                    <a:lumMod val="50000"/>
                  </a:schemeClr>
                </a:solidFill>
              </a:rPr>
              <a:t> </a:t>
            </a:r>
            <a:r>
              <a:rPr lang="es-ES" altLang="en-US" dirty="0">
                <a:solidFill>
                  <a:schemeClr val="bg1">
                    <a:lumMod val="50000"/>
                  </a:schemeClr>
                </a:solidFill>
              </a:rPr>
              <a:t>(2006)</a:t>
            </a:r>
            <a:br>
              <a:rPr lang="es-ES" altLang="en-US" b="1" dirty="0"/>
            </a:br>
            <a:endParaRPr lang="es-ES" altLang="en-US" b="1" dirty="0"/>
          </a:p>
          <a:p>
            <a:pPr>
              <a:lnSpc>
                <a:spcPct val="90000"/>
              </a:lnSpc>
              <a:defRPr/>
            </a:pPr>
            <a:r>
              <a:rPr lang="es-ES" altLang="en-US" dirty="0"/>
              <a:t>Modifica y suplementa las directrices para acero al carbono dadas en otras partes de Eurocódigo 3 cuando necesario</a:t>
            </a:r>
          </a:p>
          <a:p>
            <a:pPr>
              <a:lnSpc>
                <a:spcPct val="90000"/>
              </a:lnSpc>
              <a:defRPr/>
            </a:pPr>
            <a:endParaRPr lang="en-GB" altLang="en-US" dirty="0"/>
          </a:p>
          <a:p>
            <a:pPr>
              <a:lnSpc>
                <a:spcPct val="90000"/>
              </a:lnSpc>
              <a:defRPr/>
            </a:pPr>
            <a:r>
              <a:rPr lang="es-ES" altLang="en-US" dirty="0"/>
              <a:t>Aplicable a edificios, puentes, tanques, </a:t>
            </a:r>
            <a:r>
              <a:rPr lang="es-ES" altLang="en-US" dirty="0" err="1"/>
              <a:t>etc</a:t>
            </a:r>
            <a:r>
              <a:rPr lang="en-GB" altLang="en-US" dirty="0"/>
              <a:t>. </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440206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idx="1"/>
          </p:nvPr>
        </p:nvSpPr>
        <p:spPr>
          <a:xfrm>
            <a:off x="393700" y="1384300"/>
            <a:ext cx="8432800" cy="4925144"/>
          </a:xfrm>
        </p:spPr>
        <p:txBody>
          <a:bodyPr>
            <a:normAutofit/>
          </a:bodyPr>
          <a:lstStyle/>
          <a:p>
            <a:pPr eaLnBrk="1" hangingPunct="1"/>
            <a:r>
              <a:rPr lang="es-ES" altLang="en-US" sz="2400" dirty="0"/>
              <a:t>Proceder de la misma manera que para acero al carbono</a:t>
            </a:r>
          </a:p>
          <a:p>
            <a:pPr eaLnBrk="1" hangingPunct="1"/>
            <a:endParaRPr lang="es-ES" altLang="en-US" sz="2400" dirty="0"/>
          </a:p>
          <a:p>
            <a:pPr eaLnBrk="1" hangingPunct="1"/>
            <a:r>
              <a:rPr lang="es-ES" altLang="en-US" sz="2400" dirty="0"/>
              <a:t>Emplear las mismas directrices que para acero al carbono para elementos </a:t>
            </a:r>
            <a:r>
              <a:rPr lang="es-ES" altLang="en-US" sz="2400" dirty="0" err="1"/>
              <a:t>traccionados</a:t>
            </a:r>
            <a:r>
              <a:rPr lang="es-ES" altLang="en-US" sz="2400" dirty="0"/>
              <a:t> y vigas arriostradas</a:t>
            </a:r>
          </a:p>
          <a:p>
            <a:pPr eaLnBrk="1" hangingPunct="1"/>
            <a:endParaRPr lang="es-ES" altLang="en-US" sz="2400" dirty="0"/>
          </a:p>
          <a:p>
            <a:pPr eaLnBrk="1" hangingPunct="1"/>
            <a:r>
              <a:rPr lang="es-ES" altLang="en-US" sz="2400" dirty="0"/>
              <a:t>Existen diferencias en </a:t>
            </a:r>
            <a:r>
              <a:rPr lang="es-ES" altLang="en-US" sz="2400" u="sng" dirty="0"/>
              <a:t>límites de clasificación seccional</a:t>
            </a:r>
            <a:r>
              <a:rPr lang="es-ES" altLang="en-US" sz="2400" dirty="0"/>
              <a:t>, </a:t>
            </a:r>
            <a:r>
              <a:rPr lang="es-ES" altLang="en-US" sz="2400" u="sng" dirty="0"/>
              <a:t>abolladura local</a:t>
            </a:r>
            <a:r>
              <a:rPr lang="es-ES" altLang="en-US" sz="2400" dirty="0"/>
              <a:t> y </a:t>
            </a:r>
            <a:r>
              <a:rPr lang="es-ES" altLang="en-US" sz="2400" u="sng" dirty="0"/>
              <a:t>curvas de pandeo por flexión</a:t>
            </a:r>
            <a:r>
              <a:rPr lang="es-ES" altLang="en-US" sz="2400" dirty="0"/>
              <a:t> debido a:</a:t>
            </a:r>
          </a:p>
          <a:p>
            <a:pPr marL="457200" lvl="1" indent="0">
              <a:buNone/>
            </a:pPr>
            <a:endParaRPr lang="es-ES" altLang="en-US" sz="1400" dirty="0"/>
          </a:p>
          <a:p>
            <a:pPr lvl="1"/>
            <a:r>
              <a:rPr lang="es-ES" altLang="en-US" sz="2400" dirty="0"/>
              <a:t>Curva tenso-</a:t>
            </a:r>
            <a:r>
              <a:rPr lang="es-ES" altLang="en-US" sz="2400" dirty="0" err="1"/>
              <a:t>deformacional</a:t>
            </a:r>
            <a:r>
              <a:rPr lang="es-ES" altLang="en-US" sz="2400" dirty="0"/>
              <a:t> no lineal</a:t>
            </a:r>
          </a:p>
          <a:p>
            <a:pPr lvl="1"/>
            <a:r>
              <a:rPr lang="es-ES" altLang="en-US" sz="2400" dirty="0"/>
              <a:t>Propiedades de endurecimiento por deformación</a:t>
            </a:r>
          </a:p>
          <a:p>
            <a:pPr lvl="1"/>
            <a:r>
              <a:rPr lang="es-ES" altLang="en-US" sz="2400" dirty="0"/>
              <a:t>Tensiones residuales diferentes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2"/>
          <p:cNvSpPr txBox="1">
            <a:spLocks noChangeArrowheads="1"/>
          </p:cNvSpPr>
          <p:nvPr/>
        </p:nvSpPr>
        <p:spPr>
          <a:xfrm>
            <a:off x="-145142" y="90488"/>
            <a:ext cx="9232899" cy="11699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n-US" sz="3600" b="0" i="0" u="none" strike="noStrike" kern="1200" cap="none" spc="0" normalizeH="0" baseline="0" noProof="0" dirty="0">
                <a:ln>
                  <a:noFill/>
                </a:ln>
                <a:solidFill>
                  <a:prstClr val="black"/>
                </a:solidFill>
                <a:effectLst/>
                <a:uLnTx/>
                <a:uFillTx/>
                <a:latin typeface="Calibri"/>
                <a:ea typeface="+mj-ea"/>
                <a:cs typeface="+mj-cs"/>
              </a:rPr>
              <a:t>Eurocódigo 3: Proyecto de Estructuras de Acero, </a:t>
            </a:r>
            <a:br>
              <a:rPr kumimoji="0" lang="es-ES" altLang="en-US" sz="3200" b="0" i="0" u="none" strike="noStrike" kern="1200" cap="none" spc="0" normalizeH="0" baseline="0" noProof="0" dirty="0">
                <a:ln>
                  <a:noFill/>
                </a:ln>
                <a:solidFill>
                  <a:prstClr val="black"/>
                </a:solidFill>
                <a:effectLst/>
                <a:uLnTx/>
                <a:uFillTx/>
                <a:latin typeface="Calibri"/>
                <a:ea typeface="+mj-ea"/>
                <a:cs typeface="+mj-cs"/>
              </a:rPr>
            </a:br>
            <a:r>
              <a:rPr kumimoji="0" lang="es-ES" altLang="en-US" sz="2800" b="0" i="0" u="none" strike="noStrike" kern="1200" cap="none" spc="0" normalizeH="0" baseline="0" noProof="0" dirty="0">
                <a:ln>
                  <a:noFill/>
                </a:ln>
                <a:solidFill>
                  <a:prstClr val="black"/>
                </a:solidFill>
                <a:effectLst/>
                <a:uLnTx/>
                <a:uFillTx/>
                <a:latin typeface="Calibri"/>
                <a:ea typeface="+mj-ea"/>
                <a:cs typeface="+mj-cs"/>
              </a:rPr>
              <a:t>Parte 1.4 Reglas adicionales para aceros inoxidables</a:t>
            </a:r>
            <a:endParaRPr kumimoji="0" lang="es-ES" altLang="en-US" sz="4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4029360649"/>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a:xfrm>
            <a:off x="439210" y="2225675"/>
            <a:ext cx="5194828" cy="1881188"/>
          </a:xfrm>
        </p:spPr>
        <p:txBody>
          <a:bodyPr/>
          <a:lstStyle/>
          <a:p>
            <a:pPr>
              <a:defRPr/>
            </a:pPr>
            <a:r>
              <a:rPr lang="es-ES" altLang="en-US" sz="2400" dirty="0">
                <a:solidFill>
                  <a:schemeClr val="bg1">
                    <a:lumMod val="50000"/>
                  </a:schemeClr>
                </a:solidFill>
              </a:rPr>
              <a:t>Laminados en caliente y soldados</a:t>
            </a:r>
          </a:p>
          <a:p>
            <a:pPr>
              <a:defRPr/>
            </a:pPr>
            <a:r>
              <a:rPr lang="es-ES" altLang="en-US" sz="2400" dirty="0">
                <a:solidFill>
                  <a:schemeClr val="bg1">
                    <a:lumMod val="50000"/>
                  </a:schemeClr>
                </a:solidFill>
              </a:rPr>
              <a:t>Conformados en frío</a:t>
            </a:r>
          </a:p>
          <a:p>
            <a:pPr>
              <a:defRPr/>
            </a:pPr>
            <a:r>
              <a:rPr lang="es-ES" altLang="en-US" sz="2400" dirty="0">
                <a:solidFill>
                  <a:schemeClr val="bg1">
                    <a:lumMod val="50000"/>
                  </a:schemeClr>
                </a:solidFill>
              </a:rPr>
              <a:t>Barras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26628" name="TextBox 1"/>
          <p:cNvSpPr txBox="1">
            <a:spLocks noChangeArrowheads="1"/>
          </p:cNvSpPr>
          <p:nvPr/>
        </p:nvSpPr>
        <p:spPr bwMode="auto">
          <a:xfrm>
            <a:off x="239185" y="1700213"/>
            <a:ext cx="453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altLang="en-US" sz="2400" b="0" i="0" u="none" strike="noStrike" kern="1200" cap="none" spc="0" normalizeH="0" baseline="0" noProof="0" dirty="0">
                <a:ln>
                  <a:noFill/>
                </a:ln>
                <a:solidFill>
                  <a:srgbClr val="002060"/>
                </a:solidFill>
                <a:effectLst/>
                <a:uLnTx/>
                <a:uFillTx/>
                <a:latin typeface="Arial" charset="0"/>
                <a:ea typeface="+mn-ea"/>
                <a:cs typeface="+mn-cs"/>
              </a:rPr>
              <a:t>Tipos de elementos</a:t>
            </a:r>
          </a:p>
        </p:txBody>
      </p:sp>
      <p:sp>
        <p:nvSpPr>
          <p:cNvPr id="26629" name="TextBox 5"/>
          <p:cNvSpPr txBox="1">
            <a:spLocks noChangeArrowheads="1"/>
          </p:cNvSpPr>
          <p:nvPr/>
        </p:nvSpPr>
        <p:spPr bwMode="auto">
          <a:xfrm>
            <a:off x="251885" y="3959225"/>
            <a:ext cx="45354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altLang="en-US" sz="2400" b="0" i="0" u="none" strike="noStrike" kern="1200" cap="none" spc="0" normalizeH="0" baseline="0" noProof="0" dirty="0">
                <a:ln>
                  <a:noFill/>
                </a:ln>
                <a:solidFill>
                  <a:srgbClr val="002060"/>
                </a:solidFill>
                <a:effectLst/>
                <a:uLnTx/>
                <a:uFillTx/>
                <a:latin typeface="Arial" charset="0"/>
                <a:ea typeface="+mn-ea"/>
                <a:cs typeface="+mn-cs"/>
              </a:rPr>
              <a:t>Alcance</a:t>
            </a:r>
          </a:p>
        </p:txBody>
      </p:sp>
      <p:sp>
        <p:nvSpPr>
          <p:cNvPr id="27655" name="Content Placeholder 2"/>
          <p:cNvSpPr txBox="1">
            <a:spLocks/>
          </p:cNvSpPr>
          <p:nvPr/>
        </p:nvSpPr>
        <p:spPr bwMode="auto">
          <a:xfrm>
            <a:off x="447148" y="4471988"/>
            <a:ext cx="8229600"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marL="342900" indent="-342900" eaLnBrk="0" hangingPunct="0">
              <a:spcBef>
                <a:spcPct val="20000"/>
              </a:spcBef>
              <a:buClr>
                <a:srgbClr val="D4852E"/>
              </a:buClr>
              <a:buFont typeface="Wingdings" pitchFamily="2" charset="2"/>
              <a:buChar char="§"/>
              <a:defRPr sz="3200">
                <a:solidFill>
                  <a:srgbClr val="20336E"/>
                </a:solidFill>
                <a:latin typeface="Arial" pitchFamily="34" charset="0"/>
              </a:defRPr>
            </a:lvl1pPr>
            <a:lvl2pPr marL="742950" indent="-285750" eaLnBrk="0" hangingPunct="0">
              <a:spcBef>
                <a:spcPct val="20000"/>
              </a:spcBef>
              <a:buClr>
                <a:srgbClr val="D4852E"/>
              </a:buClr>
              <a:buChar char="•"/>
              <a:defRPr sz="2800">
                <a:solidFill>
                  <a:srgbClr val="20336E"/>
                </a:solidFill>
                <a:latin typeface="Arial" pitchFamily="34" charset="0"/>
              </a:defRPr>
            </a:lvl2pPr>
            <a:lvl3pPr marL="1143000" indent="-228600" eaLnBrk="0" hangingPunct="0">
              <a:spcBef>
                <a:spcPct val="20000"/>
              </a:spcBef>
              <a:buClr>
                <a:srgbClr val="D4852E"/>
              </a:buClr>
              <a:defRPr sz="2000">
                <a:solidFill>
                  <a:srgbClr val="20336E"/>
                </a:solidFill>
                <a:latin typeface="Arial" pitchFamily="34" charset="0"/>
              </a:defRPr>
            </a:lvl3pPr>
            <a:lvl4pPr marL="1600200" indent="-228600" eaLnBrk="0" hangingPunct="0">
              <a:spcBef>
                <a:spcPct val="20000"/>
              </a:spcBef>
              <a:buClr>
                <a:srgbClr val="D4852E"/>
              </a:buClr>
              <a:buChar char="•"/>
              <a:defRPr sz="2000">
                <a:solidFill>
                  <a:srgbClr val="20336E"/>
                </a:solidFill>
                <a:latin typeface="Arial" pitchFamily="34" charset="0"/>
              </a:defRPr>
            </a:lvl4pPr>
            <a:lvl5pPr marL="2057400" indent="-228600" eaLnBrk="0" hangingPunct="0">
              <a:spcBef>
                <a:spcPct val="20000"/>
              </a:spcBef>
              <a:buClr>
                <a:srgbClr val="D4852E"/>
              </a:buClr>
              <a:buChar char="•"/>
              <a:defRPr sz="2000">
                <a:solidFill>
                  <a:srgbClr val="20336E"/>
                </a:solidFill>
                <a:latin typeface="Arial" pitchFamily="34"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pitchFamily="34"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pitchFamily="34"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pitchFamily="34"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pitchFamily="34" charset="0"/>
              </a:defRPr>
            </a:lvl9pPr>
          </a:lstStyle>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es-ES"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Elementos y uniones</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es-ES"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Incendio </a:t>
            </a:r>
            <a:r>
              <a:rPr kumimoji="0" lang="es-ES"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(por referencia a EN 1993-1-2)</a:t>
            </a:r>
          </a:p>
          <a:p>
            <a:pPr marL="342900" marR="0" lvl="0" indent="-342900" algn="l" defTabSz="914400" rtl="0" eaLnBrk="0" fontAlgn="auto" latinLnBrk="0" hangingPunct="0">
              <a:lnSpc>
                <a:spcPct val="100000"/>
              </a:lnSpc>
              <a:spcBef>
                <a:spcPts val="675"/>
              </a:spcBef>
              <a:spcAft>
                <a:spcPts val="0"/>
              </a:spcAft>
              <a:buClr>
                <a:srgbClr val="D4852E"/>
              </a:buClr>
              <a:buSzTx/>
              <a:buFont typeface="Wingdings" pitchFamily="2" charset="2"/>
              <a:buChar char="§"/>
              <a:tabLst/>
              <a:defRPr/>
            </a:pPr>
            <a:r>
              <a:rPr kumimoji="0" lang="es-ES" altLang="en-US" sz="2400" b="0" i="0"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Fatiga </a:t>
            </a:r>
            <a:r>
              <a:rPr kumimoji="0" lang="es-ES" altLang="en-US" sz="2400" b="0" i="1" u="none" strike="noStrike" kern="1200" cap="none" spc="0" normalizeH="0" baseline="0" noProof="0" dirty="0">
                <a:ln>
                  <a:noFill/>
                </a:ln>
                <a:solidFill>
                  <a:prstClr val="white">
                    <a:lumMod val="50000"/>
                  </a:prstClr>
                </a:solidFill>
                <a:effectLst/>
                <a:uLnTx/>
                <a:uFillTx/>
                <a:latin typeface="Arial" pitchFamily="34" charset="0"/>
                <a:ea typeface="+mn-ea"/>
                <a:cs typeface="Arial" pitchFamily="34" charset="0"/>
              </a:rPr>
              <a:t>(por referencia a EN 1993-1-9)</a:t>
            </a:r>
          </a:p>
        </p:txBody>
      </p:sp>
      <p:sp>
        <p:nvSpPr>
          <p:cNvPr id="26632" name="TextBox 5"/>
          <p:cNvSpPr txBox="1">
            <a:spLocks noChangeArrowheads="1"/>
          </p:cNvSpPr>
          <p:nvPr/>
        </p:nvSpPr>
        <p:spPr bwMode="auto">
          <a:xfrm>
            <a:off x="5634038" y="1666347"/>
            <a:ext cx="29511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altLang="en-US" sz="2400" b="0" i="0" u="none" strike="noStrike" kern="1200" cap="none" spc="0" normalizeH="0" baseline="0" noProof="0" dirty="0">
                <a:ln>
                  <a:noFill/>
                </a:ln>
                <a:solidFill>
                  <a:srgbClr val="002060"/>
                </a:solidFill>
                <a:effectLst/>
                <a:uLnTx/>
                <a:uFillTx/>
                <a:latin typeface="Arial" charset="0"/>
                <a:ea typeface="+mn-ea"/>
                <a:cs typeface="+mn-cs"/>
              </a:rPr>
              <a:t>Número de grados</a:t>
            </a:r>
          </a:p>
        </p:txBody>
      </p:sp>
      <p:graphicFrame>
        <p:nvGraphicFramePr>
          <p:cNvPr id="3" name="Tabel 2"/>
          <p:cNvGraphicFramePr>
            <a:graphicFrameLocks noGrp="1"/>
          </p:cNvGraphicFramePr>
          <p:nvPr/>
        </p:nvGraphicFramePr>
        <p:xfrm>
          <a:off x="5372931" y="2166237"/>
          <a:ext cx="3331716" cy="1808566"/>
        </p:xfrm>
        <a:graphic>
          <a:graphicData uri="http://schemas.openxmlformats.org/drawingml/2006/table">
            <a:tbl>
              <a:tblPr firstRow="1" bandRow="1">
                <a:tableStyleId>{5C22544A-7EE6-4342-B048-85BDC9FD1C3A}</a:tableStyleId>
              </a:tblPr>
              <a:tblGrid>
                <a:gridCol w="1312416">
                  <a:extLst>
                    <a:ext uri="{9D8B030D-6E8A-4147-A177-3AD203B41FA5}">
                      <a16:colId xmlns:a16="http://schemas.microsoft.com/office/drawing/2014/main" val="20000"/>
                    </a:ext>
                  </a:extLst>
                </a:gridCol>
                <a:gridCol w="977900">
                  <a:extLst>
                    <a:ext uri="{9D8B030D-6E8A-4147-A177-3AD203B41FA5}">
                      <a16:colId xmlns:a16="http://schemas.microsoft.com/office/drawing/2014/main" val="20001"/>
                    </a:ext>
                  </a:extLst>
                </a:gridCol>
                <a:gridCol w="1041400">
                  <a:extLst>
                    <a:ext uri="{9D8B030D-6E8A-4147-A177-3AD203B41FA5}">
                      <a16:colId xmlns:a16="http://schemas.microsoft.com/office/drawing/2014/main" val="20002"/>
                    </a:ext>
                  </a:extLst>
                </a:gridCol>
              </a:tblGrid>
              <a:tr h="696046">
                <a:tc>
                  <a:txBody>
                    <a:bodyPr/>
                    <a:lstStyle/>
                    <a:p>
                      <a:pPr algn="ctr"/>
                      <a:r>
                        <a:rPr lang="es-ES" noProof="0" dirty="0"/>
                        <a:t>Familia</a:t>
                      </a:r>
                    </a:p>
                  </a:txBody>
                  <a:tcPr>
                    <a:solidFill>
                      <a:schemeClr val="accent1"/>
                    </a:solidFill>
                  </a:tcPr>
                </a:tc>
                <a:tc>
                  <a:txBody>
                    <a:bodyPr/>
                    <a:lstStyle/>
                    <a:p>
                      <a:pPr algn="ctr"/>
                      <a:r>
                        <a:rPr lang="es-ES" noProof="0" dirty="0"/>
                        <a:t>EC3-1-4</a:t>
                      </a:r>
                    </a:p>
                  </a:txBody>
                  <a:tcPr/>
                </a:tc>
                <a:tc>
                  <a:txBody>
                    <a:bodyPr/>
                    <a:lstStyle/>
                    <a:p>
                      <a:pPr algn="ctr"/>
                      <a:r>
                        <a:rPr lang="es-ES" noProof="0" dirty="0"/>
                        <a:t>Revisión futura</a:t>
                      </a:r>
                    </a:p>
                  </a:txBody>
                  <a:tcPr/>
                </a:tc>
                <a:extLst>
                  <a:ext uri="{0D108BD9-81ED-4DB2-BD59-A6C34878D82A}">
                    <a16:rowId xmlns:a16="http://schemas.microsoft.com/office/drawing/2014/main" val="10000"/>
                  </a:ext>
                </a:extLst>
              </a:tr>
              <a:tr h="370840">
                <a:tc>
                  <a:txBody>
                    <a:bodyPr/>
                    <a:lstStyle/>
                    <a:p>
                      <a:pPr algn="ctr"/>
                      <a:r>
                        <a:rPr lang="es-ES" b="1" noProof="0" dirty="0">
                          <a:solidFill>
                            <a:schemeClr val="bg1"/>
                          </a:solidFill>
                        </a:rPr>
                        <a:t>Ferrítico</a:t>
                      </a:r>
                    </a:p>
                  </a:txBody>
                  <a:tcPr>
                    <a:solidFill>
                      <a:schemeClr val="accent1"/>
                    </a:solidFill>
                  </a:tcPr>
                </a:tc>
                <a:tc>
                  <a:txBody>
                    <a:bodyPr/>
                    <a:lstStyle/>
                    <a:p>
                      <a:pPr algn="ctr"/>
                      <a:r>
                        <a:rPr lang="es-ES" noProof="0" dirty="0"/>
                        <a:t>3</a:t>
                      </a:r>
                    </a:p>
                  </a:txBody>
                  <a:tcPr/>
                </a:tc>
                <a:tc>
                  <a:txBody>
                    <a:bodyPr/>
                    <a:lstStyle/>
                    <a:p>
                      <a:pPr algn="ctr"/>
                      <a:r>
                        <a:rPr lang="es-ES" noProof="0" dirty="0"/>
                        <a:t>3</a:t>
                      </a:r>
                    </a:p>
                  </a:txBody>
                  <a:tcPr/>
                </a:tc>
                <a:extLst>
                  <a:ext uri="{0D108BD9-81ED-4DB2-BD59-A6C34878D82A}">
                    <a16:rowId xmlns:a16="http://schemas.microsoft.com/office/drawing/2014/main" val="10001"/>
                  </a:ext>
                </a:extLst>
              </a:tr>
              <a:tr h="370840">
                <a:tc>
                  <a:txBody>
                    <a:bodyPr/>
                    <a:lstStyle/>
                    <a:p>
                      <a:pPr algn="ctr"/>
                      <a:r>
                        <a:rPr lang="es-ES" b="1" noProof="0" dirty="0">
                          <a:solidFill>
                            <a:schemeClr val="bg1"/>
                          </a:solidFill>
                        </a:rPr>
                        <a:t>Austenítico</a:t>
                      </a:r>
                    </a:p>
                  </a:txBody>
                  <a:tcPr>
                    <a:solidFill>
                      <a:schemeClr val="accent1"/>
                    </a:solidFill>
                  </a:tcPr>
                </a:tc>
                <a:tc>
                  <a:txBody>
                    <a:bodyPr/>
                    <a:lstStyle/>
                    <a:p>
                      <a:pPr algn="ctr"/>
                      <a:r>
                        <a:rPr lang="es-ES" noProof="0" dirty="0"/>
                        <a:t>16</a:t>
                      </a:r>
                    </a:p>
                  </a:txBody>
                  <a:tcPr/>
                </a:tc>
                <a:tc>
                  <a:txBody>
                    <a:bodyPr/>
                    <a:lstStyle/>
                    <a:p>
                      <a:pPr algn="ctr"/>
                      <a:r>
                        <a:rPr lang="es-ES" noProof="0" dirty="0"/>
                        <a:t>16</a:t>
                      </a:r>
                    </a:p>
                  </a:txBody>
                  <a:tcPr/>
                </a:tc>
                <a:extLst>
                  <a:ext uri="{0D108BD9-81ED-4DB2-BD59-A6C34878D82A}">
                    <a16:rowId xmlns:a16="http://schemas.microsoft.com/office/drawing/2014/main" val="10002"/>
                  </a:ext>
                </a:extLst>
              </a:tr>
              <a:tr h="370840">
                <a:tc>
                  <a:txBody>
                    <a:bodyPr/>
                    <a:lstStyle/>
                    <a:p>
                      <a:pPr algn="ctr"/>
                      <a:r>
                        <a:rPr lang="es-ES" b="1" noProof="0" dirty="0">
                          <a:solidFill>
                            <a:schemeClr val="bg1"/>
                          </a:solidFill>
                        </a:rPr>
                        <a:t>Dúplex</a:t>
                      </a:r>
                    </a:p>
                  </a:txBody>
                  <a:tcPr>
                    <a:solidFill>
                      <a:schemeClr val="accent1"/>
                    </a:solidFill>
                  </a:tcPr>
                </a:tc>
                <a:tc>
                  <a:txBody>
                    <a:bodyPr/>
                    <a:lstStyle/>
                    <a:p>
                      <a:pPr algn="ctr"/>
                      <a:r>
                        <a:rPr lang="es-ES" noProof="0" dirty="0"/>
                        <a:t>2</a:t>
                      </a:r>
                    </a:p>
                  </a:txBody>
                  <a:tcPr/>
                </a:tc>
                <a:tc>
                  <a:txBody>
                    <a:bodyPr/>
                    <a:lstStyle/>
                    <a:p>
                      <a:pPr algn="ctr"/>
                      <a:r>
                        <a:rPr lang="es-ES" b="1" noProof="0" dirty="0">
                          <a:solidFill>
                            <a:srgbClr val="FF0000"/>
                          </a:solidFill>
                        </a:rPr>
                        <a:t>6</a:t>
                      </a:r>
                    </a:p>
                  </a:txBody>
                  <a:tcPr/>
                </a:tc>
                <a:extLst>
                  <a:ext uri="{0D108BD9-81ED-4DB2-BD59-A6C34878D82A}">
                    <a16:rowId xmlns:a16="http://schemas.microsoft.com/office/drawing/2014/main" val="10003"/>
                  </a:ext>
                </a:extLst>
              </a:tr>
            </a:tbl>
          </a:graphicData>
        </a:graphic>
      </p:graphicFrame>
      <p:sp>
        <p:nvSpPr>
          <p:cNvPr id="11" name="Rectangle 2"/>
          <p:cNvSpPr txBox="1">
            <a:spLocks noChangeArrowheads="1"/>
          </p:cNvSpPr>
          <p:nvPr/>
        </p:nvSpPr>
        <p:spPr>
          <a:xfrm>
            <a:off x="-134256" y="90488"/>
            <a:ext cx="9232899" cy="11699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n-US" sz="3600" b="0" i="0" u="none" strike="noStrike" kern="1200" cap="none" spc="0" normalizeH="0" baseline="0" noProof="0" dirty="0">
                <a:ln>
                  <a:noFill/>
                </a:ln>
                <a:solidFill>
                  <a:prstClr val="black"/>
                </a:solidFill>
                <a:effectLst/>
                <a:uLnTx/>
                <a:uFillTx/>
                <a:latin typeface="Calibri"/>
                <a:ea typeface="+mj-ea"/>
                <a:cs typeface="+mj-cs"/>
              </a:rPr>
              <a:t>Eurocódigo 3: Proyecto de Estructuras de Acero, </a:t>
            </a:r>
            <a:br>
              <a:rPr kumimoji="0" lang="es-ES" altLang="en-US" sz="3200" b="0" i="0" u="none" strike="noStrike" kern="1200" cap="none" spc="0" normalizeH="0" baseline="0" noProof="0" dirty="0">
                <a:ln>
                  <a:noFill/>
                </a:ln>
                <a:solidFill>
                  <a:prstClr val="black"/>
                </a:solidFill>
                <a:effectLst/>
                <a:uLnTx/>
                <a:uFillTx/>
                <a:latin typeface="Calibri"/>
                <a:ea typeface="+mj-ea"/>
                <a:cs typeface="+mj-cs"/>
              </a:rPr>
            </a:br>
            <a:r>
              <a:rPr kumimoji="0" lang="es-ES" altLang="en-US" sz="2800" b="0" i="0" u="none" strike="noStrike" kern="1200" cap="none" spc="0" normalizeH="0" baseline="0" noProof="0" dirty="0">
                <a:ln>
                  <a:noFill/>
                </a:ln>
                <a:solidFill>
                  <a:prstClr val="black"/>
                </a:solidFill>
                <a:effectLst/>
                <a:uLnTx/>
                <a:uFillTx/>
                <a:latin typeface="Calibri"/>
                <a:ea typeface="+mj-ea"/>
                <a:cs typeface="+mj-cs"/>
              </a:rPr>
              <a:t>Parte 1.4 Reglas adicionales para aceros inoxidables</a:t>
            </a:r>
            <a:endParaRPr kumimoji="0" lang="es-ES" altLang="en-US" sz="4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41253387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80962"/>
            <a:ext cx="8229600" cy="1143000"/>
          </a:xfrm>
        </p:spPr>
        <p:txBody>
          <a:bodyPr>
            <a:normAutofit/>
          </a:bodyPr>
          <a:lstStyle/>
          <a:p>
            <a:r>
              <a:rPr lang="es-ES" altLang="en-US" sz="4000" dirty="0"/>
              <a:t>Otras normas y manuales de diseño</a:t>
            </a:r>
          </a:p>
        </p:txBody>
      </p:sp>
      <p:sp>
        <p:nvSpPr>
          <p:cNvPr id="27651" name="Rectangle 3"/>
          <p:cNvSpPr>
            <a:spLocks noGrp="1" noChangeArrowheads="1"/>
          </p:cNvSpPr>
          <p:nvPr>
            <p:ph idx="1"/>
          </p:nvPr>
        </p:nvSpPr>
        <p:spPr>
          <a:xfrm>
            <a:off x="468313" y="1171575"/>
            <a:ext cx="8229600" cy="4525963"/>
          </a:xfrm>
        </p:spPr>
        <p:txBody>
          <a:bodyPr>
            <a:noAutofit/>
          </a:bodyPr>
          <a:lstStyle/>
          <a:p>
            <a:r>
              <a:rPr lang="es-ES" altLang="en-US" sz="2400" b="1" dirty="0"/>
              <a:t>Japón</a:t>
            </a:r>
            <a:r>
              <a:rPr lang="es-ES" altLang="en-US" sz="2400" dirty="0"/>
              <a:t> – dos normas: una para elementos conformados en frío y una para elementos soldados</a:t>
            </a:r>
          </a:p>
          <a:p>
            <a:endParaRPr lang="es-ES" altLang="en-US" sz="2400" b="1" dirty="0"/>
          </a:p>
          <a:p>
            <a:r>
              <a:rPr lang="es-ES" altLang="en-US" sz="2400" b="1" dirty="0"/>
              <a:t>Sudáfrica, Australia, Nueva Zelanda</a:t>
            </a:r>
            <a:r>
              <a:rPr lang="es-ES" altLang="en-US" sz="2400" dirty="0"/>
              <a:t> – normas para elementos conformados en frío de acero inoxidable</a:t>
            </a:r>
          </a:p>
          <a:p>
            <a:pPr marL="0" indent="0">
              <a:buNone/>
            </a:pPr>
            <a:endParaRPr lang="es-ES" altLang="en-US" sz="2400" b="1" dirty="0"/>
          </a:p>
          <a:p>
            <a:r>
              <a:rPr lang="es-ES" altLang="en-US" sz="2400" b="1" dirty="0"/>
              <a:t>China</a:t>
            </a:r>
            <a:r>
              <a:rPr lang="es-ES" altLang="en-US" sz="2400" dirty="0"/>
              <a:t> – norma en desarrollo</a:t>
            </a:r>
          </a:p>
          <a:p>
            <a:endParaRPr lang="es-ES" altLang="en-US" sz="2400" b="1" dirty="0"/>
          </a:p>
          <a:p>
            <a:r>
              <a:rPr lang="es-ES" altLang="en-US" sz="2400" b="1" dirty="0"/>
              <a:t>US</a:t>
            </a:r>
            <a:r>
              <a:rPr lang="es-ES" altLang="en-US" sz="2400" dirty="0"/>
              <a:t> – norma ASCE para elementos conformados en frío y el manual AISC </a:t>
            </a:r>
            <a:r>
              <a:rPr lang="es-ES" altLang="en-US" sz="2400" dirty="0" err="1"/>
              <a:t>Design</a:t>
            </a:r>
            <a:r>
              <a:rPr lang="es-ES" altLang="en-US" sz="2400" dirty="0"/>
              <a:t> </a:t>
            </a:r>
            <a:r>
              <a:rPr lang="es-ES" altLang="en-US" sz="2400" dirty="0" err="1"/>
              <a:t>Guide</a:t>
            </a:r>
            <a:r>
              <a:rPr lang="es-ES" altLang="en-US" sz="2400" dirty="0"/>
              <a:t> para elementos laminados en caliente y soldados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338705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l="-2"/>
          <a:stretch>
            <a:fillRect/>
          </a:stretch>
        </p:blipFill>
        <p:spPr bwMode="auto">
          <a:xfrm>
            <a:off x="3606802" y="2128831"/>
            <a:ext cx="5111750" cy="30956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8677" name="TextBox 6"/>
          <p:cNvSpPr txBox="1">
            <a:spLocks noChangeArrowheads="1"/>
          </p:cNvSpPr>
          <p:nvPr/>
        </p:nvSpPr>
        <p:spPr bwMode="auto">
          <a:xfrm>
            <a:off x="4292600" y="5258323"/>
            <a:ext cx="45111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s-ES" altLang="en-US" sz="1600" b="0" i="0" u="none" strike="noStrike" kern="1200" cap="none" spc="0" normalizeH="0" baseline="0" noProof="0" dirty="0">
                <a:ln>
                  <a:noFill/>
                </a:ln>
                <a:solidFill>
                  <a:prstClr val="black"/>
                </a:solidFill>
                <a:effectLst/>
                <a:uLnTx/>
                <a:uFillTx/>
                <a:latin typeface="Calibri"/>
                <a:ea typeface="+mn-ea"/>
                <a:cs typeface="+mn-cs"/>
              </a:rPr>
              <a:t>Porche con pilares resistentes a explosión  en la entrada del </a:t>
            </a:r>
            <a:r>
              <a:rPr kumimoji="0" lang="es-ES" altLang="en-US" sz="1600" b="0" i="0" u="none" strike="noStrike" kern="1200" cap="none" spc="0" normalizeH="0" baseline="0" noProof="0" dirty="0" err="1">
                <a:ln>
                  <a:noFill/>
                </a:ln>
                <a:solidFill>
                  <a:prstClr val="black"/>
                </a:solidFill>
                <a:effectLst/>
                <a:uLnTx/>
                <a:uFillTx/>
                <a:latin typeface="Calibri"/>
                <a:ea typeface="+mn-ea"/>
                <a:cs typeface="+mn-cs"/>
              </a:rPr>
              <a:t>Seven</a:t>
            </a:r>
            <a:r>
              <a:rPr kumimoji="0" lang="es-ES" alt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s-ES" altLang="en-US" sz="1600" b="0" i="0" u="none" strike="noStrike" kern="1200" cap="none" spc="0" normalizeH="0" baseline="0" noProof="0" dirty="0" err="1">
                <a:ln>
                  <a:noFill/>
                </a:ln>
                <a:solidFill>
                  <a:prstClr val="black"/>
                </a:solidFill>
                <a:effectLst/>
                <a:uLnTx/>
                <a:uFillTx/>
                <a:latin typeface="Calibri"/>
                <a:ea typeface="+mn-ea"/>
                <a:cs typeface="+mn-cs"/>
              </a:rPr>
              <a:t>World</a:t>
            </a:r>
            <a:r>
              <a:rPr kumimoji="0" lang="es-ES" alt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s-ES" altLang="en-US" sz="1600" b="0" i="0" u="none" strike="noStrike" kern="1200" cap="none" spc="0" normalizeH="0" baseline="0" noProof="0" dirty="0" err="1">
                <a:ln>
                  <a:noFill/>
                </a:ln>
                <a:solidFill>
                  <a:prstClr val="black"/>
                </a:solidFill>
                <a:effectLst/>
                <a:uLnTx/>
                <a:uFillTx/>
                <a:latin typeface="Calibri"/>
                <a:ea typeface="+mn-ea"/>
                <a:cs typeface="+mn-cs"/>
              </a:rPr>
              <a:t>Trade</a:t>
            </a:r>
            <a:r>
              <a:rPr kumimoji="0" lang="es-ES" altLang="en-US" sz="1600" b="0" i="0" u="none" strike="noStrike" kern="1200" cap="none" spc="0" normalizeH="0" baseline="0" noProof="0" dirty="0">
                <a:ln>
                  <a:noFill/>
                </a:ln>
                <a:solidFill>
                  <a:prstClr val="black"/>
                </a:solidFill>
                <a:effectLst/>
                <a:uLnTx/>
                <a:uFillTx/>
                <a:latin typeface="Calibri"/>
                <a:ea typeface="+mn-ea"/>
                <a:cs typeface="+mn-cs"/>
              </a:rPr>
              <a:t> Centre, Nueva York</a:t>
            </a:r>
          </a:p>
        </p:txBody>
      </p:sp>
      <p:sp>
        <p:nvSpPr>
          <p:cNvPr id="7" name="Content Placeholder 2"/>
          <p:cNvSpPr txBox="1">
            <a:spLocks/>
          </p:cNvSpPr>
          <p:nvPr/>
        </p:nvSpPr>
        <p:spPr>
          <a:xfrm>
            <a:off x="372533" y="2346325"/>
            <a:ext cx="3094567" cy="2466975"/>
          </a:xfrm>
          <a:prstGeom prst="rect">
            <a:avLst/>
          </a:prstGeom>
          <a:solidFill>
            <a:schemeClr val="accent6">
              <a:alpha val="22000"/>
            </a:schemeClr>
          </a:solidFill>
          <a:ln w="25400">
            <a:solidFill>
              <a:schemeClr val="tx1"/>
            </a:solidFill>
          </a:ln>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
                <a:srgbClr val="0070C0"/>
              </a:buClr>
              <a:buSzTx/>
              <a:buFontTx/>
              <a:buNone/>
              <a:tabLst/>
              <a:defRPr/>
            </a:pPr>
            <a:r>
              <a:rPr kumimoji="0" lang="es-ES" altLang="en-US" sz="2200" b="0" i="0" u="none" strike="noStrike" kern="1200" cap="none" spc="0" normalizeH="0" baseline="0" noProof="0" dirty="0">
                <a:ln>
                  <a:noFill/>
                </a:ln>
                <a:solidFill>
                  <a:prstClr val="black"/>
                </a:solidFill>
                <a:effectLst/>
                <a:uLnTx/>
                <a:uFillTx/>
                <a:latin typeface="Calibri"/>
                <a:ea typeface="+mn-ea"/>
                <a:cs typeface="+mn-cs"/>
              </a:rPr>
              <a:t>¿Cuáles son las reglas de cálculo para acero inoxidable recogidas en EN 1993-1-4 y cuáles las principales diferencias con las equivalentes para acero al carbono? </a:t>
            </a:r>
          </a:p>
        </p:txBody>
      </p:sp>
      <p:sp>
        <p:nvSpPr>
          <p:cNvPr id="8" name="Rectangle 2"/>
          <p:cNvSpPr txBox="1">
            <a:spLocks noChangeArrowheads="1"/>
          </p:cNvSpPr>
          <p:nvPr/>
        </p:nvSpPr>
        <p:spPr>
          <a:xfrm>
            <a:off x="-145142" y="90488"/>
            <a:ext cx="9232899" cy="116998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n-US" sz="3600" b="0" i="0" u="none" strike="noStrike" kern="1200" cap="none" spc="0" normalizeH="0" baseline="0" noProof="0" dirty="0">
                <a:ln>
                  <a:noFill/>
                </a:ln>
                <a:solidFill>
                  <a:prstClr val="black"/>
                </a:solidFill>
                <a:effectLst/>
                <a:uLnTx/>
                <a:uFillTx/>
                <a:latin typeface="Calibri"/>
                <a:ea typeface="+mj-ea"/>
                <a:cs typeface="+mj-cs"/>
              </a:rPr>
              <a:t>Eurocódigo 3: Proyecto de Estructuras de Acero, </a:t>
            </a:r>
            <a:br>
              <a:rPr kumimoji="0" lang="es-ES" altLang="en-US" sz="3200" b="0" i="0" u="none" strike="noStrike" kern="1200" cap="none" spc="0" normalizeH="0" baseline="0" noProof="0" dirty="0">
                <a:ln>
                  <a:noFill/>
                </a:ln>
                <a:solidFill>
                  <a:prstClr val="black"/>
                </a:solidFill>
                <a:effectLst/>
                <a:uLnTx/>
                <a:uFillTx/>
                <a:latin typeface="Calibri"/>
                <a:ea typeface="+mj-ea"/>
                <a:cs typeface="+mj-cs"/>
              </a:rPr>
            </a:br>
            <a:r>
              <a:rPr kumimoji="0" lang="es-ES" altLang="en-US" sz="2800" b="0" i="0" u="none" strike="noStrike" kern="1200" cap="none" spc="0" normalizeH="0" baseline="0" noProof="0" dirty="0">
                <a:ln>
                  <a:noFill/>
                </a:ln>
                <a:solidFill>
                  <a:prstClr val="black"/>
                </a:solidFill>
                <a:effectLst/>
                <a:uLnTx/>
                <a:uFillTx/>
                <a:latin typeface="Calibri"/>
                <a:ea typeface="+mj-ea"/>
                <a:cs typeface="+mj-cs"/>
              </a:rPr>
              <a:t>Parte 1.4 Reglas adicionales para aceros inoxidables</a:t>
            </a:r>
            <a:endParaRPr kumimoji="0" lang="es-ES" altLang="en-US" sz="4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36036364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81000" y="198438"/>
            <a:ext cx="8229600" cy="1143000"/>
          </a:xfrm>
        </p:spPr>
        <p:txBody>
          <a:bodyPr>
            <a:noAutofit/>
          </a:bodyPr>
          <a:lstStyle/>
          <a:p>
            <a:pPr eaLnBrk="1" hangingPunct="1"/>
            <a:r>
              <a:rPr lang="es-ES" altLang="en-US" sz="3600" dirty="0"/>
              <a:t>Clasificación seccional y expresiones para la abolladura local en EN1993-1-4</a:t>
            </a:r>
          </a:p>
        </p:txBody>
      </p:sp>
      <p:sp>
        <p:nvSpPr>
          <p:cNvPr id="29699" name="Rectangle 3"/>
          <p:cNvSpPr>
            <a:spLocks noGrp="1" noChangeArrowheads="1"/>
          </p:cNvSpPr>
          <p:nvPr>
            <p:ph idx="1"/>
          </p:nvPr>
        </p:nvSpPr>
        <p:spPr>
          <a:xfrm>
            <a:off x="611188" y="1773238"/>
            <a:ext cx="7717367" cy="2464481"/>
          </a:xfrm>
        </p:spPr>
        <p:txBody>
          <a:bodyPr>
            <a:normAutofit/>
          </a:bodyPr>
          <a:lstStyle/>
          <a:p>
            <a:pPr eaLnBrk="1" hangingPunct="1"/>
            <a:r>
              <a:rPr lang="es-ES" altLang="en-US" sz="2400" dirty="0"/>
              <a:t>Valores límite de los ratios ancho/espesor más bajos que para acero al carbono</a:t>
            </a:r>
          </a:p>
          <a:p>
            <a:pPr eaLnBrk="1" hangingPunct="1"/>
            <a:endParaRPr lang="es-ES" altLang="en-US" sz="2400" dirty="0"/>
          </a:p>
          <a:p>
            <a:pPr eaLnBrk="1" hangingPunct="1"/>
            <a:r>
              <a:rPr lang="es-ES" altLang="en-US" sz="2400" dirty="0"/>
              <a:t>Expresiones ligeramente diferentes para el cálculo del ancho eficaz en secciones esbeltas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6"/>
          <p:cNvSpPr txBox="1">
            <a:spLocks noChangeArrowheads="1"/>
          </p:cNvSpPr>
          <p:nvPr/>
        </p:nvSpPr>
        <p:spPr bwMode="auto">
          <a:xfrm>
            <a:off x="840317" y="4598687"/>
            <a:ext cx="7488238" cy="1323439"/>
          </a:xfrm>
          <a:prstGeom prst="rect">
            <a:avLst/>
          </a:prstGeom>
          <a:ln w="25400">
            <a:solidFill>
              <a:schemeClr val="tx1"/>
            </a:solidFill>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t>No obstante…</a:t>
            </a:r>
          </a:p>
          <a:p>
            <a:pPr marL="0" marR="0" lvl="0" indent="0" algn="ctr" defTabSz="914400" rtl="0" eaLnBrk="1" fontAlgn="auto" latinLnBrk="0" hangingPunct="1">
              <a:lnSpc>
                <a:spcPct val="100000"/>
              </a:lnSpc>
              <a:spcBef>
                <a:spcPct val="0"/>
              </a:spcBef>
              <a:spcAft>
                <a:spcPts val="0"/>
              </a:spcAft>
              <a:buClrTx/>
              <a:buSzTx/>
              <a:buFontTx/>
              <a:buNone/>
              <a:tabLst/>
              <a:defRPr/>
            </a:pPr>
            <a:br>
              <a:rPr kumimoji="0" lang="es-ES"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br>
            <a:r>
              <a:rPr kumimoji="0" lang="es-ES"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t>La versión revisada de EN1993-1-4 contendrá límites </a:t>
            </a:r>
            <a:r>
              <a:rPr kumimoji="0" lang="es-ES" altLang="en-US" sz="2000" b="0" i="0" u="sng" strike="noStrike" kern="1200" cap="none" spc="0" normalizeH="0" baseline="0" noProof="0" dirty="0">
                <a:ln>
                  <a:noFill/>
                </a:ln>
                <a:solidFill>
                  <a:prstClr val="black"/>
                </a:solidFill>
                <a:effectLst/>
                <a:uLnTx/>
                <a:uFillTx/>
                <a:latin typeface="Arial" charset="0"/>
                <a:ea typeface="+mn-ea"/>
                <a:cs typeface="Arial" pitchFamily="34" charset="0"/>
              </a:rPr>
              <a:t>menos conservadores</a:t>
            </a:r>
            <a:r>
              <a:rPr kumimoji="0" lang="es-ES" altLang="en-US" sz="2000" b="0" i="0" u="none" strike="noStrike" kern="1200" cap="none" spc="0" normalizeH="0" baseline="0" noProof="0" dirty="0">
                <a:ln>
                  <a:noFill/>
                </a:ln>
                <a:solidFill>
                  <a:prstClr val="black"/>
                </a:solidFill>
                <a:effectLst/>
                <a:uLnTx/>
                <a:uFillTx/>
                <a:latin typeface="Arial" charset="0"/>
                <a:ea typeface="+mn-ea"/>
                <a:cs typeface="Arial" pitchFamily="34" charset="0"/>
              </a:rPr>
              <a:t> y expresiones de ancho eficaz.</a:t>
            </a:r>
          </a:p>
        </p:txBody>
      </p:sp>
    </p:spTree>
    <p:extLst>
      <p:ext uri="{BB962C8B-B14F-4D97-AF65-F5344CB8AC3E}">
        <p14:creationId xmlns:p14="http://schemas.microsoft.com/office/powerpoint/2010/main" val="2100008093"/>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415138"/>
            <a:ext cx="8229600" cy="4925144"/>
          </a:xfrm>
        </p:spPr>
        <p:txBody>
          <a:bodyPr/>
          <a:lstStyle/>
          <a:p>
            <a:r>
              <a:rPr lang="es-ES" dirty="0"/>
              <a:t>Elementos internos comprimidos</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Tijdelijke aanduiding voor inhoud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132266"/>
            <a:ext cx="5230229" cy="1745444"/>
          </a:xfrm>
          <a:prstGeom prst="rect">
            <a:avLst/>
          </a:prstGeom>
        </p:spPr>
      </p:pic>
      <mc:AlternateContent xmlns:mc="http://schemas.openxmlformats.org/markup-compatibility/2006" xmlns:a14="http://schemas.microsoft.com/office/drawing/2010/main">
        <mc:Choice Requires="a14">
          <p:sp>
            <p:nvSpPr>
              <p:cNvPr id="7" name="Tekstvak 6"/>
              <p:cNvSpPr txBox="1"/>
              <p:nvPr/>
            </p:nvSpPr>
            <p:spPr>
              <a:xfrm>
                <a:off x="6581409" y="2340823"/>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7" name="Tekstvak 6"/>
              <p:cNvSpPr txBox="1">
                <a:spLocks noRot="1" noChangeAspect="1" noMove="1" noResize="1" noEditPoints="1" noAdjustHandles="1" noChangeArrowheads="1" noChangeShapeType="1" noTextEdit="1"/>
              </p:cNvSpPr>
              <p:nvPr/>
            </p:nvSpPr>
            <p:spPr>
              <a:xfrm>
                <a:off x="6581409" y="2340823"/>
                <a:ext cx="1899046" cy="818366"/>
              </a:xfrm>
              <a:prstGeom prst="rect">
                <a:avLst/>
              </a:prstGeom>
              <a:blipFill rotWithShape="1">
                <a:blip r:embed="rId3"/>
                <a:stretch>
                  <a:fillRect/>
                </a:stretch>
              </a:blipFill>
            </p:spPr>
            <p:txBody>
              <a:bodyPr/>
              <a:lstStyle/>
              <a:p>
                <a:r>
                  <a:rPr lang="es-ES">
                    <a:noFill/>
                  </a:rPr>
                  <a:t> </a:t>
                </a:r>
              </a:p>
            </p:txBody>
          </p:sp>
        </mc:Fallback>
      </mc:AlternateContent>
      <p:graphicFrame>
        <p:nvGraphicFramePr>
          <p:cNvPr id="8" name="Tabel 7"/>
          <p:cNvGraphicFramePr>
            <a:graphicFrameLocks noGrp="1"/>
          </p:cNvGraphicFramePr>
          <p:nvPr/>
        </p:nvGraphicFramePr>
        <p:xfrm>
          <a:off x="864936" y="4184986"/>
          <a:ext cx="7704000" cy="1854200"/>
        </p:xfrm>
        <a:graphic>
          <a:graphicData uri="http://schemas.openxmlformats.org/drawingml/2006/table">
            <a:tbl>
              <a:tblPr firstRow="1" bandRow="1">
                <a:tableStyleId>{5C22544A-7EE6-4342-B048-85BDC9FD1C3A}</a:tableStyleId>
              </a:tblPr>
              <a:tblGrid>
                <a:gridCol w="576000">
                  <a:extLst>
                    <a:ext uri="{9D8B030D-6E8A-4147-A177-3AD203B41FA5}">
                      <a16:colId xmlns:a16="http://schemas.microsoft.com/office/drawing/2014/main" val="20000"/>
                    </a:ext>
                  </a:extLst>
                </a:gridCol>
                <a:gridCol w="1188000">
                  <a:extLst>
                    <a:ext uri="{9D8B030D-6E8A-4147-A177-3AD203B41FA5}">
                      <a16:colId xmlns:a16="http://schemas.microsoft.com/office/drawing/2014/main" val="20001"/>
                    </a:ext>
                  </a:extLst>
                </a:gridCol>
                <a:gridCol w="1188000">
                  <a:extLst>
                    <a:ext uri="{9D8B030D-6E8A-4147-A177-3AD203B41FA5}">
                      <a16:colId xmlns:a16="http://schemas.microsoft.com/office/drawing/2014/main" val="20002"/>
                    </a:ext>
                  </a:extLst>
                </a:gridCol>
                <a:gridCol w="1188000">
                  <a:extLst>
                    <a:ext uri="{9D8B030D-6E8A-4147-A177-3AD203B41FA5}">
                      <a16:colId xmlns:a16="http://schemas.microsoft.com/office/drawing/2014/main" val="20003"/>
                    </a:ext>
                  </a:extLst>
                </a:gridCol>
                <a:gridCol w="1188000">
                  <a:extLst>
                    <a:ext uri="{9D8B030D-6E8A-4147-A177-3AD203B41FA5}">
                      <a16:colId xmlns:a16="http://schemas.microsoft.com/office/drawing/2014/main" val="20004"/>
                    </a:ext>
                  </a:extLst>
                </a:gridCol>
                <a:gridCol w="1188000">
                  <a:extLst>
                    <a:ext uri="{9D8B030D-6E8A-4147-A177-3AD203B41FA5}">
                      <a16:colId xmlns:a16="http://schemas.microsoft.com/office/drawing/2014/main" val="20005"/>
                    </a:ext>
                  </a:extLst>
                </a:gridCol>
                <a:gridCol w="1188000">
                  <a:extLst>
                    <a:ext uri="{9D8B030D-6E8A-4147-A177-3AD203B41FA5}">
                      <a16:colId xmlns:a16="http://schemas.microsoft.com/office/drawing/2014/main" val="20006"/>
                    </a:ext>
                  </a:extLst>
                </a:gridCol>
              </a:tblGrid>
              <a:tr h="370840">
                <a:tc>
                  <a:txBody>
                    <a:bodyPr/>
                    <a:lstStyle/>
                    <a:p>
                      <a:pPr algn="ctr"/>
                      <a:endParaRPr lang="es-ES" noProof="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noFill/>
                  </a:tcPr>
                </a:tc>
                <a:tc gridSpan="2">
                  <a:txBody>
                    <a:bodyPr/>
                    <a:lstStyle/>
                    <a:p>
                      <a:pPr algn="ctr"/>
                      <a:r>
                        <a:rPr lang="es-ES" sz="1600" noProof="0" dirty="0"/>
                        <a:t>EC3-1-1: acero al carbono</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tc gridSpan="2">
                  <a:txBody>
                    <a:bodyPr/>
                    <a:lstStyle/>
                    <a:p>
                      <a:pPr algn="ctr"/>
                      <a:r>
                        <a:rPr lang="es-ES" sz="1600" noProof="0" dirty="0"/>
                        <a:t>EC3-1-4: acero inoxidable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dirty="0"/>
                    </a:p>
                  </a:txBody>
                  <a:tcPr/>
                </a:tc>
                <a:tc gridSpan="2">
                  <a:txBody>
                    <a:bodyPr/>
                    <a:lstStyle/>
                    <a:p>
                      <a:pPr algn="ctr"/>
                      <a:r>
                        <a:rPr lang="es-ES" sz="1600" noProof="0" dirty="0"/>
                        <a:t>EC3-1-4: Revisado</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hMerge="1">
                  <a:txBody>
                    <a:bodyPr/>
                    <a:lstStyle/>
                    <a:p>
                      <a:endParaRPr lang="nl-BE" dirty="0"/>
                    </a:p>
                  </a:txBody>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s-ES" sz="1400" b="1" kern="1200" noProof="0" dirty="0">
                          <a:solidFill>
                            <a:schemeClr val="lt1"/>
                          </a:solidFill>
                          <a:latin typeface="+mn-lt"/>
                          <a:ea typeface="+mn-ea"/>
                          <a:cs typeface="+mn-cs"/>
                        </a:rPr>
                        <a:t>Clase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Flexión</a:t>
                      </a: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txBody>
                  <a:tcPr>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Flexión</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txBody>
                  <a:tcPr>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Flexión</a:t>
                      </a:r>
                    </a:p>
                  </a:txBody>
                  <a:tcPr>
                    <a:lnL w="38100" cap="flat" cmpd="sng" algn="ctr">
                      <a:solidFill>
                        <a:schemeClr val="bg1"/>
                      </a:solidFill>
                      <a:prstDash val="solid"/>
                      <a:round/>
                      <a:headEnd type="none" w="med" len="med"/>
                      <a:tailEnd type="none" w="med" len="med"/>
                    </a:lnL>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txBody>
                  <a:tcPr>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algn="ctr"/>
                      <a:r>
                        <a:rPr lang="nl-BE" sz="1400" dirty="0"/>
                        <a:t>c/t ≤ 72</a:t>
                      </a:r>
                      <a:r>
                        <a:rPr lang="el-GR" sz="1400" dirty="0"/>
                        <a:t>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33</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56ε</a:t>
                      </a:r>
                      <a:endParaRPr lang="nl-BE"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25,7</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72ε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33ε</a:t>
                      </a:r>
                      <a:endParaRPr lang="nl-BE"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83</a:t>
                      </a:r>
                      <a:r>
                        <a:rPr lang="el-GR" sz="1400" dirty="0"/>
                        <a:t>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38</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58,</a:t>
                      </a:r>
                      <a:r>
                        <a:rPr lang="el-GR" sz="1400" dirty="0"/>
                        <a:t>2ε</a:t>
                      </a:r>
                      <a:endParaRPr lang="nl-BE" sz="1400" dirty="0"/>
                    </a:p>
                  </a:txBody>
                  <a:tcPr>
                    <a:lnL w="38100" cap="flat" cmpd="sng" algn="ctr">
                      <a:solidFill>
                        <a:schemeClr val="bg1"/>
                      </a:solidFill>
                      <a:prstDash val="solid"/>
                      <a:round/>
                      <a:headEnd type="none" w="med" len="med"/>
                      <a:tailEnd type="none" w="med" len="med"/>
                    </a:lnL>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26,7</a:t>
                      </a:r>
                      <a:r>
                        <a:rPr lang="el-GR" sz="1400" dirty="0"/>
                        <a:t>ε</a:t>
                      </a:r>
                      <a:endParaRPr lang="nl-BE" sz="1400" dirty="0"/>
                    </a:p>
                  </a:txBody>
                  <a:tcPr>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76ε</a:t>
                      </a:r>
                      <a:endParaRPr lang="nl-BE" sz="1400" dirty="0"/>
                    </a:p>
                  </a:txBody>
                  <a:tcPr>
                    <a:lnL w="38100" cap="flat" cmpd="sng" algn="ctr">
                      <a:solidFill>
                        <a:schemeClr val="bg1"/>
                      </a:solidFill>
                      <a:prstDash val="solid"/>
                      <a:round/>
                      <a:headEnd type="none" w="med" len="med"/>
                      <a:tailEnd type="none" w="med" len="med"/>
                    </a:lnL>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35ε</a:t>
                      </a:r>
                      <a:endParaRPr lang="nl-BE" sz="1400" dirty="0"/>
                    </a:p>
                  </a:txBody>
                  <a:tcPr>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124</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42</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74,8</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30,7</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90</a:t>
                      </a:r>
                      <a:r>
                        <a:rPr lang="el-GR" sz="1400" dirty="0"/>
                        <a:t>ε</a:t>
                      </a:r>
                      <a:endParaRPr lang="nl-BE" sz="1400" dirty="0"/>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37</a:t>
                      </a:r>
                      <a:r>
                        <a:rPr lang="el-GR" sz="1400" dirty="0"/>
                        <a:t>ε</a:t>
                      </a:r>
                      <a:endParaRPr lang="nl-BE" sz="1400" dirty="0"/>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
        <p:nvSpPr>
          <p:cNvPr id="9" name="Rectangle 2"/>
          <p:cNvSpPr txBox="1">
            <a:spLocks noChangeArrowheads="1"/>
          </p:cNvSpPr>
          <p:nvPr/>
        </p:nvSpPr>
        <p:spPr>
          <a:xfrm>
            <a:off x="381000" y="19843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n-US" sz="3600" b="0" i="0" u="none" strike="noStrike" kern="1200" cap="none" spc="0" normalizeH="0" baseline="0" noProof="0" dirty="0">
                <a:ln>
                  <a:noFill/>
                </a:ln>
                <a:solidFill>
                  <a:prstClr val="black"/>
                </a:solidFill>
                <a:effectLst/>
                <a:uLnTx/>
                <a:uFillTx/>
                <a:latin typeface="Calibri"/>
                <a:ea typeface="+mj-ea"/>
                <a:cs typeface="+mj-cs"/>
              </a:rPr>
              <a:t>Clasificación seccional y expresiones para la abolladura local en EN1993-1-4</a:t>
            </a:r>
          </a:p>
        </p:txBody>
      </p:sp>
    </p:spTree>
    <p:extLst>
      <p:ext uri="{BB962C8B-B14F-4D97-AF65-F5344CB8AC3E}">
        <p14:creationId xmlns:p14="http://schemas.microsoft.com/office/powerpoint/2010/main" val="15069169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404252"/>
            <a:ext cx="8229600" cy="4925144"/>
          </a:xfrm>
        </p:spPr>
        <p:txBody>
          <a:bodyPr/>
          <a:lstStyle/>
          <a:p>
            <a:r>
              <a:rPr lang="es-ES" dirty="0"/>
              <a:t>Elementos en voladizo comprimidos</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7" name="Tekstvak 6"/>
              <p:cNvSpPr txBox="1"/>
              <p:nvPr/>
            </p:nvSpPr>
            <p:spPr>
              <a:xfrm>
                <a:off x="6701155" y="2406139"/>
                <a:ext cx="189904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xmlns:mv="urn:schemas-microsoft-com:mac:vml">
          <p:sp>
            <p:nvSpPr>
              <p:cNvPr id="7" name="Tekstvak 6"/>
              <p:cNvSpPr txBox="1">
                <a:spLocks noRot="1" noChangeAspect="1" noMove="1" noResize="1" noEditPoints="1" noAdjustHandles="1" noChangeArrowheads="1" noChangeShapeType="1" noTextEdit="1"/>
              </p:cNvSpPr>
              <p:nvPr/>
            </p:nvSpPr>
            <p:spPr>
              <a:xfrm>
                <a:off x="6701155" y="2406139"/>
                <a:ext cx="1899046" cy="818366"/>
              </a:xfrm>
              <a:prstGeom prst="rect">
                <a:avLst/>
              </a:prstGeom>
              <a:blipFill rotWithShape="0">
                <a:blip r:embed="rId2"/>
                <a:stretch>
                  <a:fillRect/>
                </a:stretch>
              </a:blipFill>
            </p:spPr>
            <p:txBody>
              <a:bodyPr/>
              <a:lstStyle/>
              <a:p>
                <a:r>
                  <a:rPr lang="nl-BE">
                    <a:noFill/>
                  </a:rPr>
                  <a:t> </a:t>
                </a:r>
              </a:p>
            </p:txBody>
          </p:sp>
        </mc:Fallback>
      </mc:AlternateContent>
      <p:pic>
        <p:nvPicPr>
          <p:cNvPr id="9" name="Tijdelijke aanduiding voor inhoud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0231" y="2015608"/>
            <a:ext cx="4124325" cy="1714500"/>
          </a:xfrm>
          <a:prstGeom prst="rect">
            <a:avLst/>
          </a:prstGeom>
        </p:spPr>
      </p:pic>
      <p:pic>
        <p:nvPicPr>
          <p:cNvPr id="10" name="Afbeelding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879" y="2015608"/>
            <a:ext cx="1123950" cy="1762125"/>
          </a:xfrm>
          <a:prstGeom prst="rect">
            <a:avLst/>
          </a:prstGeom>
        </p:spPr>
      </p:pic>
      <p:graphicFrame>
        <p:nvGraphicFramePr>
          <p:cNvPr id="11" name="Tabel 10"/>
          <p:cNvGraphicFramePr>
            <a:graphicFrameLocks noGrp="1"/>
          </p:cNvGraphicFramePr>
          <p:nvPr/>
        </p:nvGraphicFramePr>
        <p:xfrm>
          <a:off x="940116" y="4067741"/>
          <a:ext cx="7660085" cy="2001520"/>
        </p:xfrm>
        <a:graphic>
          <a:graphicData uri="http://schemas.openxmlformats.org/drawingml/2006/table">
            <a:tbl>
              <a:tblPr firstRow="1" bandRow="1">
                <a:tableStyleId>{5C22544A-7EE6-4342-B048-85BDC9FD1C3A}</a:tableStyleId>
              </a:tblPr>
              <a:tblGrid>
                <a:gridCol w="651294">
                  <a:extLst>
                    <a:ext uri="{9D8B030D-6E8A-4147-A177-3AD203B41FA5}">
                      <a16:colId xmlns:a16="http://schemas.microsoft.com/office/drawing/2014/main" val="20000"/>
                    </a:ext>
                  </a:extLst>
                </a:gridCol>
                <a:gridCol w="2327934">
                  <a:extLst>
                    <a:ext uri="{9D8B030D-6E8A-4147-A177-3AD203B41FA5}">
                      <a16:colId xmlns:a16="http://schemas.microsoft.com/office/drawing/2014/main" val="20001"/>
                    </a:ext>
                  </a:extLst>
                </a:gridCol>
                <a:gridCol w="1306285">
                  <a:extLst>
                    <a:ext uri="{9D8B030D-6E8A-4147-A177-3AD203B41FA5}">
                      <a16:colId xmlns:a16="http://schemas.microsoft.com/office/drawing/2014/main" val="20002"/>
                    </a:ext>
                  </a:extLst>
                </a:gridCol>
                <a:gridCol w="1687286">
                  <a:extLst>
                    <a:ext uri="{9D8B030D-6E8A-4147-A177-3AD203B41FA5}">
                      <a16:colId xmlns:a16="http://schemas.microsoft.com/office/drawing/2014/main" val="20003"/>
                    </a:ext>
                  </a:extLst>
                </a:gridCol>
                <a:gridCol w="1687286">
                  <a:extLst>
                    <a:ext uri="{9D8B030D-6E8A-4147-A177-3AD203B41FA5}">
                      <a16:colId xmlns:a16="http://schemas.microsoft.com/office/drawing/2014/main" val="20004"/>
                    </a:ext>
                  </a:extLst>
                </a:gridCol>
              </a:tblGrid>
              <a:tr h="370840">
                <a:tc>
                  <a:txBody>
                    <a:bodyPr/>
                    <a:lstStyle/>
                    <a:p>
                      <a:pPr algn="ctr"/>
                      <a:endParaRPr lang="es-ES" noProof="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noFill/>
                  </a:tcPr>
                </a:tc>
                <a:tc>
                  <a:txBody>
                    <a:bodyPr/>
                    <a:lstStyle/>
                    <a:p>
                      <a:pPr algn="ctr"/>
                      <a:r>
                        <a:rPr lang="es-ES" sz="1600" noProof="0" dirty="0"/>
                        <a:t>EC3-1-1: </a:t>
                      </a:r>
                      <a:r>
                        <a:rPr lang="es-ES" sz="1600" b="1" noProof="0" dirty="0"/>
                        <a:t>acero al carbono</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gridSpan="2">
                  <a:txBody>
                    <a:bodyPr/>
                    <a:lstStyle/>
                    <a:p>
                      <a:pPr algn="ctr"/>
                      <a:r>
                        <a:rPr lang="es-ES" sz="1600" noProof="0" dirty="0"/>
                        <a:t>EC3-1-4:</a:t>
                      </a:r>
                      <a:r>
                        <a:rPr lang="es-ES" sz="1600" baseline="0" noProof="0" dirty="0"/>
                        <a:t> acero inoxidable</a:t>
                      </a:r>
                      <a:endParaRPr lang="es-ES" sz="1600" noProof="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nl-BE" sz="1600"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tc>
                  <a:txBody>
                    <a:bodyPr/>
                    <a:lstStyle/>
                    <a:p>
                      <a:pPr algn="ctr"/>
                      <a:r>
                        <a:rPr lang="es-ES" sz="1600" noProof="0" dirty="0"/>
                        <a:t>EC3-1-4: Revisado</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algn="ctr" defTabSz="914400" rtl="0" eaLnBrk="1" latinLnBrk="0" hangingPunct="1"/>
                      <a:r>
                        <a:rPr lang="es-ES" sz="1400" b="1" kern="1200" noProof="0" dirty="0">
                          <a:solidFill>
                            <a:schemeClr val="lt1"/>
                          </a:solidFill>
                          <a:latin typeface="+mn-lt"/>
                          <a:ea typeface="+mn-ea"/>
                          <a:cs typeface="+mn-cs"/>
                        </a:rPr>
                        <a:t>Clase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p>
                      <a:pPr marL="0" algn="ctr" defTabSz="914400" rtl="0" eaLnBrk="1" latinLnBrk="0" hangingPunct="1"/>
                      <a:r>
                        <a:rPr lang="es-ES" sz="1400" b="1" kern="1200" noProof="0" dirty="0">
                          <a:solidFill>
                            <a:schemeClr val="lt1"/>
                          </a:solidFill>
                          <a:latin typeface="+mn-lt"/>
                          <a:ea typeface="+mn-ea"/>
                          <a:cs typeface="+mn-cs"/>
                        </a:rPr>
                        <a:t>Soldado</a:t>
                      </a:r>
                    </a:p>
                  </a:txBody>
                  <a:tcPr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p>
                      <a:pPr marL="0" algn="ctr" defTabSz="914400" rtl="0" eaLnBrk="1" latinLnBrk="0" hangingPunct="1"/>
                      <a:r>
                        <a:rPr lang="es-ES" sz="1400" b="1" kern="1200" noProof="0" dirty="0">
                          <a:solidFill>
                            <a:schemeClr val="lt1"/>
                          </a:solidFill>
                          <a:latin typeface="+mn-lt"/>
                          <a:ea typeface="+mn-ea"/>
                          <a:cs typeface="+mn-cs"/>
                        </a:rPr>
                        <a:t>Conformado</a:t>
                      </a:r>
                      <a:r>
                        <a:rPr lang="es-ES" sz="1400" b="1" kern="1200" baseline="0" noProof="0" dirty="0">
                          <a:solidFill>
                            <a:schemeClr val="lt1"/>
                          </a:solidFill>
                          <a:latin typeface="+mn-lt"/>
                          <a:ea typeface="+mn-ea"/>
                          <a:cs typeface="+mn-cs"/>
                        </a:rPr>
                        <a:t> en frío</a:t>
                      </a:r>
                      <a:endParaRPr lang="es-ES" sz="1400" b="1" kern="1200" noProof="0" dirty="0">
                        <a:solidFill>
                          <a:schemeClr val="lt1"/>
                        </a:solidFill>
                        <a:latin typeface="+mn-lt"/>
                        <a:ea typeface="+mn-ea"/>
                        <a:cs typeface="+mn-cs"/>
                      </a:endParaRPr>
                    </a:p>
                  </a:txBody>
                  <a:tcPr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solidFill>
                      <a:schemeClr val="accent1"/>
                    </a:solidFill>
                  </a:tcPr>
                </a:tc>
                <a:tc>
                  <a:txBody>
                    <a:bodyPr/>
                    <a:lstStyle/>
                    <a:p>
                      <a:pPr marL="0" algn="ctr" defTabSz="914400" rtl="0" eaLnBrk="1" latinLnBrk="0" hangingPunct="1"/>
                      <a:r>
                        <a:rPr lang="es-ES" sz="1400" b="1" kern="1200" noProof="0" dirty="0">
                          <a:solidFill>
                            <a:schemeClr val="lt1"/>
                          </a:solidFill>
                          <a:latin typeface="+mn-lt"/>
                          <a:ea typeface="+mn-ea"/>
                          <a:cs typeface="+mn-cs"/>
                        </a:rPr>
                        <a:t>Compresión</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extLst>
                  <a:ext uri="{0D108BD9-81ED-4DB2-BD59-A6C34878D82A}">
                    <a16:rowId xmlns:a16="http://schemas.microsoft.com/office/drawing/2014/main" val="10001"/>
                  </a:ext>
                </a:extLst>
              </a:tr>
              <a:tr h="370840">
                <a:tc>
                  <a:txBody>
                    <a:bodyPr/>
                    <a:lstStyle/>
                    <a:p>
                      <a:pPr algn="ctr"/>
                      <a:r>
                        <a:rPr lang="nl-BE" sz="1400" b="1" dirty="0">
                          <a:solidFill>
                            <a:schemeClr val="bg1"/>
                          </a:solidFill>
                        </a:rPr>
                        <a:t>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9</a:t>
                      </a:r>
                      <a:r>
                        <a:rPr lang="el-GR" sz="1400" dirty="0"/>
                        <a:t>ε</a:t>
                      </a:r>
                      <a:endParaRPr lang="nl-BE" sz="140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a:t>
                      </a:r>
                      <a:r>
                        <a:rPr lang="el-GR" sz="1400"/>
                        <a:t>9ε</a:t>
                      </a:r>
                      <a:endParaRPr lang="nl-BE" sz="1400" dirty="0"/>
                    </a:p>
                  </a:txBody>
                  <a:tcPr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a:t>
                      </a:r>
                      <a:r>
                        <a:rPr lang="el-GR" sz="1400" dirty="0"/>
                        <a:t>ε</a:t>
                      </a:r>
                      <a:endParaRPr lang="nl-BE" sz="1400" dirty="0"/>
                    </a:p>
                  </a:txBody>
                  <a:tcPr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a:t>
                      </a:r>
                      <a:r>
                        <a:rPr lang="el-GR" sz="1400" dirty="0"/>
                        <a:t>9ε</a:t>
                      </a:r>
                      <a:endParaRPr lang="nl-BE" sz="140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2"/>
                  </a:ext>
                </a:extLst>
              </a:tr>
              <a:tr h="370840">
                <a:tc>
                  <a:txBody>
                    <a:bodyPr/>
                    <a:lstStyle/>
                    <a:p>
                      <a:pPr algn="ctr"/>
                      <a:r>
                        <a:rPr lang="nl-BE" sz="1400" b="1" dirty="0">
                          <a:solidFill>
                            <a:schemeClr val="bg1"/>
                          </a:solidFill>
                        </a:rPr>
                        <a:t>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a:t>
                      </a:r>
                      <a:r>
                        <a:rPr lang="el-GR" sz="1400" dirty="0"/>
                        <a:t>ε</a:t>
                      </a:r>
                      <a:endParaRPr lang="nl-BE" sz="140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9,</a:t>
                      </a:r>
                      <a:r>
                        <a:rPr lang="el-GR" sz="1400"/>
                        <a:t>4ε</a:t>
                      </a:r>
                      <a:endParaRPr lang="nl-BE" sz="1400" dirty="0"/>
                    </a:p>
                  </a:txBody>
                  <a:tcPr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10,4</a:t>
                      </a:r>
                      <a:r>
                        <a:rPr lang="el-GR" sz="1400" dirty="0"/>
                        <a:t>ε</a:t>
                      </a:r>
                      <a:endParaRPr lang="nl-BE" sz="1400" dirty="0"/>
                    </a:p>
                  </a:txBody>
                  <a:tcPr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a:t>
                      </a:r>
                      <a:r>
                        <a:rPr lang="nl-BE" sz="1400"/>
                        <a:t>≤ </a:t>
                      </a:r>
                      <a:r>
                        <a:rPr lang="el-GR" sz="1400"/>
                        <a:t>10ε</a:t>
                      </a:r>
                      <a:endParaRPr lang="nl-BE" sz="140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solidFill>
                      <a:srgbClr val="E7EEF2"/>
                    </a:solidFill>
                  </a:tcPr>
                </a:tc>
                <a:extLst>
                  <a:ext uri="{0D108BD9-81ED-4DB2-BD59-A6C34878D82A}">
                    <a16:rowId xmlns:a16="http://schemas.microsoft.com/office/drawing/2014/main" val="10003"/>
                  </a:ext>
                </a:extLst>
              </a:tr>
              <a:tr h="370840">
                <a:tc>
                  <a:txBody>
                    <a:bodyPr/>
                    <a:lstStyle/>
                    <a:p>
                      <a:pPr algn="ctr"/>
                      <a:r>
                        <a:rPr lang="nl-BE" sz="1400" b="1" dirty="0">
                          <a:solidFill>
                            <a:schemeClr val="bg1"/>
                          </a:solidFill>
                        </a:rPr>
                        <a:t>3</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a:t>
                      </a:r>
                      <a:r>
                        <a:rPr lang="el-GR" sz="1400" dirty="0"/>
                        <a:t>ε</a:t>
                      </a:r>
                      <a:endParaRPr lang="nl-BE" sz="140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a:t>
                      </a:r>
                      <a:r>
                        <a:rPr lang="el-GR" sz="1400" dirty="0"/>
                        <a:t>ε</a:t>
                      </a:r>
                      <a:endParaRPr lang="nl-BE" sz="1400" dirty="0"/>
                    </a:p>
                  </a:txBody>
                  <a:tcPr anchor="ctr">
                    <a:lnL w="381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11,9</a:t>
                      </a:r>
                      <a:r>
                        <a:rPr lang="el-GR" sz="1400" dirty="0"/>
                        <a:t>ε</a:t>
                      </a:r>
                      <a:endParaRPr lang="nl-BE" sz="1400" dirty="0"/>
                    </a:p>
                  </a:txBody>
                  <a:tcPr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CCDBE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BE" sz="1400" dirty="0"/>
                        <a:t>c/t ≤ 14</a:t>
                      </a:r>
                      <a:r>
                        <a:rPr lang="el-GR" sz="1400" dirty="0"/>
                        <a:t>ε</a:t>
                      </a:r>
                      <a:endParaRPr lang="nl-BE" sz="1400" dirty="0"/>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E7EEF2"/>
                    </a:solidFill>
                  </a:tcPr>
                </a:tc>
                <a:extLst>
                  <a:ext uri="{0D108BD9-81ED-4DB2-BD59-A6C34878D82A}">
                    <a16:rowId xmlns:a16="http://schemas.microsoft.com/office/drawing/2014/main" val="10004"/>
                  </a:ext>
                </a:extLst>
              </a:tr>
            </a:tbl>
          </a:graphicData>
        </a:graphic>
      </p:graphicFrame>
      <p:sp>
        <p:nvSpPr>
          <p:cNvPr id="12" name="Rectangle 2"/>
          <p:cNvSpPr txBox="1">
            <a:spLocks noChangeArrowheads="1"/>
          </p:cNvSpPr>
          <p:nvPr/>
        </p:nvSpPr>
        <p:spPr>
          <a:xfrm>
            <a:off x="381000" y="19843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altLang="en-US" sz="3600" b="0" i="0" u="none" strike="noStrike" kern="1200" cap="none" spc="0" normalizeH="0" baseline="0" noProof="0" dirty="0">
                <a:ln>
                  <a:noFill/>
                </a:ln>
                <a:solidFill>
                  <a:prstClr val="black"/>
                </a:solidFill>
                <a:effectLst/>
                <a:uLnTx/>
                <a:uFillTx/>
                <a:latin typeface="Calibri"/>
                <a:ea typeface="+mj-ea"/>
                <a:cs typeface="+mj-cs"/>
              </a:rPr>
              <a:t>Clasificación seccional y expresiones para la abolladura local en EN1993-1-4</a:t>
            </a:r>
          </a:p>
        </p:txBody>
      </p:sp>
    </p:spTree>
    <p:extLst>
      <p:ext uri="{BB962C8B-B14F-4D97-AF65-F5344CB8AC3E}">
        <p14:creationId xmlns:p14="http://schemas.microsoft.com/office/powerpoint/2010/main" val="35391402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95486"/>
            <a:ext cx="8229600" cy="1143000"/>
          </a:xfrm>
        </p:spPr>
        <p:txBody>
          <a:bodyPr>
            <a:normAutofit/>
          </a:bodyPr>
          <a:lstStyle/>
          <a:p>
            <a:r>
              <a:rPr lang="es-ES" altLang="en-US" sz="4000" dirty="0"/>
              <a:t>Diseño de pilares y vigas</a:t>
            </a:r>
          </a:p>
        </p:txBody>
      </p:sp>
      <p:sp>
        <p:nvSpPr>
          <p:cNvPr id="30723" name="Rectangle 3"/>
          <p:cNvSpPr>
            <a:spLocks noGrp="1" noChangeArrowheads="1"/>
          </p:cNvSpPr>
          <p:nvPr>
            <p:ph idx="1"/>
          </p:nvPr>
        </p:nvSpPr>
        <p:spPr>
          <a:xfrm>
            <a:off x="632959" y="925966"/>
            <a:ext cx="7772400" cy="4365625"/>
          </a:xfrm>
        </p:spPr>
        <p:txBody>
          <a:bodyPr>
            <a:normAutofit fontScale="92500" lnSpcReduction="10000"/>
          </a:bodyPr>
          <a:lstStyle/>
          <a:p>
            <a:endParaRPr lang="es-ES" altLang="en-US" sz="2600" dirty="0"/>
          </a:p>
          <a:p>
            <a:r>
              <a:rPr lang="es-ES" altLang="en-US" sz="2600" dirty="0"/>
              <a:t>En general, emplear las </a:t>
            </a:r>
            <a:r>
              <a:rPr lang="es-ES" altLang="en-US" sz="2600" u="sng" dirty="0"/>
              <a:t>mismas directrices</a:t>
            </a:r>
            <a:r>
              <a:rPr lang="es-ES" altLang="en-US" sz="2600" dirty="0"/>
              <a:t> que para acero al carbono</a:t>
            </a:r>
          </a:p>
          <a:p>
            <a:pPr marL="0" indent="0">
              <a:buNone/>
            </a:pPr>
            <a:endParaRPr lang="es-ES" altLang="en-US" sz="2600" dirty="0"/>
          </a:p>
          <a:p>
            <a:r>
              <a:rPr lang="es-ES" altLang="en-US" sz="2600" u="sng" dirty="0"/>
              <a:t>Pero</a:t>
            </a:r>
            <a:r>
              <a:rPr lang="es-ES" altLang="en-US" sz="2600" dirty="0"/>
              <a:t> considerar </a:t>
            </a:r>
            <a:r>
              <a:rPr lang="es-ES" altLang="en-US" sz="2600" u="sng" dirty="0"/>
              <a:t>curvas de pandeo diferentes</a:t>
            </a:r>
            <a:r>
              <a:rPr lang="es-ES" altLang="en-US" sz="2600" dirty="0"/>
              <a:t> para el pandeo por flexión de pilares y pandeo lateral de vigas no arriostradas (pandeo lateral)</a:t>
            </a:r>
          </a:p>
          <a:p>
            <a:endParaRPr lang="es-ES" altLang="en-US" sz="2600" dirty="0"/>
          </a:p>
          <a:p>
            <a:r>
              <a:rPr lang="es-ES" altLang="en-US" sz="2600" dirty="0"/>
              <a:t>Asegurarse de que se </a:t>
            </a:r>
            <a:r>
              <a:rPr lang="es-ES" altLang="en-US" sz="2600" u="sng" dirty="0"/>
              <a:t>considera el valor adecuado</a:t>
            </a:r>
            <a:r>
              <a:rPr lang="es-ES" altLang="en-US" sz="2600" dirty="0"/>
              <a:t> de </a:t>
            </a:r>
            <a:r>
              <a:rPr lang="es-ES" altLang="en-US" sz="2600" i="1" dirty="0" err="1"/>
              <a:t>f</a:t>
            </a:r>
            <a:r>
              <a:rPr lang="es-ES" altLang="en-US" sz="2600" baseline="-25000" dirty="0" err="1"/>
              <a:t>y</a:t>
            </a:r>
            <a:r>
              <a:rPr lang="es-ES" altLang="en-US" sz="2600" dirty="0"/>
              <a:t> para el grado considerado (valores mínimos especificados recogidos en EN10088-4 y -5)</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9511335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Freeform 2"/>
          <p:cNvSpPr>
            <a:spLocks/>
          </p:cNvSpPr>
          <p:nvPr/>
        </p:nvSpPr>
        <p:spPr bwMode="auto">
          <a:xfrm>
            <a:off x="2401236" y="2414802"/>
            <a:ext cx="3403600" cy="2781300"/>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35" name="Rectangle 3"/>
          <p:cNvSpPr>
            <a:spLocks noChangeArrowheads="1"/>
          </p:cNvSpPr>
          <p:nvPr/>
        </p:nvSpPr>
        <p:spPr bwMode="auto">
          <a:xfrm>
            <a:off x="1588436" y="2122702"/>
            <a:ext cx="4216400"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68612" name="Rectangle 4"/>
          <p:cNvSpPr>
            <a:spLocks noGrp="1" noChangeArrowheads="1"/>
          </p:cNvSpPr>
          <p:nvPr>
            <p:ph type="title"/>
          </p:nvPr>
        </p:nvSpPr>
        <p:spPr>
          <a:xfrm>
            <a:off x="457200" y="-62828"/>
            <a:ext cx="8229600" cy="1143000"/>
          </a:xfrm>
        </p:spPr>
        <p:txBody>
          <a:bodyPr>
            <a:normAutofit fontScale="90000"/>
          </a:bodyPr>
          <a:lstStyle/>
          <a:p>
            <a:pPr eaLnBrk="1" hangingPunct="1"/>
            <a:r>
              <a:rPr lang="es-ES" dirty="0"/>
              <a:t>Comportamiento del pilar “perfecto”</a:t>
            </a:r>
          </a:p>
        </p:txBody>
      </p:sp>
      <p:sp>
        <p:nvSpPr>
          <p:cNvPr id="68613" name="Text Box 5"/>
          <p:cNvSpPr txBox="1">
            <a:spLocks noChangeArrowheads="1"/>
          </p:cNvSpPr>
          <p:nvPr/>
        </p:nvSpPr>
        <p:spPr bwMode="auto">
          <a:xfrm>
            <a:off x="477654" y="1134130"/>
            <a:ext cx="6561789" cy="523220"/>
          </a:xfrm>
          <a:prstGeom prst="rect">
            <a:avLst/>
          </a:prstGeom>
          <a:noFill/>
          <a:ln w="9525">
            <a:noFill/>
            <a:miter lim="800000"/>
            <a:headEnd/>
            <a:tailEnd/>
          </a:ln>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2800" b="0" i="0" u="none" strike="noStrike" kern="1200" cap="none" spc="0" normalizeH="0" baseline="0" noProof="0" dirty="0">
                <a:ln>
                  <a:noFill/>
                </a:ln>
                <a:solidFill>
                  <a:srgbClr val="000000"/>
                </a:solidFill>
                <a:effectLst/>
                <a:uLnTx/>
                <a:uFillTx/>
                <a:latin typeface="Calibri"/>
                <a:ea typeface="+mn-ea"/>
                <a:cs typeface="Calibri"/>
              </a:rPr>
              <a:t>Dos límites: plastificación y pandeo</a:t>
            </a:r>
          </a:p>
        </p:txBody>
      </p:sp>
      <p:sp>
        <p:nvSpPr>
          <p:cNvPr id="888838" name="Rectangle 6"/>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39" name="Rectangle 7"/>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0" name="Rectangle 8"/>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1" name="Rectangle 9"/>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2" name="Rectangle 10"/>
          <p:cNvSpPr>
            <a:spLocks noChangeArrowheads="1"/>
          </p:cNvSpPr>
          <p:nvPr/>
        </p:nvSpPr>
        <p:spPr bwMode="auto">
          <a:xfrm>
            <a:off x="0" y="3205163"/>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2" name="Group 11"/>
          <p:cNvGrpSpPr>
            <a:grpSpLocks/>
          </p:cNvGrpSpPr>
          <p:nvPr/>
        </p:nvGrpSpPr>
        <p:grpSpPr bwMode="auto">
          <a:xfrm>
            <a:off x="577199" y="2233827"/>
            <a:ext cx="7691438" cy="3824289"/>
            <a:chOff x="915" y="1702"/>
            <a:chExt cx="4845" cy="2409"/>
          </a:xfrm>
        </p:grpSpPr>
        <p:sp>
          <p:nvSpPr>
            <p:cNvPr id="888844" name="Line 12"/>
            <p:cNvSpPr>
              <a:spLocks noChangeShapeType="1"/>
            </p:cNvSpPr>
            <p:nvPr/>
          </p:nvSpPr>
          <p:spPr bwMode="auto">
            <a:xfrm flipV="1">
              <a:off x="1551" y="1745"/>
              <a:ext cx="0" cy="2121"/>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5" name="Line 13"/>
            <p:cNvSpPr>
              <a:spLocks noChangeShapeType="1"/>
            </p:cNvSpPr>
            <p:nvPr/>
          </p:nvSpPr>
          <p:spPr bwMode="auto">
            <a:xfrm>
              <a:off x="1474" y="3794"/>
              <a:ext cx="2813" cy="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6" name="Line 14"/>
            <p:cNvSpPr>
              <a:spLocks noChangeShapeType="1"/>
            </p:cNvSpPr>
            <p:nvPr/>
          </p:nvSpPr>
          <p:spPr bwMode="auto">
            <a:xfrm>
              <a:off x="1474" y="2257"/>
              <a:ext cx="1141"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7" name="Freeform 15"/>
            <p:cNvSpPr>
              <a:spLocks/>
            </p:cNvSpPr>
            <p:nvPr/>
          </p:nvSpPr>
          <p:spPr bwMode="auto">
            <a:xfrm>
              <a:off x="2063" y="1809"/>
              <a:ext cx="2129" cy="1756"/>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48" name="Text Box 16"/>
            <p:cNvSpPr txBox="1">
              <a:spLocks noChangeArrowheads="1"/>
            </p:cNvSpPr>
            <p:nvPr/>
          </p:nvSpPr>
          <p:spPr bwMode="auto">
            <a:xfrm>
              <a:off x="1040" y="2110"/>
              <a:ext cx="491"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Af</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49" name="Text Box 17"/>
            <p:cNvSpPr txBox="1">
              <a:spLocks noChangeArrowheads="1"/>
            </p:cNvSpPr>
            <p:nvPr/>
          </p:nvSpPr>
          <p:spPr bwMode="auto">
            <a:xfrm>
              <a:off x="3665" y="3819"/>
              <a:ext cx="1021" cy="292"/>
            </a:xfrm>
            <a:prstGeom prst="rect">
              <a:avLst/>
            </a:prstGeom>
            <a:noFill/>
            <a:ln w="38100">
              <a:noFill/>
              <a:miter lim="800000"/>
              <a:headEnd/>
              <a:tailEnd/>
            </a:ln>
          </p:spPr>
          <p:txBody>
            <a:bodyPr>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Univers" charset="0"/>
                  <a:ea typeface="+mn-ea"/>
                  <a:cs typeface="+mn-cs"/>
                </a:rPr>
                <a:t>Esbeltez</a:t>
              </a:r>
              <a:endParaRPr kumimoji="0" lang="es-ES"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0" name="Line 18"/>
            <p:cNvSpPr>
              <a:spLocks noChangeShapeType="1"/>
            </p:cNvSpPr>
            <p:nvPr/>
          </p:nvSpPr>
          <p:spPr bwMode="auto">
            <a:xfrm flipH="1">
              <a:off x="2434" y="1955"/>
              <a:ext cx="304"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1" name="Line 19"/>
            <p:cNvSpPr>
              <a:spLocks noChangeShapeType="1"/>
            </p:cNvSpPr>
            <p:nvPr/>
          </p:nvSpPr>
          <p:spPr bwMode="auto">
            <a:xfrm flipH="1">
              <a:off x="2728" y="2777"/>
              <a:ext cx="191" cy="276"/>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2" name="Text Box 20"/>
            <p:cNvSpPr txBox="1">
              <a:spLocks noChangeArrowheads="1"/>
            </p:cNvSpPr>
            <p:nvPr/>
          </p:nvSpPr>
          <p:spPr bwMode="auto">
            <a:xfrm>
              <a:off x="2734" y="1745"/>
              <a:ext cx="1368"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Plastificación de la sección </a:t>
              </a:r>
              <a:r>
                <a:rPr kumimoji="0" lang="es-ES" sz="1800" b="1" i="0" u="none" strike="noStrike" kern="1200" cap="none" spc="0" normalizeH="0" baseline="0" noProof="0" dirty="0" err="1">
                  <a:ln>
                    <a:noFill/>
                  </a:ln>
                  <a:solidFill>
                    <a:prstClr val="black"/>
                  </a:solidFill>
                  <a:effectLst/>
                  <a:uLnTx/>
                  <a:uFillTx/>
                  <a:latin typeface="Univers" charset="0"/>
                  <a:ea typeface="+mn-ea"/>
                  <a:cs typeface="+mn-cs"/>
                </a:rPr>
                <a:t>N</a:t>
              </a:r>
              <a:r>
                <a:rPr kumimoji="0" lang="es-ES" sz="1800" b="1" i="0" u="none" strike="noStrike" kern="1200" cap="none" spc="0" normalizeH="0" baseline="-25000" noProof="0" dirty="0" err="1">
                  <a:ln>
                    <a:noFill/>
                  </a:ln>
                  <a:solidFill>
                    <a:prstClr val="black"/>
                  </a:solidFill>
                  <a:effectLst/>
                  <a:uLnTx/>
                  <a:uFillTx/>
                  <a:latin typeface="Univers" charset="0"/>
                  <a:ea typeface="+mn-ea"/>
                  <a:cs typeface="+mn-cs"/>
                </a:rPr>
                <a:t>pl</a:t>
              </a:r>
              <a:endParaRPr kumimoji="0" lang="es-ES"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3" name="Text Box 21"/>
            <p:cNvSpPr txBox="1">
              <a:spLocks noChangeArrowheads="1"/>
            </p:cNvSpPr>
            <p:nvPr/>
          </p:nvSpPr>
          <p:spPr bwMode="auto">
            <a:xfrm>
              <a:off x="2940" y="2613"/>
              <a:ext cx="1399" cy="367"/>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Pandeo de Euler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black"/>
                  </a:solidFill>
                  <a:effectLst/>
                  <a:uLnTx/>
                  <a:uFillTx/>
                  <a:latin typeface="Univers" charset="0"/>
                  <a:ea typeface="+mn-ea"/>
                  <a:cs typeface="+mn-cs"/>
                </a:rPr>
                <a:t>(carga crítica) </a:t>
              </a:r>
              <a:r>
                <a:rPr kumimoji="0" lang="es-ES" sz="1800" b="1" i="0" u="none" strike="noStrike" kern="1200" cap="none" spc="0" normalizeH="0" baseline="0" noProof="0" dirty="0" err="1">
                  <a:ln>
                    <a:noFill/>
                  </a:ln>
                  <a:solidFill>
                    <a:prstClr val="black"/>
                  </a:solidFill>
                  <a:effectLst/>
                  <a:uLnTx/>
                  <a:uFillTx/>
                  <a:latin typeface="Univers" charset="0"/>
                  <a:ea typeface="+mn-ea"/>
                  <a:cs typeface="+mn-cs"/>
                </a:rPr>
                <a:t>N</a:t>
              </a:r>
              <a:r>
                <a:rPr kumimoji="0" lang="es-ES" sz="1800" b="1" i="0" u="none" strike="noStrike" kern="1200" cap="none" spc="0" normalizeH="0" baseline="-25000" noProof="0" dirty="0" err="1">
                  <a:ln>
                    <a:noFill/>
                  </a:ln>
                  <a:solidFill>
                    <a:prstClr val="black"/>
                  </a:solidFill>
                  <a:effectLst/>
                  <a:uLnTx/>
                  <a:uFillTx/>
                  <a:latin typeface="Univers" charset="0"/>
                  <a:ea typeface="+mn-ea"/>
                  <a:cs typeface="+mn-cs"/>
                </a:rPr>
                <a:t>cr</a:t>
              </a:r>
              <a:endParaRPr kumimoji="0" lang="es-ES" sz="18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54" name="Oval 22"/>
            <p:cNvSpPr>
              <a:spLocks noChangeArrowheads="1"/>
            </p:cNvSpPr>
            <p:nvPr/>
          </p:nvSpPr>
          <p:spPr bwMode="auto">
            <a:xfrm>
              <a:off x="4819" y="2029"/>
              <a:ext cx="75" cy="72"/>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5" name="Oval 23"/>
            <p:cNvSpPr>
              <a:spLocks noChangeArrowheads="1"/>
            </p:cNvSpPr>
            <p:nvPr/>
          </p:nvSpPr>
          <p:spPr bwMode="auto">
            <a:xfrm>
              <a:off x="4819" y="2980"/>
              <a:ext cx="75" cy="73"/>
            </a:xfrm>
            <a:prstGeom prst="ellips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6" name="Line 24"/>
            <p:cNvSpPr>
              <a:spLocks noChangeShapeType="1"/>
            </p:cNvSpPr>
            <p:nvPr/>
          </p:nvSpPr>
          <p:spPr bwMode="auto">
            <a:xfrm>
              <a:off x="4856" y="2101"/>
              <a:ext cx="0" cy="879"/>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7" name="Line 25"/>
            <p:cNvSpPr>
              <a:spLocks noChangeShapeType="1"/>
            </p:cNvSpPr>
            <p:nvPr/>
          </p:nvSpPr>
          <p:spPr bwMode="auto">
            <a:xfrm>
              <a:off x="4856" y="1736"/>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8" name="Line 26"/>
            <p:cNvSpPr>
              <a:spLocks noChangeShapeType="1"/>
            </p:cNvSpPr>
            <p:nvPr/>
          </p:nvSpPr>
          <p:spPr bwMode="auto">
            <a:xfrm flipV="1">
              <a:off x="4856" y="3053"/>
              <a:ext cx="0" cy="29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59" name="Text Box 27"/>
            <p:cNvSpPr txBox="1">
              <a:spLocks noChangeArrowheads="1"/>
            </p:cNvSpPr>
            <p:nvPr/>
          </p:nvSpPr>
          <p:spPr bwMode="auto">
            <a:xfrm>
              <a:off x="4866" y="1708"/>
              <a:ext cx="478"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N</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0" name="Text Box 28"/>
            <p:cNvSpPr txBox="1">
              <a:spLocks noChangeArrowheads="1"/>
            </p:cNvSpPr>
            <p:nvPr/>
          </p:nvSpPr>
          <p:spPr bwMode="auto">
            <a:xfrm>
              <a:off x="4866" y="3126"/>
              <a:ext cx="459" cy="366"/>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N</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Ed</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1" name="Line 29"/>
            <p:cNvSpPr>
              <a:spLocks noChangeShapeType="1"/>
            </p:cNvSpPr>
            <p:nvPr/>
          </p:nvSpPr>
          <p:spPr bwMode="auto">
            <a:xfrm>
              <a:off x="5274" y="2065"/>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2" name="Line 30"/>
            <p:cNvSpPr>
              <a:spLocks noChangeShapeType="1"/>
            </p:cNvSpPr>
            <p:nvPr/>
          </p:nvSpPr>
          <p:spPr bwMode="auto">
            <a:xfrm flipV="1">
              <a:off x="5274" y="3007"/>
              <a:ext cx="152"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3" name="Line 31"/>
            <p:cNvSpPr>
              <a:spLocks noChangeShapeType="1"/>
            </p:cNvSpPr>
            <p:nvPr/>
          </p:nvSpPr>
          <p:spPr bwMode="auto">
            <a:xfrm>
              <a:off x="5351" y="2055"/>
              <a:ext cx="0" cy="952"/>
            </a:xfrm>
            <a:prstGeom prst="line">
              <a:avLst/>
            </a:prstGeom>
            <a:noFill/>
            <a:ln w="38100">
              <a:solidFill>
                <a:schemeClr val="tx1"/>
              </a:solidFill>
              <a:round/>
              <a:headEnd type="triangl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4" name="Text Box 32"/>
            <p:cNvSpPr txBox="1">
              <a:spLocks noChangeArrowheads="1"/>
            </p:cNvSpPr>
            <p:nvPr/>
          </p:nvSpPr>
          <p:spPr bwMode="auto">
            <a:xfrm>
              <a:off x="5360" y="2412"/>
              <a:ext cx="400" cy="365"/>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Univers" charset="0"/>
                  <a:ea typeface="+mn-ea"/>
                  <a:cs typeface="+mn-cs"/>
                </a:rPr>
                <a:t>L</a:t>
              </a:r>
              <a:r>
                <a:rPr kumimoji="0" lang="en-GB" sz="1800" b="0" i="0" u="none" strike="noStrike" kern="1200" cap="none" spc="0" normalizeH="0" baseline="-25000" noProof="0">
                  <a:ln>
                    <a:noFill/>
                  </a:ln>
                  <a:solidFill>
                    <a:prstClr val="black"/>
                  </a:solidFill>
                  <a:effectLst/>
                  <a:uLnTx/>
                  <a:uFillTx/>
                  <a:latin typeface="Univers" charset="0"/>
                  <a:ea typeface="+mn-ea"/>
                  <a:cs typeface="+mn-cs"/>
                </a:rPr>
                <a:t>cr</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sp>
          <p:nvSpPr>
            <p:cNvPr id="888865" name="Text Box 33"/>
            <p:cNvSpPr txBox="1">
              <a:spLocks noChangeArrowheads="1"/>
            </p:cNvSpPr>
            <p:nvPr/>
          </p:nvSpPr>
          <p:spPr bwMode="auto">
            <a:xfrm>
              <a:off x="915" y="1702"/>
              <a:ext cx="576" cy="440"/>
            </a:xfrm>
            <a:prstGeom prst="rect">
              <a:avLst/>
            </a:prstGeom>
            <a:noFill/>
            <a:ln w="38100">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Univers" charset="0"/>
                  <a:ea typeface="+mn-ea"/>
                  <a:cs typeface="+mn-cs"/>
                </a:rPr>
                <a:t>Carga</a:t>
              </a:r>
              <a:endParaRPr kumimoji="0" lang="es-ES" sz="18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Univers" charset="0"/>
                <a:ea typeface="+mn-ea"/>
                <a:cs typeface="+mn-cs"/>
              </a:endParaRPr>
            </a:p>
          </p:txBody>
        </p:sp>
      </p:grpSp>
      <p:sp>
        <p:nvSpPr>
          <p:cNvPr id="888866" name="Line 34"/>
          <p:cNvSpPr>
            <a:spLocks noChangeShapeType="1"/>
          </p:cNvSpPr>
          <p:nvPr/>
        </p:nvSpPr>
        <p:spPr bwMode="auto">
          <a:xfrm flipH="1" flipV="1">
            <a:off x="2642535" y="3113302"/>
            <a:ext cx="0" cy="2447758"/>
          </a:xfrm>
          <a:prstGeom prst="line">
            <a:avLst/>
          </a:prstGeom>
          <a:noFill/>
          <a:ln w="57150">
            <a:solidFill>
              <a:srgbClr val="FF9900"/>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88867" name="Text Box 35"/>
          <p:cNvSpPr txBox="1">
            <a:spLocks noChangeArrowheads="1"/>
          </p:cNvSpPr>
          <p:nvPr/>
        </p:nvSpPr>
        <p:spPr bwMode="auto">
          <a:xfrm>
            <a:off x="1198092" y="5715215"/>
            <a:ext cx="1834970"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Plastificación</a:t>
            </a:r>
            <a:endParaRPr kumimoji="0" lang="es-ES"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888868" name="Text Box 36"/>
          <p:cNvSpPr txBox="1">
            <a:spLocks noChangeArrowheads="1"/>
          </p:cNvSpPr>
          <p:nvPr/>
        </p:nvSpPr>
        <p:spPr bwMode="auto">
          <a:xfrm>
            <a:off x="3282299" y="5707479"/>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Pandeo</a:t>
            </a:r>
            <a:endParaRPr kumimoji="0" lang="es-ES" sz="1800" b="1" i="0" u="none" strike="noStrike" kern="1200" cap="none" spc="0" normalizeH="0" baseline="0" noProof="0" dirty="0">
              <a:ln>
                <a:noFill/>
              </a:ln>
              <a:solidFill>
                <a:prstClr val="black"/>
              </a:solidFill>
              <a:effectLst/>
              <a:uLnTx/>
              <a:uFillTx/>
              <a:latin typeface="Univers" charset="0"/>
              <a:ea typeface="+mn-ea"/>
              <a:cs typeface="+mn-cs"/>
            </a:endParaRPr>
          </a:p>
        </p:txBody>
      </p:sp>
    </p:spTree>
    <p:extLst>
      <p:ext uri="{BB962C8B-B14F-4D97-AF65-F5344CB8AC3E}">
        <p14:creationId xmlns:p14="http://schemas.microsoft.com/office/powerpoint/2010/main" val="258562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88835"/>
                                        </p:tgtEl>
                                        <p:attrNameLst>
                                          <p:attrName>style.visibility</p:attrName>
                                        </p:attrNameLst>
                                      </p:cBhvr>
                                      <p:to>
                                        <p:strVal val="visible"/>
                                      </p:to>
                                    </p:set>
                                    <p:animEffect transition="in" filter="wipe(down)">
                                      <p:cBhvr>
                                        <p:cTn id="7" dur="2000"/>
                                        <p:tgtEl>
                                          <p:spTgt spid="8888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88834"/>
                                        </p:tgtEl>
                                        <p:attrNameLst>
                                          <p:attrName>style.visibility</p:attrName>
                                        </p:attrNameLst>
                                      </p:cBhvr>
                                      <p:to>
                                        <p:strVal val="visible"/>
                                      </p:to>
                                    </p:set>
                                    <p:animEffect transition="in" filter="wipe(down)">
                                      <p:cBhvr>
                                        <p:cTn id="12" dur="2000"/>
                                        <p:tgtEl>
                                          <p:spTgt spid="8888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88866"/>
                                        </p:tgtEl>
                                        <p:attrNameLst>
                                          <p:attrName>style.visibility</p:attrName>
                                        </p:attrNameLst>
                                      </p:cBhvr>
                                      <p:to>
                                        <p:strVal val="visible"/>
                                      </p:to>
                                    </p:set>
                                    <p:animEffect transition="in" filter="wipe(down)">
                                      <p:cBhvr>
                                        <p:cTn id="17" dur="2000"/>
                                        <p:tgtEl>
                                          <p:spTgt spid="888866"/>
                                        </p:tgtEl>
                                      </p:cBhvr>
                                    </p:animEffect>
                                  </p:childTnLst>
                                </p:cTn>
                              </p:par>
                            </p:childTnLst>
                          </p:cTn>
                        </p:par>
                        <p:par>
                          <p:cTn id="18" fill="hold">
                            <p:stCondLst>
                              <p:cond delay="2000"/>
                            </p:stCondLst>
                            <p:childTnLst>
                              <p:par>
                                <p:cTn id="19" presetID="9" presetClass="entr" presetSubtype="0" fill="hold" grpId="0" nodeType="afterEffect">
                                  <p:stCondLst>
                                    <p:cond delay="0"/>
                                  </p:stCondLst>
                                  <p:childTnLst>
                                    <p:set>
                                      <p:cBhvr>
                                        <p:cTn id="20" dur="1" fill="hold">
                                          <p:stCondLst>
                                            <p:cond delay="0"/>
                                          </p:stCondLst>
                                        </p:cTn>
                                        <p:tgtEl>
                                          <p:spTgt spid="888867"/>
                                        </p:tgtEl>
                                        <p:attrNameLst>
                                          <p:attrName>style.visibility</p:attrName>
                                        </p:attrNameLst>
                                      </p:cBhvr>
                                      <p:to>
                                        <p:strVal val="visible"/>
                                      </p:to>
                                    </p:set>
                                    <p:animEffect transition="in" filter="dissolve">
                                      <p:cBhvr>
                                        <p:cTn id="21" dur="500"/>
                                        <p:tgtEl>
                                          <p:spTgt spid="888867"/>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888868"/>
                                        </p:tgtEl>
                                        <p:attrNameLst>
                                          <p:attrName>style.visibility</p:attrName>
                                        </p:attrNameLst>
                                      </p:cBhvr>
                                      <p:to>
                                        <p:strVal val="visible"/>
                                      </p:to>
                                    </p:set>
                                    <p:animEffect transition="in" filter="dissolve">
                                      <p:cBhvr>
                                        <p:cTn id="25" dur="500"/>
                                        <p:tgtEl>
                                          <p:spTgt spid="888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834" grpId="0" animBg="1"/>
      <p:bldP spid="888835" grpId="0" animBg="1"/>
      <p:bldP spid="888867" grpId="0"/>
      <p:bldP spid="88886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ChangeArrowheads="1"/>
          </p:cNvSpPr>
          <p:nvPr/>
        </p:nvSpPr>
        <p:spPr bwMode="auto">
          <a:xfrm>
            <a:off x="296835" y="1137402"/>
            <a:ext cx="8847165" cy="638175"/>
          </a:xfrm>
          <a:prstGeom prst="rect">
            <a:avLst/>
          </a:prstGeom>
          <a:noFill/>
          <a:ln w="9525">
            <a:noFill/>
            <a:miter lim="800000"/>
            <a:headEnd/>
            <a:tailEnd/>
          </a:ln>
        </p:spPr>
        <p:txBody>
          <a:bodyPr lIns="92075" tIns="46038" rIns="92075" bIns="46038">
            <a:prstTxWarp prst="textNoShape">
              <a:avLst/>
            </a:prstTxWarp>
          </a:bodyPr>
          <a:lstStyle/>
          <a:p>
            <a:pPr marL="342900" marR="0" lvl="0" indent="-342900" algn="l" defTabSz="914400" rtl="0" eaLnBrk="1" fontAlgn="auto" latinLnBrk="0" hangingPunct="1">
              <a:lnSpc>
                <a:spcPct val="90000"/>
              </a:lnSpc>
              <a:spcBef>
                <a:spcPct val="20000"/>
              </a:spcBef>
              <a:spcAft>
                <a:spcPts val="0"/>
              </a:spcAft>
              <a:buClrTx/>
              <a:buSzTx/>
              <a:buFontTx/>
              <a:buNone/>
              <a:tabLst/>
              <a:defRPr/>
            </a:pPr>
            <a:r>
              <a:rPr kumimoji="0" lang="es-ES" sz="2800" b="0" i="0" u="none" strike="noStrike" kern="1200" cap="none" spc="0" normalizeH="0" baseline="0" noProof="0" dirty="0">
                <a:ln>
                  <a:noFill/>
                </a:ln>
                <a:solidFill>
                  <a:srgbClr val="F79646"/>
                </a:solidFill>
                <a:effectLst/>
                <a:uLnTx/>
                <a:uFillTx/>
                <a:latin typeface="Calibri"/>
                <a:ea typeface="+mn-ea"/>
                <a:cs typeface="+mn-cs"/>
              </a:rPr>
              <a:t>Resistencia de cálculo a pandeo por compresión </a:t>
            </a:r>
            <a:r>
              <a:rPr kumimoji="0" lang="es-ES" sz="2800" b="0" i="0" u="none" strike="noStrike" kern="1200" cap="none" spc="0" normalizeH="0" baseline="0" noProof="0" dirty="0" err="1">
                <a:ln>
                  <a:noFill/>
                </a:ln>
                <a:solidFill>
                  <a:srgbClr val="F79646"/>
                </a:solidFill>
                <a:effectLst/>
                <a:uLnTx/>
                <a:uFillTx/>
                <a:latin typeface="Calibri"/>
                <a:ea typeface="+mn-ea"/>
                <a:cs typeface="Calibri"/>
              </a:rPr>
              <a:t>N</a:t>
            </a:r>
            <a:r>
              <a:rPr kumimoji="0" lang="es-ES" sz="2800" b="0" i="0" u="none" strike="noStrike" kern="1200" cap="none" spc="0" normalizeH="0" baseline="-25000" noProof="0" dirty="0" err="1">
                <a:ln>
                  <a:noFill/>
                </a:ln>
                <a:solidFill>
                  <a:srgbClr val="F79646"/>
                </a:solidFill>
                <a:effectLst/>
                <a:uLnTx/>
                <a:uFillTx/>
                <a:latin typeface="Calibri"/>
                <a:ea typeface="+mn-ea"/>
                <a:cs typeface="Calibri"/>
              </a:rPr>
              <a:t>b,Rd</a:t>
            </a:r>
            <a:r>
              <a:rPr kumimoji="0" lang="es-ES" sz="2800" b="0" i="0" u="none" strike="noStrike" kern="1200" cap="none" spc="0" normalizeH="0" baseline="0" noProof="0" dirty="0">
                <a:ln>
                  <a:noFill/>
                </a:ln>
                <a:solidFill>
                  <a:srgbClr val="F79646"/>
                </a:solidFill>
                <a:effectLst/>
                <a:uLnTx/>
                <a:uFillTx/>
                <a:latin typeface="Calibri"/>
                <a:ea typeface="+mn-ea"/>
                <a:cs typeface="Calibri"/>
              </a:rPr>
              <a:t>:</a:t>
            </a:r>
          </a:p>
        </p:txBody>
      </p:sp>
      <p:sp>
        <p:nvSpPr>
          <p:cNvPr id="572419" name="Rectangle 3"/>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0658" name="Object 2"/>
          <p:cNvGraphicFramePr>
            <a:graphicFrameLocks noChangeAspect="1"/>
          </p:cNvGraphicFramePr>
          <p:nvPr/>
        </p:nvGraphicFramePr>
        <p:xfrm>
          <a:off x="863600" y="2161706"/>
          <a:ext cx="2381250" cy="1270000"/>
        </p:xfrm>
        <a:graphic>
          <a:graphicData uri="http://schemas.openxmlformats.org/presentationml/2006/ole">
            <mc:AlternateContent xmlns:mc="http://schemas.openxmlformats.org/markup-compatibility/2006">
              <mc:Choice xmlns:v="urn:schemas-microsoft-com:vml" Requires="v">
                <p:oleObj spid="_x0000_s2050" name="Equation" r:id="rId4" imgW="952500" imgH="508000" progId="Equation.DSMT4">
                  <p:embed/>
                </p:oleObj>
              </mc:Choice>
              <mc:Fallback>
                <p:oleObj name="Equation" r:id="rId4" imgW="952500" imgH="508000" progId="Equation.DSMT4">
                  <p:embed/>
                  <p:pic>
                    <p:nvPicPr>
                      <p:cNvPr id="7065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3600" y="2161706"/>
                        <a:ext cx="2381250" cy="127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0659" name="Object 3"/>
          <p:cNvGraphicFramePr>
            <a:graphicFrameLocks noChangeAspect="1"/>
          </p:cNvGraphicFramePr>
          <p:nvPr/>
        </p:nvGraphicFramePr>
        <p:xfrm>
          <a:off x="903288" y="4163544"/>
          <a:ext cx="2622550" cy="1249362"/>
        </p:xfrm>
        <a:graphic>
          <a:graphicData uri="http://schemas.openxmlformats.org/presentationml/2006/ole">
            <mc:AlternateContent xmlns:mc="http://schemas.openxmlformats.org/markup-compatibility/2006">
              <mc:Choice xmlns:v="urn:schemas-microsoft-com:vml" Requires="v">
                <p:oleObj spid="_x0000_s2051" name="Equation" r:id="rId6" imgW="1066800" imgH="508000" progId="Equation.DSMT4">
                  <p:embed/>
                </p:oleObj>
              </mc:Choice>
              <mc:Fallback>
                <p:oleObj name="Equation" r:id="rId6" imgW="1066800" imgH="508000" progId="Equation.DSMT4">
                  <p:embed/>
                  <p:pic>
                    <p:nvPicPr>
                      <p:cNvPr id="7065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3288" y="4163544"/>
                        <a:ext cx="2622550" cy="12493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0662" name="Rectangle 7"/>
          <p:cNvSpPr>
            <a:spLocks noGrp="1" noChangeArrowheads="1"/>
          </p:cNvSpPr>
          <p:nvPr>
            <p:ph type="title"/>
          </p:nvPr>
        </p:nvSpPr>
        <p:spPr>
          <a:xfrm>
            <a:off x="457200" y="-73714"/>
            <a:ext cx="8229600" cy="1143000"/>
          </a:xfrm>
        </p:spPr>
        <p:txBody>
          <a:bodyPr>
            <a:normAutofit/>
          </a:bodyPr>
          <a:lstStyle/>
          <a:p>
            <a:pPr eaLnBrk="1" hangingPunct="1"/>
            <a:r>
              <a:rPr lang="es-ES" sz="4000" dirty="0"/>
              <a:t>Pandeo por flexión de pilares</a:t>
            </a:r>
          </a:p>
        </p:txBody>
      </p:sp>
      <p:sp>
        <p:nvSpPr>
          <p:cNvPr id="572430" name="Text Box 14"/>
          <p:cNvSpPr txBox="1">
            <a:spLocks noChangeArrowheads="1"/>
          </p:cNvSpPr>
          <p:nvPr/>
        </p:nvSpPr>
        <p:spPr bwMode="auto">
          <a:xfrm>
            <a:off x="4419088" y="2506958"/>
            <a:ext cx="2770187" cy="430887"/>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prstClr val="black"/>
                </a:solidFill>
                <a:effectLst/>
                <a:uLnTx/>
                <a:uFillTx/>
                <a:latin typeface="Arial" charset="0"/>
                <a:ea typeface="+mn-ea"/>
                <a:cs typeface="+mn-cs"/>
              </a:rPr>
              <a:t>para Clases 1, 2 y 3</a:t>
            </a:r>
            <a:endParaRPr kumimoji="0" lang="es-ES" sz="2200" b="1"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sp>
        <p:nvSpPr>
          <p:cNvPr id="572431" name="Text Box 15"/>
          <p:cNvSpPr txBox="1">
            <a:spLocks noChangeArrowheads="1"/>
          </p:cNvSpPr>
          <p:nvPr/>
        </p:nvSpPr>
        <p:spPr bwMode="auto">
          <a:xfrm>
            <a:off x="4363525" y="4511970"/>
            <a:ext cx="3822532" cy="430887"/>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200" b="1" i="0" u="none" strike="noStrike" kern="1200" cap="none" spc="0" normalizeH="0" baseline="0" noProof="0" dirty="0">
                <a:ln>
                  <a:noFill/>
                </a:ln>
                <a:solidFill>
                  <a:prstClr val="black"/>
                </a:solidFill>
                <a:effectLst/>
                <a:uLnTx/>
                <a:uFillTx/>
                <a:latin typeface="Arial" charset="0"/>
                <a:ea typeface="+mn-ea"/>
                <a:cs typeface="+mn-cs"/>
              </a:rPr>
              <a:t>para Clase 4 (simétrica) </a:t>
            </a:r>
            <a:endParaRPr kumimoji="0" lang="es-ES" sz="2200" b="1"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Arial" charset="0"/>
              <a:ea typeface="+mn-ea"/>
              <a:cs typeface="+mn-cs"/>
            </a:endParaRPr>
          </a:p>
        </p:txBody>
      </p:sp>
      <p:grpSp>
        <p:nvGrpSpPr>
          <p:cNvPr id="2" name="Group 21"/>
          <p:cNvGrpSpPr>
            <a:grpSpLocks/>
          </p:cNvGrpSpPr>
          <p:nvPr/>
        </p:nvGrpSpPr>
        <p:grpSpPr bwMode="auto">
          <a:xfrm>
            <a:off x="831338" y="2138658"/>
            <a:ext cx="3905250" cy="2736850"/>
            <a:chOff x="1366" y="1631"/>
            <a:chExt cx="2460" cy="1724"/>
          </a:xfrm>
        </p:grpSpPr>
        <p:grpSp>
          <p:nvGrpSpPr>
            <p:cNvPr id="3" name="Group 13"/>
            <p:cNvGrpSpPr>
              <a:grpSpLocks/>
            </p:cNvGrpSpPr>
            <p:nvPr/>
          </p:nvGrpSpPr>
          <p:grpSpPr bwMode="auto">
            <a:xfrm>
              <a:off x="2298" y="1631"/>
              <a:ext cx="396" cy="1724"/>
              <a:chOff x="2298" y="1631"/>
              <a:chExt cx="396" cy="1724"/>
            </a:xfrm>
          </p:grpSpPr>
          <p:sp>
            <p:nvSpPr>
              <p:cNvPr id="572427" name="Oval 11"/>
              <p:cNvSpPr>
                <a:spLocks noChangeArrowheads="1"/>
              </p:cNvSpPr>
              <p:nvPr/>
            </p:nvSpPr>
            <p:spPr bwMode="auto">
              <a:xfrm>
                <a:off x="2304" y="1631"/>
                <a:ext cx="390" cy="460"/>
              </a:xfrm>
              <a:prstGeom prst="ellipse">
                <a:avLst/>
              </a:prstGeom>
              <a:noFill/>
              <a:ln w="57150">
                <a:solidFill>
                  <a:srgbClr val="FE9914">
                    <a:alpha val="5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2428" name="Oval 12"/>
              <p:cNvSpPr>
                <a:spLocks noChangeArrowheads="1"/>
              </p:cNvSpPr>
              <p:nvPr/>
            </p:nvSpPr>
            <p:spPr bwMode="auto">
              <a:xfrm>
                <a:off x="2298" y="2895"/>
                <a:ext cx="390" cy="460"/>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572434" name="Line 18"/>
            <p:cNvSpPr>
              <a:spLocks noChangeShapeType="1"/>
            </p:cNvSpPr>
            <p:nvPr/>
          </p:nvSpPr>
          <p:spPr bwMode="auto">
            <a:xfrm flipV="1">
              <a:off x="2031" y="2030"/>
              <a:ext cx="291" cy="34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0669" name="Rectangle 19"/>
            <p:cNvSpPr>
              <a:spLocks noChangeArrowheads="1"/>
            </p:cNvSpPr>
            <p:nvPr/>
          </p:nvSpPr>
          <p:spPr bwMode="auto">
            <a:xfrm>
              <a:off x="1366" y="2486"/>
              <a:ext cx="2460"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Coeficiente de reducción </a:t>
              </a:r>
            </a:p>
          </p:txBody>
        </p:sp>
        <p:sp>
          <p:nvSpPr>
            <p:cNvPr id="572436" name="Line 20"/>
            <p:cNvSpPr>
              <a:spLocks noChangeShapeType="1"/>
            </p:cNvSpPr>
            <p:nvPr/>
          </p:nvSpPr>
          <p:spPr bwMode="auto">
            <a:xfrm>
              <a:off x="1990" y="2758"/>
              <a:ext cx="264" cy="312"/>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Tree>
    <p:extLst>
      <p:ext uri="{BB962C8B-B14F-4D97-AF65-F5344CB8AC3E}">
        <p14:creationId xmlns:p14="http://schemas.microsoft.com/office/powerpoint/2010/main" val="627356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2" name="Rectangle 3"/>
          <p:cNvSpPr>
            <a:spLocks noGrp="1" noChangeArrowheads="1"/>
          </p:cNvSpPr>
          <p:nvPr>
            <p:ph type="body" sz="half" idx="4294967295"/>
          </p:nvPr>
        </p:nvSpPr>
        <p:spPr bwMode="auto">
          <a:xfrm>
            <a:off x="533413" y="1215103"/>
            <a:ext cx="7728843" cy="4525963"/>
          </a:xfrm>
          <a:noFill/>
          <a:ln>
            <a:miter lim="800000"/>
            <a:headEnd/>
            <a:tailEnd/>
          </a:ln>
        </p:spPr>
        <p:txBody>
          <a:bodyPr wrap="square" lIns="91440" tIns="45720" rIns="91440" bIns="45720" numCol="1" anchor="t" anchorCtr="0" compatLnSpc="1">
            <a:prstTxWarp prst="textNoShape">
              <a:avLst/>
            </a:prstTxWarp>
            <a:normAutofit/>
          </a:bodyPr>
          <a:lstStyle/>
          <a:p>
            <a:pPr marL="609600" indent="-609600" eaLnBrk="1" hangingPunct="1">
              <a:lnSpc>
                <a:spcPct val="80000"/>
              </a:lnSpc>
              <a:buFontTx/>
              <a:buNone/>
            </a:pPr>
            <a:r>
              <a:rPr lang="es-ES" sz="2800" dirty="0">
                <a:solidFill>
                  <a:srgbClr val="F79646"/>
                </a:solidFill>
              </a:rPr>
              <a:t>Esbeltez </a:t>
            </a:r>
            <a:r>
              <a:rPr lang="es-ES" sz="2800" dirty="0" err="1">
                <a:solidFill>
                  <a:srgbClr val="F79646"/>
                </a:solidFill>
              </a:rPr>
              <a:t>adimiensional</a:t>
            </a:r>
            <a:r>
              <a:rPr lang="es-ES" sz="2800" dirty="0">
                <a:solidFill>
                  <a:srgbClr val="F79646"/>
                </a:solidFill>
              </a:rPr>
              <a:t>: </a:t>
            </a:r>
          </a:p>
          <a:p>
            <a:pPr marL="609600" indent="-609600" eaLnBrk="1" hangingPunct="1">
              <a:lnSpc>
                <a:spcPct val="80000"/>
              </a:lnSpc>
              <a:buFontTx/>
              <a:buNone/>
            </a:pPr>
            <a:endParaRPr lang="es-ES" sz="2300" dirty="0">
              <a:solidFill>
                <a:srgbClr val="FFFF00"/>
              </a:solidFill>
            </a:endParaRPr>
          </a:p>
          <a:p>
            <a:pPr marL="609600" indent="-609600" eaLnBrk="1" hangingPunct="1">
              <a:lnSpc>
                <a:spcPct val="80000"/>
              </a:lnSpc>
              <a:buFontTx/>
              <a:buNone/>
            </a:pPr>
            <a:endParaRPr lang="es-ES" sz="2300" dirty="0">
              <a:solidFill>
                <a:srgbClr val="FFFF00"/>
              </a:solidFill>
            </a:endParaRPr>
          </a:p>
          <a:p>
            <a:pPr marL="609600" indent="-609600" eaLnBrk="1" hangingPunct="1">
              <a:lnSpc>
                <a:spcPct val="80000"/>
              </a:lnSpc>
              <a:buFontTx/>
              <a:buNone/>
            </a:pPr>
            <a:r>
              <a:rPr lang="es-ES" sz="1800" dirty="0"/>
              <a:t>		=  		</a:t>
            </a:r>
            <a:r>
              <a:rPr lang="es-ES" sz="2000" dirty="0"/>
              <a:t>para secciones Clase 1, 2 y 3</a:t>
            </a:r>
          </a:p>
          <a:p>
            <a:pPr marL="609600" indent="-609600" eaLnBrk="1" hangingPunct="1">
              <a:lnSpc>
                <a:spcPct val="80000"/>
              </a:lnSpc>
              <a:buFontTx/>
              <a:buNone/>
            </a:pPr>
            <a:endParaRPr lang="es-ES" sz="1800" dirty="0"/>
          </a:p>
          <a:p>
            <a:pPr marL="609600" indent="-609600" eaLnBrk="1" hangingPunct="1">
              <a:lnSpc>
                <a:spcPct val="80000"/>
              </a:lnSpc>
              <a:buFontTx/>
              <a:buNone/>
            </a:pPr>
            <a:endParaRPr lang="es-ES" sz="1800" dirty="0"/>
          </a:p>
          <a:p>
            <a:pPr marL="609600" indent="-609600" eaLnBrk="1" hangingPunct="1">
              <a:lnSpc>
                <a:spcPct val="80000"/>
              </a:lnSpc>
              <a:buFontTx/>
              <a:buNone/>
            </a:pPr>
            <a:endParaRPr lang="es-ES" sz="1800" dirty="0"/>
          </a:p>
          <a:p>
            <a:pPr marL="609600" indent="-609600" eaLnBrk="1" hangingPunct="1">
              <a:lnSpc>
                <a:spcPct val="80000"/>
              </a:lnSpc>
              <a:buFontTx/>
              <a:buNone/>
            </a:pPr>
            <a:endParaRPr lang="es-ES" sz="900" dirty="0"/>
          </a:p>
          <a:p>
            <a:pPr marL="609600" indent="-609600" eaLnBrk="1" hangingPunct="1">
              <a:lnSpc>
                <a:spcPct val="80000"/>
              </a:lnSpc>
              <a:buFontTx/>
              <a:buNone/>
            </a:pPr>
            <a:endParaRPr lang="es-ES" sz="900" dirty="0"/>
          </a:p>
          <a:p>
            <a:pPr marL="609600" indent="-609600">
              <a:lnSpc>
                <a:spcPct val="80000"/>
              </a:lnSpc>
              <a:buNone/>
            </a:pPr>
            <a:r>
              <a:rPr lang="es-ES" sz="1800" dirty="0"/>
              <a:t>		=  		</a:t>
            </a:r>
            <a:r>
              <a:rPr lang="es-ES" sz="2000" dirty="0"/>
              <a:t> para secciones Clase 4</a:t>
            </a:r>
          </a:p>
          <a:p>
            <a:pPr marL="609600" indent="-609600">
              <a:lnSpc>
                <a:spcPct val="80000"/>
              </a:lnSpc>
              <a:buNone/>
            </a:pPr>
            <a:endParaRPr lang="es-ES" sz="2000" dirty="0"/>
          </a:p>
          <a:p>
            <a:pPr marL="609600" indent="-609600" eaLnBrk="1" hangingPunct="1">
              <a:lnSpc>
                <a:spcPct val="80000"/>
              </a:lnSpc>
              <a:buFontTx/>
              <a:buNone/>
            </a:pPr>
            <a:endParaRPr lang="es-ES" sz="1800" dirty="0"/>
          </a:p>
          <a:p>
            <a:pPr marL="609600" indent="-609600" eaLnBrk="1" hangingPunct="1">
              <a:lnSpc>
                <a:spcPct val="80000"/>
              </a:lnSpc>
              <a:buFontTx/>
              <a:buNone/>
            </a:pPr>
            <a:endParaRPr lang="es-ES" sz="1800" dirty="0"/>
          </a:p>
          <a:p>
            <a:pPr marL="609600" indent="-609600" eaLnBrk="1" hangingPunct="1">
              <a:lnSpc>
                <a:spcPct val="80000"/>
              </a:lnSpc>
              <a:buFontTx/>
              <a:buNone/>
            </a:pPr>
            <a:r>
              <a:rPr lang="es-ES" sz="2000" dirty="0" err="1"/>
              <a:t>N</a:t>
            </a:r>
            <a:r>
              <a:rPr lang="es-ES" sz="2000" baseline="-25000" dirty="0" err="1"/>
              <a:t>cr</a:t>
            </a:r>
            <a:r>
              <a:rPr lang="es-ES" sz="2000" dirty="0"/>
              <a:t>	es la carga crítica elástica de pandeo para el modo de pandeo considerado, basado en las propiedades brutas de la sección</a:t>
            </a:r>
          </a:p>
          <a:p>
            <a:pPr marL="609600" indent="-609600" eaLnBrk="1" hangingPunct="1">
              <a:lnSpc>
                <a:spcPct val="80000"/>
              </a:lnSpc>
              <a:buFontTx/>
              <a:buNone/>
            </a:pPr>
            <a:endParaRPr lang="es-ES" sz="2000" dirty="0"/>
          </a:p>
          <a:p>
            <a:pPr marL="609600" indent="-609600" eaLnBrk="1" hangingPunct="1">
              <a:lnSpc>
                <a:spcPct val="80000"/>
              </a:lnSpc>
              <a:buFontTx/>
              <a:buNone/>
            </a:pPr>
            <a:endParaRPr lang="es-ES" sz="2000" dirty="0"/>
          </a:p>
        </p:txBody>
      </p:sp>
      <p:sp>
        <p:nvSpPr>
          <p:cNvPr id="573445" name="Rectangle 5"/>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7" name="Object 3"/>
          <p:cNvGraphicFramePr>
            <a:graphicFrameLocks noChangeAspect="1"/>
          </p:cNvGraphicFramePr>
          <p:nvPr/>
        </p:nvGraphicFramePr>
        <p:xfrm>
          <a:off x="993732" y="2132452"/>
          <a:ext cx="400050" cy="560387"/>
        </p:xfrm>
        <a:graphic>
          <a:graphicData uri="http://schemas.openxmlformats.org/presentationml/2006/ole">
            <mc:AlternateContent xmlns:mc="http://schemas.openxmlformats.org/markup-compatibility/2006">
              <mc:Choice xmlns:v="urn:schemas-microsoft-com:vml" Requires="v">
                <p:oleObj spid="_x0000_s3074" name="Equation" r:id="rId4" imgW="139680" imgH="203040" progId="Equation.3">
                  <p:embed/>
                </p:oleObj>
              </mc:Choice>
              <mc:Fallback>
                <p:oleObj name="Equation" r:id="rId4" imgW="139680" imgH="203040" progId="Equation.3">
                  <p:embed/>
                  <p:pic>
                    <p:nvPicPr>
                      <p:cNvPr id="727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732" y="2132452"/>
                        <a:ext cx="400050" cy="560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73447" name="Rectangle 7"/>
          <p:cNvSpPr>
            <a:spLocks noChangeArrowheads="1"/>
          </p:cNvSpPr>
          <p:nvPr/>
        </p:nvSpPr>
        <p:spPr bwMode="auto">
          <a:xfrm>
            <a:off x="0" y="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2708" name="Object 4"/>
          <p:cNvGraphicFramePr>
            <a:graphicFrameLocks noChangeAspect="1"/>
          </p:cNvGraphicFramePr>
          <p:nvPr/>
        </p:nvGraphicFramePr>
        <p:xfrm>
          <a:off x="1896396" y="1854866"/>
          <a:ext cx="822325" cy="1141412"/>
        </p:xfrm>
        <a:graphic>
          <a:graphicData uri="http://schemas.openxmlformats.org/presentationml/2006/ole">
            <mc:AlternateContent xmlns:mc="http://schemas.openxmlformats.org/markup-compatibility/2006">
              <mc:Choice xmlns:v="urn:schemas-microsoft-com:vml" Requires="v">
                <p:oleObj spid="_x0000_s3075" name="Equation" r:id="rId6" imgW="393700" imgH="546100" progId="Equation.DSMT4">
                  <p:embed/>
                </p:oleObj>
              </mc:Choice>
              <mc:Fallback>
                <p:oleObj name="Equation" r:id="rId6" imgW="393700" imgH="546100" progId="Equation.DSMT4">
                  <p:embed/>
                  <p:pic>
                    <p:nvPicPr>
                      <p:cNvPr id="7270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96396" y="1854866"/>
                        <a:ext cx="822325" cy="1141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09" name="Object 5"/>
          <p:cNvGraphicFramePr>
            <a:graphicFrameLocks noChangeAspect="1"/>
          </p:cNvGraphicFramePr>
          <p:nvPr/>
        </p:nvGraphicFramePr>
        <p:xfrm>
          <a:off x="1796370" y="3257762"/>
          <a:ext cx="1006475" cy="1069975"/>
        </p:xfrm>
        <a:graphic>
          <a:graphicData uri="http://schemas.openxmlformats.org/presentationml/2006/ole">
            <mc:AlternateContent xmlns:mc="http://schemas.openxmlformats.org/markup-compatibility/2006">
              <mc:Choice xmlns:v="urn:schemas-microsoft-com:vml" Requires="v">
                <p:oleObj spid="_x0000_s3076" name="Equation" r:id="rId8" imgW="508000" imgH="546100" progId="Equation.DSMT4">
                  <p:embed/>
                </p:oleObj>
              </mc:Choice>
              <mc:Fallback>
                <p:oleObj name="Equation" r:id="rId8" imgW="508000" imgH="546100" progId="Equation.DSMT4">
                  <p:embed/>
                  <p:pic>
                    <p:nvPicPr>
                      <p:cNvPr id="7270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6370" y="3257762"/>
                        <a:ext cx="1006475" cy="1069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Rectangle 7"/>
          <p:cNvSpPr txBox="1">
            <a:spLocks noChangeArrowheads="1"/>
          </p:cNvSpPr>
          <p:nvPr/>
        </p:nvSpPr>
        <p:spPr>
          <a:xfrm>
            <a:off x="457200" y="-737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por flexión de pilares</a:t>
            </a:r>
          </a:p>
        </p:txBody>
      </p:sp>
      <p:graphicFrame>
        <p:nvGraphicFramePr>
          <p:cNvPr id="4" name="3 Objeto"/>
          <p:cNvGraphicFramePr>
            <a:graphicFrameLocks noChangeAspect="1"/>
          </p:cNvGraphicFramePr>
          <p:nvPr/>
        </p:nvGraphicFramePr>
        <p:xfrm>
          <a:off x="993771" y="3579813"/>
          <a:ext cx="400050" cy="560387"/>
        </p:xfrm>
        <a:graphic>
          <a:graphicData uri="http://schemas.openxmlformats.org/presentationml/2006/ole">
            <mc:AlternateContent xmlns:mc="http://schemas.openxmlformats.org/markup-compatibility/2006">
              <mc:Choice xmlns:v="urn:schemas-microsoft-com:vml" Requires="v">
                <p:oleObj spid="_x0000_s3077" name="Equation" r:id="rId10" imgW="4458600" imgH="6491160" progId="Equation.3">
                  <p:embed/>
                </p:oleObj>
              </mc:Choice>
              <mc:Fallback>
                <p:oleObj name="Equation" r:id="rId10" imgW="4458600" imgH="6491160" progId="Equation.3">
                  <p:embed/>
                  <p:pic>
                    <p:nvPicPr>
                      <p:cNvPr id="4" name="3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3771" y="3579813"/>
                        <a:ext cx="4000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4 Objeto"/>
          <p:cNvGraphicFramePr>
            <a:graphicFrameLocks noChangeAspect="1"/>
          </p:cNvGraphicFramePr>
          <p:nvPr/>
        </p:nvGraphicFramePr>
        <p:xfrm>
          <a:off x="4171950" y="1174070"/>
          <a:ext cx="400050" cy="560387"/>
        </p:xfrm>
        <a:graphic>
          <a:graphicData uri="http://schemas.openxmlformats.org/presentationml/2006/ole">
            <mc:AlternateContent xmlns:mc="http://schemas.openxmlformats.org/markup-compatibility/2006">
              <mc:Choice xmlns:v="urn:schemas-microsoft-com:vml" Requires="v">
                <p:oleObj spid="_x0000_s3078" name="Equation" r:id="rId11" imgW="4458600" imgH="6491160" progId="Equation.3">
                  <p:embed/>
                </p:oleObj>
              </mc:Choice>
              <mc:Fallback>
                <p:oleObj name="Equation" r:id="rId11" imgW="4458600" imgH="6491160" progId="Equation.3">
                  <p:embed/>
                  <p:pic>
                    <p:nvPicPr>
                      <p:cNvPr id="5" name="4 Objet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1950" y="1174070"/>
                        <a:ext cx="400050" cy="56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9547827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Rectangle 2"/>
          <p:cNvSpPr>
            <a:spLocks noGrp="1" noChangeArrowheads="1"/>
          </p:cNvSpPr>
          <p:nvPr>
            <p:ph idx="1"/>
          </p:nvPr>
        </p:nvSpPr>
        <p:spPr>
          <a:xfrm>
            <a:off x="457200" y="1088558"/>
            <a:ext cx="8229600" cy="4925144"/>
          </a:xfrm>
        </p:spPr>
        <p:txBody>
          <a:bodyPr/>
          <a:lstStyle/>
          <a:p>
            <a:pPr>
              <a:buNone/>
            </a:pPr>
            <a:r>
              <a:rPr lang="es-ES" sz="2800" dirty="0">
                <a:solidFill>
                  <a:srgbClr val="F79646"/>
                </a:solidFill>
              </a:rPr>
              <a:t>Coeficiente de reducción:  </a:t>
            </a:r>
            <a:endParaRPr lang="es-ES" dirty="0"/>
          </a:p>
        </p:txBody>
      </p:sp>
      <p:sp>
        <p:nvSpPr>
          <p:cNvPr id="574467" name="Rectangle 3"/>
          <p:cNvSpPr>
            <a:spLocks noChangeArrowheads="1"/>
          </p:cNvSpPr>
          <p:nvPr/>
        </p:nvSpPr>
        <p:spPr bwMode="auto">
          <a:xfrm>
            <a:off x="3671888" y="3200400"/>
            <a:ext cx="9144000" cy="0"/>
          </a:xfrm>
          <a:prstGeom prst="rect">
            <a:avLst/>
          </a:prstGeom>
          <a:noFill/>
          <a:ln w="12700" cap="sq">
            <a:noFill/>
            <a:miter lim="800000"/>
            <a:headEnd type="none" w="sm" len="sm"/>
            <a:tailEnd type="none" w="sm" len="sm"/>
          </a:ln>
          <a:effectLst/>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4754" name="Object 2"/>
          <p:cNvGraphicFramePr>
            <a:graphicFrameLocks noChangeAspect="1"/>
          </p:cNvGraphicFramePr>
          <p:nvPr/>
        </p:nvGraphicFramePr>
        <p:xfrm>
          <a:off x="1852613" y="2101383"/>
          <a:ext cx="4581525" cy="1270000"/>
        </p:xfrm>
        <a:graphic>
          <a:graphicData uri="http://schemas.openxmlformats.org/presentationml/2006/ole">
            <mc:AlternateContent xmlns:mc="http://schemas.openxmlformats.org/markup-compatibility/2006">
              <mc:Choice xmlns:v="urn:schemas-microsoft-com:vml" Requires="v">
                <p:oleObj spid="_x0000_s4098" name="Equation" r:id="rId4" imgW="1549400" imgH="457200" progId="Equation.DSMT4">
                  <p:embed/>
                </p:oleObj>
              </mc:Choice>
              <mc:Fallback>
                <p:oleObj name="Equation" r:id="rId4" imgW="1549400" imgH="457200" progId="Equation.DSMT4">
                  <p:embed/>
                  <p:pic>
                    <p:nvPicPr>
                      <p:cNvPr id="7475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2613" y="2101383"/>
                        <a:ext cx="4581525" cy="12700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aphicFrame>
        <p:nvGraphicFramePr>
          <p:cNvPr id="74755" name="Object 3"/>
          <p:cNvGraphicFramePr>
            <a:graphicFrameLocks noChangeAspect="1"/>
          </p:cNvGraphicFramePr>
          <p:nvPr/>
        </p:nvGraphicFramePr>
        <p:xfrm>
          <a:off x="1851025" y="3709521"/>
          <a:ext cx="4413250" cy="774700"/>
        </p:xfrm>
        <a:graphic>
          <a:graphicData uri="http://schemas.openxmlformats.org/presentationml/2006/ole">
            <mc:AlternateContent xmlns:mc="http://schemas.openxmlformats.org/markup-compatibility/2006">
              <mc:Choice xmlns:v="urn:schemas-microsoft-com:vml" Requires="v">
                <p:oleObj spid="_x0000_s4099" name="Equation" r:id="rId6" imgW="1549400" imgH="266700" progId="Equation.DSMT4">
                  <p:embed/>
                </p:oleObj>
              </mc:Choice>
              <mc:Fallback>
                <p:oleObj name="Equation" r:id="rId6" imgW="1549400" imgH="266700" progId="Equation.DSMT4">
                  <p:embed/>
                  <p:pic>
                    <p:nvPicPr>
                      <p:cNvPr id="7475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1025" y="3709521"/>
                        <a:ext cx="4413250" cy="774700"/>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grpSp>
        <p:nvGrpSpPr>
          <p:cNvPr id="2" name="Group 16"/>
          <p:cNvGrpSpPr>
            <a:grpSpLocks/>
          </p:cNvGrpSpPr>
          <p:nvPr/>
        </p:nvGrpSpPr>
        <p:grpSpPr bwMode="auto">
          <a:xfrm>
            <a:off x="1795754" y="3782621"/>
            <a:ext cx="2931900" cy="1481138"/>
            <a:chOff x="1692" y="2686"/>
            <a:chExt cx="1848" cy="933"/>
          </a:xfrm>
        </p:grpSpPr>
        <p:sp>
          <p:nvSpPr>
            <p:cNvPr id="574474" name="Oval 10"/>
            <p:cNvSpPr>
              <a:spLocks noChangeArrowheads="1"/>
            </p:cNvSpPr>
            <p:nvPr/>
          </p:nvSpPr>
          <p:spPr bwMode="auto">
            <a:xfrm>
              <a:off x="2757" y="2686"/>
              <a:ext cx="408" cy="461"/>
            </a:xfrm>
            <a:prstGeom prst="ellipse">
              <a:avLst/>
            </a:prstGeom>
            <a:noFill/>
            <a:ln w="57150">
              <a:solidFill>
                <a:srgbClr val="FE9914">
                  <a:alpha val="49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6" name="Line 12"/>
            <p:cNvSpPr>
              <a:spLocks noChangeShapeType="1"/>
            </p:cNvSpPr>
            <p:nvPr/>
          </p:nvSpPr>
          <p:spPr bwMode="auto">
            <a:xfrm flipV="1">
              <a:off x="2596" y="3101"/>
              <a:ext cx="194" cy="257"/>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7" name="Text Box 13"/>
            <p:cNvSpPr txBox="1">
              <a:spLocks noChangeArrowheads="1"/>
            </p:cNvSpPr>
            <p:nvPr/>
          </p:nvSpPr>
          <p:spPr bwMode="auto">
            <a:xfrm>
              <a:off x="1692" y="3386"/>
              <a:ext cx="1848" cy="233"/>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Factor de imperfección</a:t>
              </a:r>
              <a:endParaRPr kumimoji="0" lang="es-ES"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pSp>
        <p:nvGrpSpPr>
          <p:cNvPr id="3" name="Group 17"/>
          <p:cNvGrpSpPr>
            <a:grpSpLocks/>
          </p:cNvGrpSpPr>
          <p:nvPr/>
        </p:nvGrpSpPr>
        <p:grpSpPr bwMode="auto">
          <a:xfrm>
            <a:off x="4643516" y="3728646"/>
            <a:ext cx="3157537" cy="1535113"/>
            <a:chOff x="3487" y="2652"/>
            <a:chExt cx="1989" cy="967"/>
          </a:xfrm>
        </p:grpSpPr>
        <p:sp>
          <p:nvSpPr>
            <p:cNvPr id="574475" name="Oval 11"/>
            <p:cNvSpPr>
              <a:spLocks noChangeArrowheads="1"/>
            </p:cNvSpPr>
            <p:nvPr/>
          </p:nvSpPr>
          <p:spPr bwMode="auto">
            <a:xfrm>
              <a:off x="3487" y="2652"/>
              <a:ext cx="497" cy="505"/>
            </a:xfrm>
            <a:prstGeom prst="ellipse">
              <a:avLst/>
            </a:prstGeom>
            <a:noFill/>
            <a:ln w="57150">
              <a:solidFill>
                <a:srgbClr val="FE9914">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8" name="Line 14"/>
            <p:cNvSpPr>
              <a:spLocks noChangeShapeType="1"/>
            </p:cNvSpPr>
            <p:nvPr/>
          </p:nvSpPr>
          <p:spPr bwMode="auto">
            <a:xfrm flipH="1" flipV="1">
              <a:off x="3917" y="3112"/>
              <a:ext cx="302" cy="204"/>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4479" name="Text Box 15"/>
            <p:cNvSpPr txBox="1">
              <a:spLocks noChangeArrowheads="1"/>
            </p:cNvSpPr>
            <p:nvPr/>
          </p:nvSpPr>
          <p:spPr bwMode="auto">
            <a:xfrm>
              <a:off x="3846" y="3386"/>
              <a:ext cx="1630" cy="233"/>
            </a:xfrm>
            <a:prstGeom prst="rect">
              <a:avLst/>
            </a:prstGeom>
            <a:noFill/>
            <a:ln w="9525">
              <a:noFill/>
              <a:miter lim="800000"/>
              <a:headEnd/>
              <a:tailEnd/>
            </a:ln>
            <a:effectLst/>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Esbeltez límite</a:t>
              </a:r>
              <a:endParaRPr kumimoji="0" lang="es-ES"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graphicFrame>
        <p:nvGraphicFramePr>
          <p:cNvPr id="19" name="Objet 18"/>
          <p:cNvGraphicFramePr>
            <a:graphicFrameLocks noChangeAspect="1"/>
          </p:cNvGraphicFramePr>
          <p:nvPr/>
        </p:nvGraphicFramePr>
        <p:xfrm>
          <a:off x="4268919" y="1112830"/>
          <a:ext cx="458182" cy="549118"/>
        </p:xfrm>
        <a:graphic>
          <a:graphicData uri="http://schemas.openxmlformats.org/presentationml/2006/ole">
            <mc:AlternateContent xmlns:mc="http://schemas.openxmlformats.org/markup-compatibility/2006">
              <mc:Choice xmlns:v="urn:schemas-microsoft-com:vml" Requires="v">
                <p:oleObj spid="_x0000_s4100" name="Equation" r:id="rId8" imgW="139700" imgH="165100" progId="Equation.DSMT4">
                  <p:embed/>
                </p:oleObj>
              </mc:Choice>
              <mc:Fallback>
                <p:oleObj name="Equation" r:id="rId8" imgW="139700" imgH="165100" progId="Equation.DSMT4">
                  <p:embed/>
                  <p:pic>
                    <p:nvPicPr>
                      <p:cNvPr id="19" name="Obje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8919" y="1112830"/>
                        <a:ext cx="458182" cy="5491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7"/>
          <p:cNvSpPr txBox="1">
            <a:spLocks noChangeArrowheads="1"/>
          </p:cNvSpPr>
          <p:nvPr/>
        </p:nvSpPr>
        <p:spPr>
          <a:xfrm>
            <a:off x="457200" y="-737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por flexión de pilares</a:t>
            </a:r>
          </a:p>
        </p:txBody>
      </p:sp>
    </p:spTree>
    <p:extLst>
      <p:ext uri="{BB962C8B-B14F-4D97-AF65-F5344CB8AC3E}">
        <p14:creationId xmlns:p14="http://schemas.microsoft.com/office/powerpoint/2010/main" val="24867624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077673"/>
            <a:ext cx="8229600" cy="1600214"/>
          </a:xfrm>
        </p:spPr>
        <p:txBody>
          <a:bodyPr/>
          <a:lstStyle/>
          <a:p>
            <a:r>
              <a:rPr lang="es-ES" altLang="en-US" dirty="0"/>
              <a:t>La elección de la curva de pando adecuada depende de la sección transversal, proceso de fabricación y eje considerado</a:t>
            </a:r>
          </a:p>
          <a:p>
            <a:endParaRPr lang="es-ES" dirty="0"/>
          </a:p>
        </p:txBody>
      </p:sp>
      <p:pic>
        <p:nvPicPr>
          <p:cNvPr id="3174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309" y="2769673"/>
            <a:ext cx="8069263" cy="28876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6212000" y="5689145"/>
            <a:ext cx="245689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800" b="0" i="0" u="none" strike="noStrike" kern="1200" cap="none" spc="0" normalizeH="0" baseline="0" noProof="0" dirty="0">
                <a:ln>
                  <a:noFill/>
                </a:ln>
                <a:solidFill>
                  <a:prstClr val="black"/>
                </a:solidFill>
                <a:effectLst/>
                <a:uLnTx/>
                <a:uFillTx/>
                <a:latin typeface="Calibri"/>
                <a:ea typeface="+mn-ea"/>
                <a:cs typeface="+mn-cs"/>
              </a:rPr>
              <a:t>Extraído de EN1993-1-4</a:t>
            </a:r>
            <a:endParaRPr kumimoji="0" lang="es-E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Rectangle 7"/>
          <p:cNvSpPr txBox="1">
            <a:spLocks noChangeArrowheads="1"/>
          </p:cNvSpPr>
          <p:nvPr/>
        </p:nvSpPr>
        <p:spPr>
          <a:xfrm>
            <a:off x="457200" y="-737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por flexión de pilares</a:t>
            </a:r>
          </a:p>
        </p:txBody>
      </p:sp>
      <p:sp>
        <p:nvSpPr>
          <p:cNvPr id="8" name="Rectangle 4"/>
          <p:cNvSpPr/>
          <p:nvPr/>
        </p:nvSpPr>
        <p:spPr>
          <a:xfrm>
            <a:off x="596879" y="2837061"/>
            <a:ext cx="7899848" cy="30777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400" b="1" i="0" u="none" strike="noStrike" kern="1200" cap="none" spc="0" normalizeH="0" baseline="0" noProof="0" dirty="0">
                <a:ln>
                  <a:noFill/>
                </a:ln>
                <a:solidFill>
                  <a:prstClr val="black"/>
                </a:solidFill>
                <a:effectLst/>
                <a:uLnTx/>
                <a:uFillTx/>
                <a:latin typeface="Calibri"/>
                <a:ea typeface="+mn-ea"/>
                <a:cs typeface="+mn-cs"/>
              </a:rPr>
              <a:t>Tabla 5.3</a:t>
            </a:r>
            <a:r>
              <a:rPr kumimoji="0" lang="es-ES" altLang="en-US" sz="1400" b="0" i="0" u="none" strike="noStrike" kern="1200" cap="none" spc="0" normalizeH="0" baseline="0" noProof="0" dirty="0">
                <a:ln>
                  <a:noFill/>
                </a:ln>
                <a:solidFill>
                  <a:prstClr val="black"/>
                </a:solidFill>
                <a:effectLst/>
                <a:uLnTx/>
                <a:uFillTx/>
                <a:latin typeface="Calibri"/>
                <a:ea typeface="+mn-ea"/>
                <a:cs typeface="+mn-cs"/>
              </a:rPr>
              <a:t>: Valores de </a:t>
            </a:r>
            <a:r>
              <a:rPr kumimoji="0" lang="es-ES" altLang="en-US" sz="14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a</a:t>
            </a:r>
            <a:r>
              <a:rPr kumimoji="0" lang="es-ES" altLang="en-US" sz="1400" b="0" i="0" u="none" strike="noStrike" kern="1200" cap="none" spc="0" normalizeH="0" baseline="0" noProof="0" dirty="0">
                <a:ln>
                  <a:noFill/>
                </a:ln>
                <a:solidFill>
                  <a:prstClr val="black"/>
                </a:solidFill>
                <a:effectLst/>
                <a:uLnTx/>
                <a:uFillTx/>
                <a:latin typeface="Calibri"/>
                <a:ea typeface="+mn-ea"/>
                <a:cs typeface="+mn-cs"/>
              </a:rPr>
              <a:t> y </a:t>
            </a:r>
            <a:r>
              <a:rPr kumimoji="0" lang="es-ES" altLang="en-US" sz="14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l</a:t>
            </a:r>
            <a:r>
              <a:rPr kumimoji="0" lang="es-ES" altLang="en-US" sz="1400" b="0" i="0" u="none" strike="noStrike" kern="1200" cap="none" spc="0" normalizeH="0" baseline="-25000" noProof="0" dirty="0">
                <a:ln>
                  <a:noFill/>
                </a:ln>
                <a:solidFill>
                  <a:prstClr val="black"/>
                </a:solidFill>
                <a:effectLst/>
                <a:uLnTx/>
                <a:uFillTx/>
                <a:latin typeface="Calibri"/>
                <a:ea typeface="+mn-ea"/>
                <a:cs typeface="+mn-cs"/>
              </a:rPr>
              <a:t>0</a:t>
            </a:r>
            <a:r>
              <a:rPr kumimoji="0" lang="es-ES" altLang="en-US" sz="1400" b="0" i="0" u="none" strike="noStrike" kern="1200" cap="none" spc="0" normalizeH="0" baseline="0" noProof="0" dirty="0">
                <a:ln>
                  <a:noFill/>
                </a:ln>
                <a:solidFill>
                  <a:prstClr val="black"/>
                </a:solidFill>
                <a:effectLst/>
                <a:uLnTx/>
                <a:uFillTx/>
                <a:latin typeface="Calibri"/>
                <a:ea typeface="+mn-ea"/>
                <a:cs typeface="+mn-cs"/>
              </a:rPr>
              <a:t> para pandeo por flexión, pandeo por torsión y pandeo  por torsión y flexión. </a:t>
            </a:r>
            <a:endParaRPr kumimoji="0" lang="es-E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4"/>
          <p:cNvSpPr/>
          <p:nvPr/>
        </p:nvSpPr>
        <p:spPr>
          <a:xfrm>
            <a:off x="1129565" y="3259531"/>
            <a:ext cx="1624520"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600" b="0" i="0" u="none" strike="noStrike" kern="1200" cap="none" spc="0" normalizeH="0" baseline="0" noProof="0" dirty="0">
                <a:ln>
                  <a:noFill/>
                </a:ln>
                <a:solidFill>
                  <a:prstClr val="black"/>
                </a:solidFill>
                <a:effectLst/>
                <a:uLnTx/>
                <a:uFillTx/>
                <a:latin typeface="Calibri"/>
                <a:ea typeface="+mn-ea"/>
                <a:cs typeface="+mn-cs"/>
              </a:rPr>
              <a:t>Modo de pandeo</a:t>
            </a:r>
            <a:endParaRPr kumimoji="0" lang="es-E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Rectangle 4"/>
          <p:cNvSpPr/>
          <p:nvPr/>
        </p:nvSpPr>
        <p:spPr>
          <a:xfrm>
            <a:off x="2819401" y="3253540"/>
            <a:ext cx="1937658"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600" b="0" i="0" u="none" strike="noStrike" kern="1200" cap="none" spc="0" normalizeH="0" baseline="0" noProof="0" dirty="0">
                <a:ln>
                  <a:noFill/>
                </a:ln>
                <a:solidFill>
                  <a:prstClr val="black"/>
                </a:solidFill>
                <a:effectLst/>
                <a:uLnTx/>
                <a:uFillTx/>
                <a:latin typeface="Calibri"/>
                <a:ea typeface="+mn-ea"/>
                <a:cs typeface="+mn-cs"/>
              </a:rPr>
              <a:t>Tipo de elemento</a:t>
            </a:r>
            <a:endParaRPr kumimoji="0" lang="es-E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2 Rectángulo"/>
          <p:cNvSpPr/>
          <p:nvPr/>
        </p:nvSpPr>
        <p:spPr>
          <a:xfrm>
            <a:off x="6090947" y="3259531"/>
            <a:ext cx="330540"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a</a:t>
            </a:r>
            <a:endParaRPr kumimoji="0" lang="es-E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5 Rectángulo"/>
          <p:cNvSpPr/>
          <p:nvPr/>
        </p:nvSpPr>
        <p:spPr>
          <a:xfrm>
            <a:off x="6910608" y="3255611"/>
            <a:ext cx="442750" cy="369332"/>
          </a:xfrm>
          <a:prstGeom prst="rect">
            <a:avLst/>
          </a:prstGeom>
          <a:solidFill>
            <a:schemeClr val="bg1"/>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l</a:t>
            </a:r>
            <a:r>
              <a:rPr kumimoji="0" lang="en-GB" altLang="en-US" sz="1800" b="0" i="0" u="none" strike="noStrike" kern="1200" cap="none" spc="0" normalizeH="0" baseline="-25000" noProof="0" dirty="0">
                <a:ln>
                  <a:noFill/>
                </a:ln>
                <a:solidFill>
                  <a:prstClr val="black"/>
                </a:solidFill>
                <a:effectLst/>
                <a:uLnTx/>
                <a:uFillTx/>
                <a:latin typeface="Calibri"/>
                <a:ea typeface="+mn-ea"/>
                <a:cs typeface="+mn-cs"/>
              </a:rPr>
              <a:t>0</a:t>
            </a:r>
            <a:r>
              <a:rPr kumimoji="0" lang="en-GB" altLang="en-US" sz="1800" b="0" i="0" u="none" strike="noStrike" kern="1200" cap="none" spc="0" normalizeH="0" baseline="0" noProof="0" dirty="0">
                <a:ln>
                  <a:noFill/>
                </a:ln>
                <a:solidFill>
                  <a:prstClr val="black"/>
                </a:solidFill>
                <a:effectLst/>
                <a:uLnTx/>
                <a:uFillTx/>
                <a:latin typeface="Calibri"/>
                <a:ea typeface="+mn-ea"/>
                <a:cs typeface="+mn-cs"/>
              </a:rPr>
              <a:t> </a:t>
            </a:r>
            <a:endParaRPr kumimoji="0" lang="es-E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4"/>
          <p:cNvSpPr/>
          <p:nvPr/>
        </p:nvSpPr>
        <p:spPr>
          <a:xfrm>
            <a:off x="1140451" y="3688245"/>
            <a:ext cx="955477" cy="28800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400" b="0" i="0" u="none" strike="noStrike" kern="1200" cap="none" spc="0" normalizeH="0" baseline="0" noProof="0" dirty="0">
                <a:ln>
                  <a:noFill/>
                </a:ln>
                <a:solidFill>
                  <a:prstClr val="black"/>
                </a:solidFill>
                <a:effectLst/>
                <a:uLnTx/>
                <a:uFillTx/>
                <a:latin typeface="Calibri"/>
                <a:ea typeface="+mn-ea"/>
                <a:cs typeface="+mn-cs"/>
              </a:rPr>
              <a:t>Flexión</a:t>
            </a:r>
            <a:endParaRPr kumimoji="0" lang="es-E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Rectangle 4"/>
          <p:cNvSpPr/>
          <p:nvPr/>
        </p:nvSpPr>
        <p:spPr>
          <a:xfrm>
            <a:off x="1139175" y="4955980"/>
            <a:ext cx="1521832"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400" b="0" i="0" u="none" strike="noStrike" kern="1200" cap="none" spc="0" normalizeH="0" baseline="0" noProof="0" dirty="0">
                <a:ln>
                  <a:noFill/>
                </a:ln>
                <a:solidFill>
                  <a:prstClr val="black"/>
                </a:solidFill>
                <a:effectLst/>
                <a:uLnTx/>
                <a:uFillTx/>
                <a:latin typeface="Calibri"/>
                <a:ea typeface="+mn-ea"/>
                <a:cs typeface="+mn-cs"/>
              </a:rPr>
              <a:t>Torsión 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torsión y flexión</a:t>
            </a:r>
          </a:p>
        </p:txBody>
      </p:sp>
      <p:sp>
        <p:nvSpPr>
          <p:cNvPr id="15" name="Rectangle 4"/>
          <p:cNvSpPr/>
          <p:nvPr/>
        </p:nvSpPr>
        <p:spPr>
          <a:xfrm>
            <a:off x="2819400" y="5048313"/>
            <a:ext cx="3104341" cy="30777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400" b="0" i="0" u="none" strike="noStrike" kern="1200" cap="none" spc="0" normalizeH="0" baseline="0" noProof="0" dirty="0">
                <a:ln>
                  <a:noFill/>
                </a:ln>
                <a:solidFill>
                  <a:prstClr val="black"/>
                </a:solidFill>
                <a:effectLst/>
                <a:uLnTx/>
                <a:uFillTx/>
                <a:latin typeface="Calibri"/>
                <a:ea typeface="+mn-ea"/>
                <a:cs typeface="+mn-cs"/>
              </a:rPr>
              <a:t>Todos los elementos estructurales</a:t>
            </a:r>
            <a:endParaRPr kumimoji="0" lang="es-E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Rectangle 4"/>
          <p:cNvSpPr/>
          <p:nvPr/>
        </p:nvSpPr>
        <p:spPr>
          <a:xfrm>
            <a:off x="2799541" y="4324813"/>
            <a:ext cx="3124201" cy="29238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300" b="0" i="0" u="none" strike="noStrike" kern="1200" cap="none" spc="0" normalizeH="0" baseline="0" noProof="0" dirty="0">
                <a:ln>
                  <a:noFill/>
                </a:ln>
                <a:solidFill>
                  <a:prstClr val="black"/>
                </a:solidFill>
                <a:effectLst/>
                <a:uLnTx/>
                <a:uFillTx/>
                <a:latin typeface="Calibri"/>
                <a:ea typeface="+mn-ea"/>
                <a:cs typeface="+mn-cs"/>
              </a:rPr>
              <a:t>Secciones abiertas soldadas (eje fuerte)</a:t>
            </a:r>
            <a:endParaRPr kumimoji="0" lang="es-E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Rectangle 4"/>
          <p:cNvSpPr/>
          <p:nvPr/>
        </p:nvSpPr>
        <p:spPr>
          <a:xfrm>
            <a:off x="2802304" y="4019078"/>
            <a:ext cx="3201553" cy="29238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300" b="0" i="0" u="none" strike="noStrike" kern="1200" cap="none" spc="0" normalizeH="0" baseline="0" noProof="0" dirty="0">
                <a:ln>
                  <a:noFill/>
                </a:ln>
                <a:solidFill>
                  <a:prstClr val="black"/>
                </a:solidFill>
                <a:effectLst/>
                <a:uLnTx/>
                <a:uFillTx/>
                <a:latin typeface="Calibri"/>
                <a:ea typeface="+mn-ea"/>
                <a:cs typeface="+mn-cs"/>
              </a:rPr>
              <a:t>Secciones tubulares (soldadas o sin soldar)</a:t>
            </a:r>
            <a:endParaRPr kumimoji="0" lang="es-E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Rectangle 4"/>
          <p:cNvSpPr/>
          <p:nvPr/>
        </p:nvSpPr>
        <p:spPr>
          <a:xfrm>
            <a:off x="2799541" y="4643477"/>
            <a:ext cx="3124201" cy="29238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300" b="0" i="0" u="none" strike="noStrike" kern="1200" cap="none" spc="0" normalizeH="0" baseline="0" noProof="0" dirty="0">
                <a:ln>
                  <a:noFill/>
                </a:ln>
                <a:solidFill>
                  <a:prstClr val="black"/>
                </a:solidFill>
                <a:effectLst/>
                <a:uLnTx/>
                <a:uFillTx/>
                <a:latin typeface="Calibri"/>
                <a:ea typeface="+mn-ea"/>
                <a:cs typeface="+mn-cs"/>
              </a:rPr>
              <a:t>Secciones abiertas soldadas (eje débil)</a:t>
            </a:r>
            <a:endParaRPr kumimoji="0" lang="es-E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Rectangle 4"/>
          <p:cNvSpPr/>
          <p:nvPr/>
        </p:nvSpPr>
        <p:spPr>
          <a:xfrm>
            <a:off x="2819401" y="3685395"/>
            <a:ext cx="3201553" cy="292388"/>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300" b="0" i="0" u="none" strike="noStrike" kern="1200" cap="none" spc="0" normalizeH="0" baseline="0" noProof="0" dirty="0">
                <a:ln>
                  <a:noFill/>
                </a:ln>
                <a:solidFill>
                  <a:prstClr val="black"/>
                </a:solidFill>
                <a:effectLst/>
                <a:uLnTx/>
                <a:uFillTx/>
                <a:latin typeface="Calibri"/>
                <a:ea typeface="+mn-ea"/>
                <a:cs typeface="+mn-cs"/>
              </a:rPr>
              <a:t>Secciones abiertas conformadas en frío</a:t>
            </a:r>
            <a:endParaRPr kumimoji="0" lang="es-E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92634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79388" y="-65316"/>
            <a:ext cx="8640762" cy="1143000"/>
          </a:xfrm>
        </p:spPr>
        <p:txBody>
          <a:bodyPr>
            <a:normAutofit fontScale="90000"/>
          </a:bodyPr>
          <a:lstStyle/>
          <a:p>
            <a:r>
              <a:rPr lang="es-ES" altLang="en-US" sz="4000" dirty="0"/>
              <a:t>Eurocódigo 3. Curvas de pandeo por flexión</a:t>
            </a:r>
          </a:p>
        </p:txBody>
      </p:sp>
      <p:pic>
        <p:nvPicPr>
          <p:cNvPr id="32771"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53577" y="982684"/>
            <a:ext cx="7989391" cy="4516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4"/>
          <p:cNvSpPr/>
          <p:nvPr/>
        </p:nvSpPr>
        <p:spPr>
          <a:xfrm rot="16200000">
            <a:off x="-1165900" y="3149861"/>
            <a:ext cx="3582789" cy="338554"/>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Coeficiente de reducción </a:t>
            </a:r>
            <a:r>
              <a:rPr kumimoji="0" lang="es-ES" altLang="en-US" sz="1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c</a:t>
            </a: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 </a:t>
            </a:r>
            <a:endParaRPr kumimoji="0" lang="es-E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Rectangle 4"/>
          <p:cNvSpPr/>
          <p:nvPr/>
        </p:nvSpPr>
        <p:spPr>
          <a:xfrm>
            <a:off x="3503723" y="5393317"/>
            <a:ext cx="2537848"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Esbeltez adimensional  </a:t>
            </a:r>
            <a:r>
              <a:rPr kumimoji="0" lang="es-ES" altLang="en-US" sz="1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l</a:t>
            </a: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 </a:t>
            </a:r>
            <a:endParaRPr kumimoji="0" lang="es-E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Rectangle 4"/>
          <p:cNvSpPr/>
          <p:nvPr/>
        </p:nvSpPr>
        <p:spPr>
          <a:xfrm>
            <a:off x="1392169" y="5719754"/>
            <a:ext cx="7305791" cy="954107"/>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inoxidable: secciones tubulares (soldadas o sin soldar), secciones en C conformadas en frío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inoxidable: secciones en I soldadas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al carbono: secciones en I soldadas, secciones tubulares y en C conformadas en frío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al carbono: secciones tubulares acabadas en caliente</a:t>
            </a:r>
          </a:p>
        </p:txBody>
      </p:sp>
      <p:pic>
        <p:nvPicPr>
          <p:cNvPr id="7"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79714" y="5774997"/>
            <a:ext cx="435429" cy="932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40691"/>
      </p:ext>
    </p:extLst>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74" y="1738092"/>
            <a:ext cx="2065119" cy="4585990"/>
          </a:xfrm>
          <a:prstGeom prst="rect">
            <a:avLst/>
          </a:prstGeom>
        </p:spPr>
      </p:pic>
      <p:sp>
        <p:nvSpPr>
          <p:cNvPr id="2" name="Titel 1"/>
          <p:cNvSpPr>
            <a:spLocks noGrp="1"/>
          </p:cNvSpPr>
          <p:nvPr>
            <p:ph type="title"/>
          </p:nvPr>
        </p:nvSpPr>
        <p:spPr>
          <a:xfrm>
            <a:off x="-152400" y="-68262"/>
            <a:ext cx="9474200" cy="1143000"/>
          </a:xfrm>
        </p:spPr>
        <p:txBody>
          <a:bodyPr>
            <a:normAutofit/>
          </a:bodyPr>
          <a:lstStyle/>
          <a:p>
            <a:r>
              <a:rPr lang="es-ES" sz="3600" dirty="0"/>
              <a:t>Eurocódigo 3. Ejemplo de Pandeo por Flexión</a:t>
            </a:r>
          </a:p>
        </p:txBody>
      </p:sp>
      <p:sp>
        <p:nvSpPr>
          <p:cNvPr id="10" name="Tijdelijke aanduiding voor inhoud 9"/>
          <p:cNvSpPr>
            <a:spLocks noGrp="1"/>
          </p:cNvSpPr>
          <p:nvPr>
            <p:ph idx="1"/>
          </p:nvPr>
        </p:nvSpPr>
        <p:spPr>
          <a:xfrm>
            <a:off x="457200" y="884864"/>
            <a:ext cx="8229600" cy="4925144"/>
          </a:xfrm>
        </p:spPr>
        <p:txBody>
          <a:bodyPr>
            <a:normAutofit/>
          </a:bodyPr>
          <a:lstStyle/>
          <a:p>
            <a:r>
              <a:rPr lang="es-ES" sz="2400" dirty="0"/>
              <a:t>Sección tubular rectangular conformada en frío sometida a una carga concéntrica de compresión</a:t>
            </a:r>
          </a:p>
        </p:txBody>
      </p:sp>
      <p:graphicFrame>
        <p:nvGraphicFramePr>
          <p:cNvPr id="7" name="Tabel 6"/>
          <p:cNvGraphicFramePr>
            <a:graphicFrameLocks noGrp="1"/>
          </p:cNvGraphicFramePr>
          <p:nvPr/>
        </p:nvGraphicFramePr>
        <p:xfrm>
          <a:off x="1331764" y="1976227"/>
          <a:ext cx="4485208" cy="173736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339056">
                  <a:extLst>
                    <a:ext uri="{9D8B030D-6E8A-4147-A177-3AD203B41FA5}">
                      <a16:colId xmlns:a16="http://schemas.microsoft.com/office/drawing/2014/main" val="20001"/>
                    </a:ext>
                  </a:extLst>
                </a:gridCol>
                <a:gridCol w="1778000">
                  <a:extLst>
                    <a:ext uri="{9D8B030D-6E8A-4147-A177-3AD203B41FA5}">
                      <a16:colId xmlns:a16="http://schemas.microsoft.com/office/drawing/2014/main" val="20002"/>
                    </a:ext>
                  </a:extLst>
                </a:gridCol>
              </a:tblGrid>
              <a:tr h="360000">
                <a:tc>
                  <a:txBody>
                    <a:bodyPr/>
                    <a:lstStyle/>
                    <a:p>
                      <a:pPr algn="ctr"/>
                      <a:endParaRPr lang="nl-BE" dirty="0"/>
                    </a:p>
                  </a:txBody>
                  <a:tcPr>
                    <a:noFill/>
                  </a:tcPr>
                </a:tc>
                <a:tc>
                  <a:txBody>
                    <a:bodyPr/>
                    <a:lstStyle/>
                    <a:p>
                      <a:pPr algn="ctr"/>
                      <a:r>
                        <a:rPr lang="nl-BE" dirty="0"/>
                        <a:t>Acero al carbono</a:t>
                      </a:r>
                    </a:p>
                  </a:txBody>
                  <a:tcPr/>
                </a:tc>
                <a:tc>
                  <a:txBody>
                    <a:bodyPr/>
                    <a:lstStyle/>
                    <a:p>
                      <a:pPr algn="ctr"/>
                      <a:r>
                        <a:rPr lang="es-ES" noProof="0" dirty="0"/>
                        <a:t>Acero inoxidable</a:t>
                      </a:r>
                      <a:r>
                        <a:rPr lang="es-ES" baseline="0" noProof="0" dirty="0"/>
                        <a:t> austenítico</a:t>
                      </a:r>
                      <a:endParaRPr lang="es-ES" noProof="0" dirty="0"/>
                    </a:p>
                  </a:txBody>
                  <a:tcPr/>
                </a:tc>
                <a:extLst>
                  <a:ext uri="{0D108BD9-81ED-4DB2-BD59-A6C34878D82A}">
                    <a16:rowId xmlns:a16="http://schemas.microsoft.com/office/drawing/2014/main" val="10000"/>
                  </a:ext>
                </a:extLst>
              </a:tr>
              <a:tr h="360000">
                <a:tc>
                  <a:txBody>
                    <a:bodyPr/>
                    <a:lstStyle/>
                    <a:p>
                      <a:pPr algn="ctr"/>
                      <a:r>
                        <a:rPr lang="es-ES" b="1" noProof="0" dirty="0">
                          <a:solidFill>
                            <a:schemeClr val="bg1"/>
                          </a:solidFill>
                        </a:rPr>
                        <a:t>Material</a:t>
                      </a:r>
                    </a:p>
                  </a:txBody>
                  <a:tcPr>
                    <a:solidFill>
                      <a:schemeClr val="accent1"/>
                    </a:solidFill>
                  </a:tcPr>
                </a:tc>
                <a:tc>
                  <a:txBody>
                    <a:bodyPr/>
                    <a:lstStyle/>
                    <a:p>
                      <a:pPr algn="ctr"/>
                      <a:r>
                        <a:rPr lang="nl-BE" dirty="0"/>
                        <a:t>S235</a:t>
                      </a:r>
                    </a:p>
                  </a:txBody>
                  <a:tcPr/>
                </a:tc>
                <a:tc>
                  <a:txBody>
                    <a:bodyPr/>
                    <a:lstStyle/>
                    <a:p>
                      <a:pPr algn="ctr"/>
                      <a:r>
                        <a:rPr lang="es-ES" noProof="0" dirty="0"/>
                        <a:t>EN 1.4301</a:t>
                      </a:r>
                    </a:p>
                  </a:txBody>
                  <a:tcPr/>
                </a:tc>
                <a:extLst>
                  <a:ext uri="{0D108BD9-81ED-4DB2-BD59-A6C34878D82A}">
                    <a16:rowId xmlns:a16="http://schemas.microsoft.com/office/drawing/2014/main" val="10001"/>
                  </a:ext>
                </a:extLst>
              </a:tr>
              <a:tr h="360000">
                <a:tc>
                  <a:txBody>
                    <a:bodyPr/>
                    <a:lstStyle/>
                    <a:p>
                      <a:pPr algn="ctr"/>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ctr"/>
                      <a:r>
                        <a:rPr lang="nl-BE" dirty="0"/>
                        <a:t>235</a:t>
                      </a:r>
                    </a:p>
                  </a:txBody>
                  <a:tcPr/>
                </a:tc>
                <a:tc>
                  <a:txBody>
                    <a:bodyPr/>
                    <a:lstStyle/>
                    <a:p>
                      <a:pPr algn="ctr"/>
                      <a:r>
                        <a:rPr lang="es-ES" noProof="0" dirty="0"/>
                        <a:t>230</a:t>
                      </a:r>
                    </a:p>
                  </a:txBody>
                  <a:tcPr/>
                </a:tc>
                <a:extLst>
                  <a:ext uri="{0D108BD9-81ED-4DB2-BD59-A6C34878D82A}">
                    <a16:rowId xmlns:a16="http://schemas.microsoft.com/office/drawing/2014/main" val="10002"/>
                  </a:ext>
                </a:extLst>
              </a:tr>
              <a:tr h="360000">
                <a:tc>
                  <a:txBody>
                    <a:bodyPr/>
                    <a:lstStyle/>
                    <a:p>
                      <a:pPr algn="ctr"/>
                      <a:r>
                        <a:rPr lang="nl-BE" b="1" dirty="0">
                          <a:solidFill>
                            <a:schemeClr val="bg1"/>
                          </a:solidFill>
                        </a:rPr>
                        <a:t>E [N/mm²]</a:t>
                      </a:r>
                    </a:p>
                  </a:txBody>
                  <a:tcPr>
                    <a:solidFill>
                      <a:schemeClr val="accent1"/>
                    </a:solidFill>
                  </a:tcPr>
                </a:tc>
                <a:tc>
                  <a:txBody>
                    <a:bodyPr/>
                    <a:lstStyle/>
                    <a:p>
                      <a:pPr algn="ctr"/>
                      <a:r>
                        <a:rPr lang="nl-BE" dirty="0"/>
                        <a:t>210000</a:t>
                      </a:r>
                    </a:p>
                  </a:txBody>
                  <a:tcPr/>
                </a:tc>
                <a:tc>
                  <a:txBody>
                    <a:bodyPr/>
                    <a:lstStyle/>
                    <a:p>
                      <a:pPr algn="ctr"/>
                      <a:r>
                        <a:rPr lang="es-ES" noProof="0" dirty="0"/>
                        <a:t>200000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7796" y="3904087"/>
            <a:ext cx="3096344" cy="2650403"/>
          </a:xfrm>
          <a:prstGeom prst="rect">
            <a:avLst/>
          </a:prstGeom>
        </p:spPr>
      </p:pic>
    </p:spTree>
    <p:extLst>
      <p:ext uri="{BB962C8B-B14F-4D97-AF65-F5344CB8AC3E}">
        <p14:creationId xmlns:p14="http://schemas.microsoft.com/office/powerpoint/2010/main" val="30330399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type="body" idx="1"/>
          </p:nvPr>
        </p:nvSpPr>
        <p:spPr>
          <a:xfrm>
            <a:off x="673100" y="875060"/>
            <a:ext cx="4040188" cy="639762"/>
          </a:xfrm>
        </p:spPr>
        <p:txBody>
          <a:bodyPr/>
          <a:lstStyle/>
          <a:p>
            <a:r>
              <a:rPr lang="es-ES" dirty="0"/>
              <a:t>EC 3-1-1: S235</a:t>
            </a:r>
          </a:p>
        </p:txBody>
      </p:sp>
      <mc:AlternateContent xmlns:mc="http://schemas.openxmlformats.org/markup-compatibility/2006" xmlns:a14="http://schemas.microsoft.com/office/drawing/2010/main">
        <mc:Choice Requires="a14">
          <p:sp>
            <p:nvSpPr>
              <p:cNvPr id="3" name="Tijdelijke aanduiding voor inhoud 2"/>
              <p:cNvSpPr>
                <a:spLocks noGrp="1"/>
              </p:cNvSpPr>
              <p:nvPr>
                <p:ph sz="half" idx="2"/>
              </p:nvPr>
            </p:nvSpPr>
            <p:spPr>
              <a:xfrm>
                <a:off x="508000" y="1641822"/>
                <a:ext cx="4040188" cy="4472806"/>
              </a:xfrm>
            </p:spPr>
            <p:txBody>
              <a:bodyPr>
                <a:normAutofit/>
              </a:bodyPr>
              <a:lstStyle/>
              <a:p>
                <a:r>
                  <a:rPr lang="es-ES" dirty="0"/>
                  <a:t>Clasificación</a:t>
                </a:r>
              </a:p>
              <a:p>
                <a:pPr marL="457200" lvl="1" indent="0">
                  <a:buNone/>
                </a:pPr>
                <a:r>
                  <a:rPr lang="es-ES" dirty="0"/>
                  <a:t>Todas son partes internas</a:t>
                </a:r>
              </a:p>
              <a:p>
                <a:pPr marL="457200" lvl="1" indent="0">
                  <a:buNone/>
                </a:pPr>
                <a:r>
                  <a:rPr lang="es-ES" dirty="0"/>
                  <a:t>Para Clase 1:</a:t>
                </a:r>
              </a:p>
              <a:p>
                <a:pPr marL="457200" lvl="1" indent="0">
                  <a:buNone/>
                </a:pPr>
                <a:endParaRPr lang="ca-ES" i="1" dirty="0">
                  <a:latin typeface="Cambria Math"/>
                </a:endParaRPr>
              </a:p>
              <a:p>
                <a:pPr marL="457200" lvl="1" indent="0">
                  <a:buNone/>
                </a:pPr>
                <a14:m>
                  <m:oMathPara xmlns:m="http://schemas.openxmlformats.org/officeDocument/2006/math">
                    <m:oMathParaPr>
                      <m:jc m:val="centerGroup"/>
                    </m:oMathParaPr>
                    <m:oMath xmlns:m="http://schemas.openxmlformats.org/officeDocument/2006/math">
                      <m:f>
                        <m:fPr>
                          <m:type m:val="skw"/>
                          <m:ctrlPr>
                            <a:rPr lang="nl-BE" i="1" smtClean="0">
                              <a:latin typeface="Cambria Math" panose="02040503050406030204" pitchFamily="18" charset="0"/>
                            </a:rPr>
                          </m:ctrlPr>
                        </m:fPr>
                        <m:num>
                          <m:r>
                            <a:rPr lang="nl-BE" b="0" i="1" smtClean="0">
                              <a:latin typeface="Cambria Math" panose="02040503050406030204" pitchFamily="18" charset="0"/>
                            </a:rPr>
                            <m:t>𝑐</m:t>
                          </m:r>
                        </m:num>
                        <m:den>
                          <m:r>
                            <a:rPr lang="nl-BE" b="0" i="1" smtClean="0">
                              <a:latin typeface="Cambria Math" panose="02040503050406030204" pitchFamily="18" charset="0"/>
                            </a:rPr>
                            <m:t>𝑡</m:t>
                          </m:r>
                        </m:den>
                      </m:f>
                      <m:r>
                        <a:rPr lang="nl-BE" b="0" i="1" smtClean="0">
                          <a:latin typeface="Cambria Math" panose="02040503050406030204" pitchFamily="18" charset="0"/>
                        </a:rPr>
                        <m:t>=21&lt;33=33</m:t>
                      </m:r>
                      <m:r>
                        <a:rPr lang="nl-BE" b="0" i="1" smtClean="0">
                          <a:latin typeface="Cambria Math" panose="02040503050406030204" pitchFamily="18" charset="0"/>
                          <a:ea typeface="Cambria Math" panose="02040503050406030204" pitchFamily="18" charset="0"/>
                        </a:rPr>
                        <m:t>𝜀</m:t>
                      </m:r>
                    </m:oMath>
                  </m:oMathPara>
                </a14:m>
                <a:endParaRPr lang="nl-BE" dirty="0"/>
              </a:p>
              <a:p>
                <a:pPr marL="457200" lvl="1" indent="0">
                  <a:buNone/>
                </a:pPr>
                <a:endParaRPr lang="nl-BE" dirty="0"/>
              </a:p>
              <a:p>
                <a:pPr marL="457200" lvl="1" indent="0">
                  <a:buNone/>
                </a:pPr>
                <a:r>
                  <a:rPr lang="es-ES" dirty="0"/>
                  <a:t>con</a:t>
                </a:r>
              </a:p>
              <a:p>
                <a:pPr marL="457200" lvl="1" indent="0">
                  <a:buNone/>
                </a:pPr>
                <a:r>
                  <a:rPr lang="es-ES" dirty="0"/>
                  <a:t>	</a:t>
                </a:r>
              </a:p>
              <a:p>
                <a:pPr marL="355600" lvl="1" indent="0">
                  <a:buNone/>
                </a:pPr>
                <a:r>
                  <a:rPr lang="es-ES" sz="2400" dirty="0"/>
                  <a:t>La sección es Clase 1</a:t>
                </a:r>
              </a:p>
            </p:txBody>
          </p:sp>
        </mc:Choice>
        <mc:Fallback xmlns="">
          <p:sp>
            <p:nvSpPr>
              <p:cNvPr id="3" name="Tijdelijke aanduiding voor inhoud 2"/>
              <p:cNvSpPr>
                <a:spLocks noGrp="1" noRot="1" noChangeAspect="1" noMove="1" noResize="1" noEditPoints="1" noAdjustHandles="1" noChangeArrowheads="1" noChangeShapeType="1" noTextEdit="1"/>
              </p:cNvSpPr>
              <p:nvPr>
                <p:ph sz="half" idx="2"/>
              </p:nvPr>
            </p:nvSpPr>
            <p:spPr>
              <a:xfrm>
                <a:off x="508000" y="1641822"/>
                <a:ext cx="4040188" cy="4472806"/>
              </a:xfrm>
              <a:blipFill rotWithShape="1">
                <a:blip r:embed="rId2"/>
                <a:stretch>
                  <a:fillRect l="-1961" t="-1090"/>
                </a:stretch>
              </a:blipFill>
            </p:spPr>
            <p:txBody>
              <a:bodyPr/>
              <a:lstStyle/>
              <a:p>
                <a:r>
                  <a:rPr lang="es-ES">
                    <a:noFill/>
                  </a:rPr>
                  <a:t> </a:t>
                </a:r>
              </a:p>
            </p:txBody>
          </p:sp>
        </mc:Fallback>
      </mc:AlternateContent>
      <p:sp>
        <p:nvSpPr>
          <p:cNvPr id="10" name="Tijdelijke aanduiding voor tekst 9"/>
          <p:cNvSpPr>
            <a:spLocks noGrp="1"/>
          </p:cNvSpPr>
          <p:nvPr>
            <p:ph type="body" sz="quarter" idx="3"/>
          </p:nvPr>
        </p:nvSpPr>
        <p:spPr>
          <a:xfrm>
            <a:off x="5076825" y="875060"/>
            <a:ext cx="4041775" cy="639762"/>
          </a:xfrm>
        </p:spPr>
        <p:txBody>
          <a:bodyPr/>
          <a:lstStyle/>
          <a:p>
            <a:r>
              <a:rPr lang="es-ES" dirty="0"/>
              <a:t>EC 3-1-4: Austenítico</a:t>
            </a:r>
          </a:p>
        </p:txBody>
      </p:sp>
      <mc:AlternateContent xmlns:mc="http://schemas.openxmlformats.org/markup-compatibility/2006" xmlns:a14="http://schemas.microsoft.com/office/drawing/2010/main">
        <mc:Choice Requires="a14">
          <p:sp>
            <p:nvSpPr>
              <p:cNvPr id="11" name="Tijdelijke aanduiding voor inhoud 10"/>
              <p:cNvSpPr>
                <a:spLocks noGrp="1"/>
              </p:cNvSpPr>
              <p:nvPr>
                <p:ph sz="quarter" idx="4"/>
              </p:nvPr>
            </p:nvSpPr>
            <p:spPr>
              <a:xfrm>
                <a:off x="4810125" y="1654522"/>
                <a:ext cx="4041775" cy="4472806"/>
              </a:xfrm>
            </p:spPr>
            <p:txBody>
              <a:bodyPr>
                <a:normAutofit/>
              </a:bodyPr>
              <a:lstStyle/>
              <a:p>
                <a:r>
                  <a:rPr lang="es-ES" dirty="0"/>
                  <a:t>Clasificación</a:t>
                </a:r>
              </a:p>
              <a:p>
                <a:pPr marL="457200" lvl="1" indent="0">
                  <a:buNone/>
                </a:pPr>
                <a:r>
                  <a:rPr lang="es-ES" dirty="0"/>
                  <a:t>Todas son partes internas</a:t>
                </a:r>
              </a:p>
              <a:p>
                <a:pPr marL="457200" lvl="1" indent="0">
                  <a:buNone/>
                </a:pPr>
                <a:r>
                  <a:rPr lang="es-ES" dirty="0"/>
                  <a:t>Para Clase 1:</a:t>
                </a:r>
              </a:p>
              <a:p>
                <a:pPr marL="457200" lvl="1" indent="0">
                  <a:buNone/>
                </a:pPr>
                <a:endParaRPr lang="es-ES" dirty="0"/>
              </a:p>
              <a:p>
                <a:pPr marL="457200" lvl="1" indent="0">
                  <a:buNone/>
                </a:pPr>
                <a14:m>
                  <m:oMathPara xmlns:m="http://schemas.openxmlformats.org/officeDocument/2006/math">
                    <m:oMathParaPr>
                      <m:jc m:val="centerGroup"/>
                    </m:oMathParaPr>
                    <m:oMath xmlns:m="http://schemas.openxmlformats.org/officeDocument/2006/math">
                      <m:f>
                        <m:fPr>
                          <m:type m:val="skw"/>
                          <m:ctrlPr>
                            <a:rPr lang="es-ES" i="1">
                              <a:latin typeface="Cambria Math" panose="02040503050406030204" pitchFamily="18" charset="0"/>
                            </a:rPr>
                          </m:ctrlPr>
                        </m:fPr>
                        <m:num>
                          <m:r>
                            <a:rPr lang="es-ES" i="1">
                              <a:latin typeface="Cambria Math" panose="02040503050406030204" pitchFamily="18" charset="0"/>
                            </a:rPr>
                            <m:t>𝑐</m:t>
                          </m:r>
                        </m:num>
                        <m:den>
                          <m:r>
                            <a:rPr lang="es-ES" i="1">
                              <a:latin typeface="Cambria Math" panose="02040503050406030204" pitchFamily="18" charset="0"/>
                            </a:rPr>
                            <m:t>𝑡</m:t>
                          </m:r>
                        </m:den>
                      </m:f>
                      <m:r>
                        <a:rPr lang="es-ES" i="1">
                          <a:latin typeface="Cambria Math" panose="02040503050406030204" pitchFamily="18" charset="0"/>
                        </a:rPr>
                        <m:t>=</m:t>
                      </m:r>
                      <m:r>
                        <a:rPr lang="es-ES" b="0" i="1" smtClean="0">
                          <a:latin typeface="Cambria Math" panose="02040503050406030204" pitchFamily="18" charset="0"/>
                        </a:rPr>
                        <m:t>21</m:t>
                      </m:r>
                      <m:r>
                        <a:rPr lang="es-ES" i="1">
                          <a:latin typeface="Cambria Math" panose="02040503050406030204" pitchFamily="18" charset="0"/>
                        </a:rPr>
                        <m:t>&lt;</m:t>
                      </m:r>
                      <m:r>
                        <a:rPr lang="es-ES" b="0" i="1" smtClean="0">
                          <a:latin typeface="Cambria Math" panose="02040503050406030204" pitchFamily="18" charset="0"/>
                        </a:rPr>
                        <m:t>25,35</m:t>
                      </m:r>
                      <m:r>
                        <a:rPr lang="es-ES" i="1">
                          <a:latin typeface="Cambria Math" panose="02040503050406030204" pitchFamily="18" charset="0"/>
                        </a:rPr>
                        <m:t>=</m:t>
                      </m:r>
                      <m:r>
                        <a:rPr lang="es-ES" b="0" i="1" smtClean="0">
                          <a:latin typeface="Cambria Math" panose="02040503050406030204" pitchFamily="18" charset="0"/>
                        </a:rPr>
                        <m:t>25,7</m:t>
                      </m:r>
                      <m:r>
                        <a:rPr lang="es-ES" i="1">
                          <a:latin typeface="Cambria Math" panose="02040503050406030204" pitchFamily="18" charset="0"/>
                          <a:ea typeface="Cambria Math" panose="02040503050406030204" pitchFamily="18" charset="0"/>
                        </a:rPr>
                        <m:t>𝜀</m:t>
                      </m:r>
                    </m:oMath>
                  </m:oMathPara>
                </a14:m>
                <a:endParaRPr lang="es-ES" dirty="0"/>
              </a:p>
              <a:p>
                <a:pPr marL="457200" lvl="1" indent="0">
                  <a:buNone/>
                </a:pPr>
                <a:endParaRPr lang="es-ES" dirty="0"/>
              </a:p>
              <a:p>
                <a:pPr marL="457200" lvl="1" indent="0">
                  <a:buNone/>
                </a:pPr>
                <a:r>
                  <a:rPr lang="es-ES" dirty="0"/>
                  <a:t>con</a:t>
                </a:r>
              </a:p>
              <a:p>
                <a:pPr marL="57150" lvl="1" indent="0">
                  <a:buNone/>
                </a:pPr>
                <a:endParaRPr lang="es-ES" dirty="0"/>
              </a:p>
              <a:p>
                <a:pPr marL="349250" lvl="1" indent="6350">
                  <a:buNone/>
                  <a:tabLst>
                    <a:tab pos="355600" algn="l"/>
                  </a:tabLst>
                </a:pPr>
                <a:r>
                  <a:rPr lang="es-ES" sz="2400" dirty="0"/>
                  <a:t>La sección es Clase 1</a:t>
                </a:r>
              </a:p>
              <a:p>
                <a:pPr marL="0" indent="0">
                  <a:buNone/>
                </a:pPr>
                <a:endParaRPr lang="es-ES" dirty="0"/>
              </a:p>
            </p:txBody>
          </p:sp>
        </mc:Choice>
        <mc:Fallback xmlns="">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810125" y="1654522"/>
                <a:ext cx="4041775" cy="4472806"/>
              </a:xfrm>
              <a:blipFill rotWithShape="1">
                <a:blip r:embed="rId3"/>
                <a:stretch>
                  <a:fillRect l="-1961" t="-1090"/>
                </a:stretch>
              </a:blipFill>
            </p:spPr>
            <p:txBody>
              <a:bodyPr/>
              <a:lstStyle/>
              <a:p>
                <a:r>
                  <a:rPr lang="es-ES">
                    <a:noFill/>
                  </a:rPr>
                  <a:t> </a:t>
                </a:r>
              </a:p>
            </p:txBody>
          </p:sp>
        </mc:Fallback>
      </mc:AlternateContent>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2" name="Tekstvak 11"/>
              <p:cNvSpPr txBox="1"/>
              <p:nvPr/>
            </p:nvSpPr>
            <p:spPr>
              <a:xfrm>
                <a:off x="1746424" y="3651155"/>
                <a:ext cx="150951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2" name="Tekstvak 11"/>
              <p:cNvSpPr txBox="1">
                <a:spLocks noRot="1" noChangeAspect="1" noMove="1" noResize="1" noEditPoints="1" noAdjustHandles="1" noChangeArrowheads="1" noChangeShapeType="1" noTextEdit="1"/>
              </p:cNvSpPr>
              <p:nvPr/>
            </p:nvSpPr>
            <p:spPr>
              <a:xfrm>
                <a:off x="1746424" y="3651155"/>
                <a:ext cx="1509516" cy="818366"/>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Tekstvak 12"/>
              <p:cNvSpPr txBox="1"/>
              <p:nvPr/>
            </p:nvSpPr>
            <p:spPr>
              <a:xfrm>
                <a:off x="6058396" y="3778498"/>
                <a:ext cx="2203552" cy="563680"/>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nl-BE" sz="1800" b="0" i="0" u="none" strike="noStrike" kern="1200" cap="none" spc="0" normalizeH="0" baseline="0" noProof="0" dirty="0">
                    <a:ln>
                      <a:noFill/>
                    </a:ln>
                    <a:solidFill>
                      <a:prstClr val="black"/>
                    </a:solidFill>
                    <a:effectLst/>
                    <a:uLnTx/>
                    <a:uFillTx/>
                    <a:latin typeface="Calibri"/>
                    <a:ea typeface="+mn-ea"/>
                    <a:cs typeface="+mn-cs"/>
                  </a:rPr>
                  <a:t>0,99</a:t>
                </a:r>
              </a:p>
            </p:txBody>
          </p:sp>
        </mc:Choice>
        <mc:Fallback xmlns="">
          <p:sp>
            <p:nvSpPr>
              <p:cNvPr id="13" name="Tekstvak 12"/>
              <p:cNvSpPr txBox="1">
                <a:spLocks noRot="1" noChangeAspect="1" noMove="1" noResize="1" noEditPoints="1" noAdjustHandles="1" noChangeArrowheads="1" noChangeShapeType="1" noTextEdit="1"/>
              </p:cNvSpPr>
              <p:nvPr/>
            </p:nvSpPr>
            <p:spPr>
              <a:xfrm>
                <a:off x="6058396" y="3778498"/>
                <a:ext cx="2203552" cy="563680"/>
              </a:xfrm>
              <a:prstGeom prst="rect">
                <a:avLst/>
              </a:prstGeom>
              <a:blipFill rotWithShape="1">
                <a:blip r:embed="rId5"/>
                <a:stretch>
                  <a:fillRect r="-5540" b="-2174"/>
                </a:stretch>
              </a:blipFill>
            </p:spPr>
            <p:txBody>
              <a:bodyPr/>
              <a:lstStyle/>
              <a:p>
                <a:r>
                  <a:rPr lang="es-ES">
                    <a:noFill/>
                  </a:rPr>
                  <a:t> </a:t>
                </a:r>
              </a:p>
            </p:txBody>
          </p:sp>
        </mc:Fallback>
      </mc:AlternateContent>
      <p:cxnSp>
        <p:nvCxnSpPr>
          <p:cNvPr id="19" name="Rechte verbindingslijn 18"/>
          <p:cNvCxnSpPr/>
          <p:nvPr/>
        </p:nvCxnSpPr>
        <p:spPr>
          <a:xfrm>
            <a:off x="4522164" y="1204913"/>
            <a:ext cx="0" cy="4846215"/>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tel 1"/>
          <p:cNvSpPr>
            <a:spLocks noGrp="1"/>
          </p:cNvSpPr>
          <p:nvPr>
            <p:ph type="title"/>
          </p:nvPr>
        </p:nvSpPr>
        <p:spPr>
          <a:xfrm>
            <a:off x="-152400" y="-68262"/>
            <a:ext cx="9474200" cy="1143000"/>
          </a:xfrm>
        </p:spPr>
        <p:txBody>
          <a:bodyPr>
            <a:normAutofit/>
          </a:bodyPr>
          <a:lstStyle/>
          <a:p>
            <a:r>
              <a:rPr lang="es-ES" sz="3600" dirty="0"/>
              <a:t>Eurocódigo 3. Ejemplo de Pandeo por Flexión</a:t>
            </a:r>
          </a:p>
        </p:txBody>
      </p:sp>
    </p:spTree>
    <p:extLst>
      <p:ext uri="{BB962C8B-B14F-4D97-AF65-F5344CB8AC3E}">
        <p14:creationId xmlns:p14="http://schemas.microsoft.com/office/powerpoint/2010/main" val="120045720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1612826" y="986185"/>
          <a:ext cx="5739444" cy="5195444"/>
        </p:xfrm>
        <a:graphic>
          <a:graphicData uri="http://schemas.openxmlformats.org/drawingml/2006/table">
            <a:tbl>
              <a:tblPr firstRow="1" bandRow="1">
                <a:tableStyleId>{5C22544A-7EE6-4342-B048-85BDC9FD1C3A}</a:tableStyleId>
              </a:tblPr>
              <a:tblGrid>
                <a:gridCol w="1913148">
                  <a:extLst>
                    <a:ext uri="{9D8B030D-6E8A-4147-A177-3AD203B41FA5}">
                      <a16:colId xmlns:a16="http://schemas.microsoft.com/office/drawing/2014/main" val="20000"/>
                    </a:ext>
                  </a:extLst>
                </a:gridCol>
                <a:gridCol w="1913148">
                  <a:extLst>
                    <a:ext uri="{9D8B030D-6E8A-4147-A177-3AD203B41FA5}">
                      <a16:colId xmlns:a16="http://schemas.microsoft.com/office/drawing/2014/main" val="20001"/>
                    </a:ext>
                  </a:extLst>
                </a:gridCol>
                <a:gridCol w="1913148">
                  <a:extLst>
                    <a:ext uri="{9D8B030D-6E8A-4147-A177-3AD203B41FA5}">
                      <a16:colId xmlns:a16="http://schemas.microsoft.com/office/drawing/2014/main" val="20002"/>
                    </a:ext>
                  </a:extLst>
                </a:gridCol>
              </a:tblGrid>
              <a:tr h="370840">
                <a:tc>
                  <a:txBody>
                    <a:bodyPr/>
                    <a:lstStyle/>
                    <a:p>
                      <a:endParaRPr lang="nl-BE" dirty="0">
                        <a:solidFill>
                          <a:schemeClr val="bg1"/>
                        </a:solidFill>
                      </a:endParaRPr>
                    </a:p>
                  </a:txBody>
                  <a:tcPr>
                    <a:solidFill>
                      <a:schemeClr val="bg1"/>
                    </a:solidFill>
                  </a:tcPr>
                </a:tc>
                <a:tc>
                  <a:txBody>
                    <a:bodyPr/>
                    <a:lstStyle/>
                    <a:p>
                      <a:pPr algn="ctr"/>
                      <a:r>
                        <a:rPr lang="es-ES" noProof="0" dirty="0"/>
                        <a:t>EC 3-1-1: S355</a:t>
                      </a:r>
                    </a:p>
                  </a:txBody>
                  <a:tcPr/>
                </a:tc>
                <a:tc>
                  <a:txBody>
                    <a:bodyPr/>
                    <a:lstStyle/>
                    <a:p>
                      <a:pPr algn="ctr"/>
                      <a:r>
                        <a:rPr lang="es-ES" noProof="0" dirty="0"/>
                        <a:t>EC 3-1-4: Dúplex</a:t>
                      </a:r>
                    </a:p>
                  </a:txBody>
                  <a:tcPr/>
                </a:tc>
                <a:extLst>
                  <a:ext uri="{0D108BD9-81ED-4DB2-BD59-A6C34878D82A}">
                    <a16:rowId xmlns:a16="http://schemas.microsoft.com/office/drawing/2014/main" val="10000"/>
                  </a:ext>
                </a:extLst>
              </a:tr>
              <a:tr h="370840">
                <a:tc>
                  <a:txBody>
                    <a:bodyPr/>
                    <a:lstStyle/>
                    <a:p>
                      <a:r>
                        <a:rPr lang="nl-BE" b="1" baseline="0" dirty="0">
                          <a:solidFill>
                            <a:schemeClr val="bg1"/>
                          </a:solidFill>
                        </a:rPr>
                        <a:t>A [mm²]</a:t>
                      </a:r>
                      <a:endParaRPr lang="nl-BE" b="1" dirty="0">
                        <a:solidFill>
                          <a:schemeClr val="bg1"/>
                        </a:solidFill>
                      </a:endParaRPr>
                    </a:p>
                  </a:txBody>
                  <a:tcPr>
                    <a:solidFill>
                      <a:schemeClr val="accent1"/>
                    </a:solidFill>
                  </a:tcPr>
                </a:tc>
                <a:tc>
                  <a:txBody>
                    <a:bodyPr/>
                    <a:lstStyle/>
                    <a:p>
                      <a:pPr algn="ctr" fontAlgn="b"/>
                      <a:r>
                        <a:rPr lang="es-ES" sz="1800" b="0" i="0" u="none" strike="noStrike" noProof="0" dirty="0">
                          <a:solidFill>
                            <a:srgbClr val="000000"/>
                          </a:solidFill>
                          <a:effectLst/>
                          <a:latin typeface="Calibri" panose="020F0502020204030204" pitchFamily="34" charset="0"/>
                        </a:rPr>
                        <a:t>1495</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1495</a:t>
                      </a:r>
                    </a:p>
                  </a:txBody>
                  <a:tcPr marL="9525" marR="9525" marT="9525" marB="0" anchor="b"/>
                </a:tc>
                <a:extLst>
                  <a:ext uri="{0D108BD9-81ED-4DB2-BD59-A6C34878D82A}">
                    <a16:rowId xmlns:a16="http://schemas.microsoft.com/office/drawing/2014/main" val="10001"/>
                  </a:ext>
                </a:extLst>
              </a:tr>
              <a:tr h="370840">
                <a:tc>
                  <a:txBody>
                    <a:bodyPr/>
                    <a:lstStyle/>
                    <a:p>
                      <a:r>
                        <a:rPr lang="nl-BE" b="1" dirty="0" err="1">
                          <a:solidFill>
                            <a:schemeClr val="bg1"/>
                          </a:solidFill>
                        </a:rPr>
                        <a:t>f</a:t>
                      </a:r>
                      <a:r>
                        <a:rPr lang="nl-BE" b="1" baseline="-25000" dirty="0" err="1">
                          <a:solidFill>
                            <a:schemeClr val="bg1"/>
                          </a:solidFill>
                        </a:rPr>
                        <a:t>y</a:t>
                      </a:r>
                      <a:r>
                        <a:rPr lang="nl-BE" b="1" baseline="0" dirty="0">
                          <a:solidFill>
                            <a:schemeClr val="bg1"/>
                          </a:solidFill>
                        </a:rPr>
                        <a:t> [N/mm²]</a:t>
                      </a:r>
                      <a:endParaRPr lang="nl-BE" b="1" dirty="0">
                        <a:solidFill>
                          <a:schemeClr val="bg1"/>
                        </a:solidFill>
                      </a:endParaRPr>
                    </a:p>
                  </a:txBody>
                  <a:tcPr>
                    <a:solidFill>
                      <a:schemeClr val="accent1"/>
                    </a:solidFill>
                  </a:tcPr>
                </a:tc>
                <a:tc>
                  <a:txBody>
                    <a:bodyPr/>
                    <a:lstStyle/>
                    <a:p>
                      <a:pPr algn="ctr" fontAlgn="b"/>
                      <a:r>
                        <a:rPr lang="es-ES" sz="1800" b="1" i="0" u="none" strike="noStrike" noProof="0" dirty="0">
                          <a:solidFill>
                            <a:srgbClr val="000000"/>
                          </a:solidFill>
                          <a:effectLst/>
                          <a:latin typeface="Calibri" panose="020F0502020204030204" pitchFamily="34" charset="0"/>
                        </a:rPr>
                        <a:t>235</a:t>
                      </a:r>
                    </a:p>
                  </a:txBody>
                  <a:tcPr marL="9525" marR="9525" marT="9525" marB="0" anchor="b"/>
                </a:tc>
                <a:tc>
                  <a:txBody>
                    <a:bodyPr/>
                    <a:lstStyle/>
                    <a:p>
                      <a:pPr algn="ctr" fontAlgn="b"/>
                      <a:r>
                        <a:rPr lang="es-ES" sz="1800" b="1" i="0" u="none" strike="noStrike" noProof="0" dirty="0">
                          <a:solidFill>
                            <a:srgbClr val="000000"/>
                          </a:solidFill>
                          <a:effectLst/>
                          <a:latin typeface="Calibri" panose="020F0502020204030204" pitchFamily="34" charset="0"/>
                        </a:rPr>
                        <a:t>230</a:t>
                      </a:r>
                    </a:p>
                  </a:txBody>
                  <a:tcPr marL="9525" marR="9525" marT="9525" marB="0" anchor="b"/>
                </a:tc>
                <a:extLst>
                  <a:ext uri="{0D108BD9-81ED-4DB2-BD59-A6C34878D82A}">
                    <a16:rowId xmlns:a16="http://schemas.microsoft.com/office/drawing/2014/main" val="10002"/>
                  </a:ext>
                </a:extLst>
              </a:tr>
              <a:tr h="370840">
                <a:tc>
                  <a:txBody>
                    <a:bodyPr/>
                    <a:lstStyle/>
                    <a:p>
                      <a:endParaRPr lang="nl-BE"/>
                    </a:p>
                  </a:txBody>
                  <a:tcPr>
                    <a:blipFill rotWithShape="0">
                      <a:blip r:embed="rId2"/>
                      <a:stretch>
                        <a:fillRect l="-239" t="-308197" r="-200955" b="-1036066"/>
                      </a:stretch>
                    </a:blipFill>
                  </a:tcPr>
                </a:tc>
                <a:tc>
                  <a:txBody>
                    <a:bodyPr/>
                    <a:lstStyle/>
                    <a:p>
                      <a:pPr algn="ctr" fontAlgn="b"/>
                      <a:r>
                        <a:rPr lang="es-ES" sz="1800" b="1" i="0" u="none" strike="noStrike" noProof="0" dirty="0">
                          <a:solidFill>
                            <a:srgbClr val="000000"/>
                          </a:solidFill>
                          <a:effectLst/>
                          <a:latin typeface="Calibri" panose="020F0502020204030204" pitchFamily="34" charset="0"/>
                        </a:rPr>
                        <a:t>1</a:t>
                      </a:r>
                    </a:p>
                  </a:txBody>
                  <a:tcPr marL="9525" marR="9525" marT="9525" marB="0" anchor="b"/>
                </a:tc>
                <a:tc>
                  <a:txBody>
                    <a:bodyPr/>
                    <a:lstStyle/>
                    <a:p>
                      <a:pPr algn="ctr" fontAlgn="b"/>
                      <a:r>
                        <a:rPr lang="es-ES" sz="1800" b="1" i="0" u="none" strike="noStrike" noProof="0"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03"/>
                  </a:ext>
                </a:extLst>
              </a:tr>
              <a:tr h="370840">
                <a:tc>
                  <a:txBody>
                    <a:bodyPr/>
                    <a:lstStyle/>
                    <a:p>
                      <a:r>
                        <a:rPr lang="nl-BE" b="1" baseline="0" dirty="0" err="1">
                          <a:solidFill>
                            <a:schemeClr val="bg1"/>
                          </a:solidFill>
                        </a:rPr>
                        <a:t>N</a:t>
                      </a:r>
                      <a:r>
                        <a:rPr lang="nl-BE" b="1" baseline="-25000" dirty="0" err="1">
                          <a:solidFill>
                            <a:schemeClr val="bg1"/>
                          </a:solidFill>
                        </a:rPr>
                        <a:t>c,Rd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ctr" fontAlgn="b"/>
                      <a:r>
                        <a:rPr lang="es-ES" sz="1800" b="1" i="0" u="none" strike="noStrike" noProof="0" dirty="0">
                          <a:solidFill>
                            <a:srgbClr val="000000"/>
                          </a:solidFill>
                          <a:effectLst/>
                          <a:latin typeface="Calibri" panose="020F0502020204030204" pitchFamily="34" charset="0"/>
                        </a:rPr>
                        <a:t>351</a:t>
                      </a:r>
                    </a:p>
                  </a:txBody>
                  <a:tcPr marL="9525" marR="9525" marT="9525" marB="0" anchor="b"/>
                </a:tc>
                <a:tc>
                  <a:txBody>
                    <a:bodyPr/>
                    <a:lstStyle/>
                    <a:p>
                      <a:pPr algn="ctr" fontAlgn="b"/>
                      <a:r>
                        <a:rPr lang="es-ES" sz="1800" b="1" i="0" u="none" strike="noStrike" noProof="0" dirty="0">
                          <a:solidFill>
                            <a:srgbClr val="000000"/>
                          </a:solidFill>
                          <a:effectLst/>
                          <a:latin typeface="Calibri" panose="020F0502020204030204" pitchFamily="34" charset="0"/>
                        </a:rPr>
                        <a:t>313</a:t>
                      </a:r>
                    </a:p>
                  </a:txBody>
                  <a:tcPr marL="9525" marR="9525" marT="9525" marB="0" anchor="b"/>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1" dirty="0" err="1">
                          <a:solidFill>
                            <a:schemeClr val="bg1"/>
                          </a:solidFill>
                        </a:rPr>
                        <a:t>L</a:t>
                      </a:r>
                      <a:r>
                        <a:rPr lang="nl-BE" b="1" baseline="-25000" dirty="0" err="1">
                          <a:solidFill>
                            <a:schemeClr val="bg1"/>
                          </a:solidFill>
                        </a:rPr>
                        <a:t>cr</a:t>
                      </a:r>
                      <a:r>
                        <a:rPr lang="nl-BE" b="1" baseline="0" dirty="0">
                          <a:solidFill>
                            <a:schemeClr val="bg1"/>
                          </a:solidFill>
                        </a:rPr>
                        <a:t> [mm]</a:t>
                      </a:r>
                      <a:endParaRPr lang="nl-BE" b="1" dirty="0">
                        <a:solidFill>
                          <a:schemeClr val="bg1"/>
                        </a:solidFill>
                      </a:endParaRPr>
                    </a:p>
                  </a:txBody>
                  <a:tcPr>
                    <a:solidFill>
                      <a:schemeClr val="accent1"/>
                    </a:solidFill>
                  </a:tcPr>
                </a:tc>
                <a:tc>
                  <a:txBody>
                    <a:bodyPr/>
                    <a:lstStyle/>
                    <a:p>
                      <a:pPr algn="ctr" fontAlgn="b"/>
                      <a:r>
                        <a:rPr lang="es-ES" sz="1800" b="0" i="0" u="none" strike="noStrike" noProof="0" dirty="0">
                          <a:solidFill>
                            <a:srgbClr val="000000"/>
                          </a:solidFill>
                          <a:effectLst/>
                          <a:latin typeface="Calibri" panose="020F0502020204030204" pitchFamily="34" charset="0"/>
                        </a:rPr>
                        <a:t>2100</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2100</a:t>
                      </a:r>
                    </a:p>
                  </a:txBody>
                  <a:tcPr marL="9525" marR="9525" marT="9525" marB="0" anchor="b"/>
                </a:tc>
                <a:extLst>
                  <a:ext uri="{0D108BD9-81ED-4DB2-BD59-A6C34878D82A}">
                    <a16:rowId xmlns:a16="http://schemas.microsoft.com/office/drawing/2014/main" val="10005"/>
                  </a:ext>
                </a:extLst>
              </a:tr>
              <a:tr h="370840">
                <a:tc>
                  <a:txBody>
                    <a:bodyPr/>
                    <a:lstStyle/>
                    <a:p>
                      <a:endParaRPr lang="nl-BE"/>
                    </a:p>
                  </a:txBody>
                  <a:tcPr>
                    <a:blipFill rotWithShape="0">
                      <a:blip r:embed="rId2"/>
                      <a:stretch>
                        <a:fillRect l="-239" t="-606557" r="-200955" b="-737705"/>
                      </a:stretch>
                    </a:blipFill>
                  </a:tcPr>
                </a:tc>
                <a:tc>
                  <a:txBody>
                    <a:bodyPr/>
                    <a:lstStyle/>
                    <a:p>
                      <a:pPr algn="ctr" fontAlgn="b"/>
                      <a:r>
                        <a:rPr lang="es-ES" sz="1800" b="0" i="0" u="none" strike="noStrike" noProof="0" dirty="0">
                          <a:solidFill>
                            <a:srgbClr val="000000"/>
                          </a:solidFill>
                          <a:effectLst/>
                          <a:latin typeface="Calibri" panose="020F0502020204030204" pitchFamily="34" charset="0"/>
                        </a:rPr>
                        <a:t>93,9</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92,6</a:t>
                      </a:r>
                    </a:p>
                  </a:txBody>
                  <a:tcPr marL="9525" marR="9525" marT="9525" marB="0" anchor="b"/>
                </a:tc>
                <a:extLst>
                  <a:ext uri="{0D108BD9-81ED-4DB2-BD59-A6C34878D82A}">
                    <a16:rowId xmlns:a16="http://schemas.microsoft.com/office/drawing/2014/main" val="10006"/>
                  </a:ext>
                </a:extLst>
              </a:tr>
              <a:tr h="372682">
                <a:tc>
                  <a:txBody>
                    <a:bodyPr/>
                    <a:lstStyle/>
                    <a:p>
                      <a:endParaRPr lang="nl-BE"/>
                    </a:p>
                  </a:txBody>
                  <a:tcPr>
                    <a:blipFill rotWithShape="0">
                      <a:blip r:embed="rId2"/>
                      <a:stretch>
                        <a:fillRect l="-239" t="-706557" r="-200955" b="-637705"/>
                      </a:stretch>
                    </a:blipFill>
                  </a:tcPr>
                </a:tc>
                <a:tc>
                  <a:txBody>
                    <a:bodyPr/>
                    <a:lstStyle/>
                    <a:p>
                      <a:pPr algn="ctr" fontAlgn="b"/>
                      <a:r>
                        <a:rPr lang="es-ES" sz="1800" b="0" i="0" u="none" strike="noStrike" noProof="0" dirty="0">
                          <a:solidFill>
                            <a:srgbClr val="000000"/>
                          </a:solidFill>
                          <a:effectLst/>
                          <a:latin typeface="Calibri" panose="020F0502020204030204" pitchFamily="34" charset="0"/>
                        </a:rPr>
                        <a:t>0,575</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0,583</a:t>
                      </a:r>
                    </a:p>
                  </a:txBody>
                  <a:tcPr marL="9525" marR="9525" marT="9525" marB="0" anchor="b"/>
                </a:tc>
                <a:extLst>
                  <a:ext uri="{0D108BD9-81ED-4DB2-BD59-A6C34878D82A}">
                    <a16:rowId xmlns:a16="http://schemas.microsoft.com/office/drawing/2014/main" val="10007"/>
                  </a:ext>
                </a:extLst>
              </a:tr>
              <a:tr h="370840">
                <a:tc>
                  <a:txBody>
                    <a:bodyPr/>
                    <a:lstStyle/>
                    <a:p>
                      <a:endParaRPr lang="nl-BE"/>
                    </a:p>
                  </a:txBody>
                  <a:tcPr>
                    <a:blipFill rotWithShape="0">
                      <a:blip r:embed="rId2"/>
                      <a:stretch>
                        <a:fillRect l="-239" t="-806557" r="-200955" b="-537705"/>
                      </a:stretch>
                    </a:blipFill>
                  </a:tcPr>
                </a:tc>
                <a:tc>
                  <a:txBody>
                    <a:bodyPr/>
                    <a:lstStyle/>
                    <a:p>
                      <a:pPr algn="ctr" fontAlgn="b"/>
                      <a:r>
                        <a:rPr lang="es-ES" sz="1800" b="0" i="0" u="none" strike="noStrike" noProof="0" dirty="0">
                          <a:solidFill>
                            <a:srgbClr val="000000"/>
                          </a:solidFill>
                          <a:effectLst/>
                          <a:latin typeface="Calibri" panose="020F0502020204030204" pitchFamily="34" charset="0"/>
                        </a:rPr>
                        <a:t>0,49</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0,49</a:t>
                      </a:r>
                    </a:p>
                  </a:txBody>
                  <a:tcPr marL="9525" marR="9525" marT="9525" marB="0" anchor="b"/>
                </a:tc>
                <a:extLst>
                  <a:ext uri="{0D108BD9-81ED-4DB2-BD59-A6C34878D82A}">
                    <a16:rowId xmlns:a16="http://schemas.microsoft.com/office/drawing/2014/main" val="10008"/>
                  </a:ext>
                </a:extLst>
              </a:tr>
              <a:tr h="372682">
                <a:tc>
                  <a:txBody>
                    <a:bodyPr/>
                    <a:lstStyle/>
                    <a:p>
                      <a:endParaRPr lang="nl-BE"/>
                    </a:p>
                  </a:txBody>
                  <a:tcPr>
                    <a:blipFill rotWithShape="0">
                      <a:blip r:embed="rId2"/>
                      <a:stretch>
                        <a:fillRect l="-239" t="-906557" r="-200955" b="-437705"/>
                      </a:stretch>
                    </a:blipFill>
                  </a:tcPr>
                </a:tc>
                <a:tc>
                  <a:txBody>
                    <a:bodyPr/>
                    <a:lstStyle/>
                    <a:p>
                      <a:pPr algn="ctr" fontAlgn="b"/>
                      <a:r>
                        <a:rPr lang="es-ES" sz="1800" b="0" i="0" u="none" strike="noStrike" noProof="0" dirty="0">
                          <a:solidFill>
                            <a:srgbClr val="000000"/>
                          </a:solidFill>
                          <a:effectLst/>
                          <a:latin typeface="Calibri" panose="020F0502020204030204" pitchFamily="34" charset="0"/>
                        </a:rPr>
                        <a:t>0,2</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0,4</a:t>
                      </a:r>
                    </a:p>
                  </a:txBody>
                  <a:tcPr marL="9525" marR="9525" marT="9525" marB="0" anchor="b"/>
                </a:tc>
                <a:extLst>
                  <a:ext uri="{0D108BD9-81ED-4DB2-BD59-A6C34878D82A}">
                    <a16:rowId xmlns:a16="http://schemas.microsoft.com/office/drawing/2014/main" val="10009"/>
                  </a:ext>
                </a:extLst>
              </a:tr>
              <a:tr h="370840">
                <a:tc>
                  <a:txBody>
                    <a:bodyPr/>
                    <a:lstStyle/>
                    <a:p>
                      <a:endParaRPr lang="nl-BE"/>
                    </a:p>
                  </a:txBody>
                  <a:tcPr>
                    <a:blipFill rotWithShape="0">
                      <a:blip r:embed="rId2"/>
                      <a:stretch>
                        <a:fillRect l="-239" t="-1006557" r="-200955" b="-337705"/>
                      </a:stretch>
                    </a:blipFill>
                  </a:tcPr>
                </a:tc>
                <a:tc>
                  <a:txBody>
                    <a:bodyPr/>
                    <a:lstStyle/>
                    <a:p>
                      <a:pPr algn="ctr" fontAlgn="b"/>
                      <a:r>
                        <a:rPr lang="es-ES" sz="1800" b="0" i="0" u="none" strike="noStrike" noProof="0" dirty="0">
                          <a:solidFill>
                            <a:srgbClr val="000000"/>
                          </a:solidFill>
                          <a:effectLst/>
                          <a:latin typeface="Calibri" panose="020F0502020204030204" pitchFamily="34" charset="0"/>
                        </a:rPr>
                        <a:t>0,76</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0,71</a:t>
                      </a:r>
                    </a:p>
                  </a:txBody>
                  <a:tcPr marL="9525" marR="9525" marT="9525" marB="0" anchor="b"/>
                </a:tc>
                <a:extLst>
                  <a:ext uri="{0D108BD9-81ED-4DB2-BD59-A6C34878D82A}">
                    <a16:rowId xmlns:a16="http://schemas.microsoft.com/office/drawing/2014/main" val="10010"/>
                  </a:ext>
                </a:extLst>
              </a:tr>
              <a:tr h="370840">
                <a:tc>
                  <a:txBody>
                    <a:bodyPr/>
                    <a:lstStyle/>
                    <a:p>
                      <a:endParaRPr lang="nl-BE"/>
                    </a:p>
                  </a:txBody>
                  <a:tcPr>
                    <a:blipFill rotWithShape="0">
                      <a:blip r:embed="rId2"/>
                      <a:stretch>
                        <a:fillRect l="-239" t="-1106557" r="-200955" b="-237705"/>
                      </a:stretch>
                    </a:blipFill>
                  </a:tcPr>
                </a:tc>
                <a:tc>
                  <a:txBody>
                    <a:bodyPr/>
                    <a:lstStyle/>
                    <a:p>
                      <a:pPr algn="ctr" fontAlgn="b"/>
                      <a:r>
                        <a:rPr lang="es-ES" sz="1800" b="0" i="0" u="none" strike="noStrike" noProof="0" dirty="0">
                          <a:solidFill>
                            <a:srgbClr val="000000"/>
                          </a:solidFill>
                          <a:effectLst/>
                          <a:latin typeface="Calibri" panose="020F0502020204030204" pitchFamily="34" charset="0"/>
                        </a:rPr>
                        <a:t>0,80</a:t>
                      </a:r>
                    </a:p>
                  </a:txBody>
                  <a:tcPr marL="9525" marR="9525" marT="9525" marB="0" anchor="b"/>
                </a:tc>
                <a:tc>
                  <a:txBody>
                    <a:bodyPr/>
                    <a:lstStyle/>
                    <a:p>
                      <a:pPr algn="ctr" fontAlgn="b"/>
                      <a:r>
                        <a:rPr lang="es-ES" sz="1800" b="0" i="0" u="none" strike="noStrike" noProof="0" dirty="0">
                          <a:solidFill>
                            <a:srgbClr val="000000"/>
                          </a:solidFill>
                          <a:effectLst/>
                          <a:latin typeface="Calibri" panose="020F0502020204030204" pitchFamily="34" charset="0"/>
                        </a:rPr>
                        <a:t>0,89</a:t>
                      </a:r>
                    </a:p>
                  </a:txBody>
                  <a:tcPr marL="9525" marR="9525" marT="9525" marB="0" anchor="b"/>
                </a:tc>
                <a:extLst>
                  <a:ext uri="{0D108BD9-81ED-4DB2-BD59-A6C34878D82A}">
                    <a16:rowId xmlns:a16="http://schemas.microsoft.com/office/drawing/2014/main" val="10011"/>
                  </a:ext>
                </a:extLst>
              </a:tr>
              <a:tr h="370840">
                <a:tc>
                  <a:txBody>
                    <a:bodyPr/>
                    <a:lstStyle/>
                    <a:p>
                      <a:endParaRPr lang="nl-BE"/>
                    </a:p>
                  </a:txBody>
                  <a:tcPr>
                    <a:blipFill rotWithShape="0">
                      <a:blip r:embed="rId2"/>
                      <a:stretch>
                        <a:fillRect l="-239" t="-1206557" r="-200955" b="-137705"/>
                      </a:stretch>
                    </a:blipFill>
                  </a:tcPr>
                </a:tc>
                <a:tc>
                  <a:txBody>
                    <a:bodyPr/>
                    <a:lstStyle/>
                    <a:p>
                      <a:pPr algn="ctr" fontAlgn="b"/>
                      <a:r>
                        <a:rPr lang="es-ES" sz="1800" b="1" i="0" u="none" strike="noStrike" noProof="0" dirty="0">
                          <a:solidFill>
                            <a:srgbClr val="000000"/>
                          </a:solidFill>
                          <a:effectLst/>
                          <a:latin typeface="Calibri" panose="020F0502020204030204" pitchFamily="34" charset="0"/>
                        </a:rPr>
                        <a:t>1</a:t>
                      </a:r>
                    </a:p>
                  </a:txBody>
                  <a:tcPr marL="9525" marR="9525" marT="9525" marB="0" anchor="b"/>
                </a:tc>
                <a:tc>
                  <a:txBody>
                    <a:bodyPr/>
                    <a:lstStyle/>
                    <a:p>
                      <a:pPr algn="ctr" fontAlgn="b"/>
                      <a:r>
                        <a:rPr lang="es-ES" sz="1800" b="1" i="0" u="none" strike="noStrike" noProof="0" dirty="0">
                          <a:solidFill>
                            <a:srgbClr val="000000"/>
                          </a:solidFill>
                          <a:effectLst/>
                          <a:latin typeface="Calibri" panose="020F0502020204030204" pitchFamily="34" charset="0"/>
                        </a:rPr>
                        <a:t>1,1</a:t>
                      </a:r>
                    </a:p>
                  </a:txBody>
                  <a:tcPr marL="9525" marR="9525" marT="9525" marB="0" anchor="b"/>
                </a:tc>
                <a:extLst>
                  <a:ext uri="{0D108BD9-81ED-4DB2-BD59-A6C34878D82A}">
                    <a16:rowId xmlns:a16="http://schemas.microsoft.com/office/drawing/2014/main" val="10012"/>
                  </a:ext>
                </a:extLst>
              </a:tr>
              <a:tr h="370840">
                <a:tc>
                  <a:txBody>
                    <a:bodyPr/>
                    <a:lstStyle/>
                    <a:p>
                      <a:r>
                        <a:rPr lang="nl-BE" b="1" baseline="0" dirty="0" err="1">
                          <a:solidFill>
                            <a:schemeClr val="bg1"/>
                          </a:solidFill>
                        </a:rPr>
                        <a:t>N</a:t>
                      </a:r>
                      <a:r>
                        <a:rPr lang="nl-BE" b="1" baseline="-25000" dirty="0" err="1">
                          <a:solidFill>
                            <a:schemeClr val="bg1"/>
                          </a:solidFill>
                        </a:rPr>
                        <a:t>b,Rd</a:t>
                      </a:r>
                      <a:r>
                        <a:rPr lang="nl-BE" b="1" baseline="0" dirty="0">
                          <a:solidFill>
                            <a:schemeClr val="bg1"/>
                          </a:solidFill>
                        </a:rPr>
                        <a:t> [</a:t>
                      </a:r>
                      <a:r>
                        <a:rPr lang="nl-BE" b="1" baseline="0" dirty="0" err="1">
                          <a:solidFill>
                            <a:schemeClr val="bg1"/>
                          </a:solidFill>
                        </a:rPr>
                        <a:t>kN</a:t>
                      </a:r>
                      <a:r>
                        <a:rPr lang="nl-BE" b="1" baseline="0" dirty="0">
                          <a:solidFill>
                            <a:schemeClr val="bg1"/>
                          </a:solidFill>
                        </a:rPr>
                        <a:t>]</a:t>
                      </a:r>
                      <a:endParaRPr lang="nl-BE" b="1" dirty="0">
                        <a:solidFill>
                          <a:schemeClr val="bg1"/>
                        </a:solidFill>
                      </a:endParaRPr>
                    </a:p>
                  </a:txBody>
                  <a:tcPr>
                    <a:solidFill>
                      <a:schemeClr val="accent1"/>
                    </a:solidFill>
                  </a:tcPr>
                </a:tc>
                <a:tc>
                  <a:txBody>
                    <a:bodyPr/>
                    <a:lstStyle/>
                    <a:p>
                      <a:pPr algn="ctr" fontAlgn="b"/>
                      <a:r>
                        <a:rPr lang="es-ES" sz="1800" b="1" i="0" u="none" strike="noStrike" noProof="0" dirty="0">
                          <a:solidFill>
                            <a:srgbClr val="000000"/>
                          </a:solidFill>
                          <a:effectLst/>
                          <a:latin typeface="Calibri" panose="020F0502020204030204" pitchFamily="34" charset="0"/>
                        </a:rPr>
                        <a:t>281</a:t>
                      </a:r>
                    </a:p>
                  </a:txBody>
                  <a:tcPr marL="9525" marR="9525" marT="9525" marB="0" anchor="b"/>
                </a:tc>
                <a:tc>
                  <a:txBody>
                    <a:bodyPr/>
                    <a:lstStyle/>
                    <a:p>
                      <a:pPr algn="ctr" fontAlgn="b"/>
                      <a:r>
                        <a:rPr lang="es-ES" sz="1800" b="1" i="0" u="none" strike="noStrike" noProof="0" dirty="0">
                          <a:solidFill>
                            <a:srgbClr val="000000"/>
                          </a:solidFill>
                          <a:effectLst/>
                          <a:latin typeface="Calibri" panose="020F0502020204030204" pitchFamily="34" charset="0"/>
                        </a:rPr>
                        <a:t>277</a:t>
                      </a:r>
                    </a:p>
                  </a:txBody>
                  <a:tcPr marL="9525" marR="9525" marT="9525" marB="0" anchor="b"/>
                </a:tc>
                <a:extLst>
                  <a:ext uri="{0D108BD9-81ED-4DB2-BD59-A6C34878D82A}">
                    <a16:rowId xmlns:a16="http://schemas.microsoft.com/office/drawing/2014/main" val="10013"/>
                  </a:ext>
                </a:extLst>
              </a:tr>
            </a:tbl>
          </a:graphicData>
        </a:graphic>
      </p:graphicFrame>
      <p:sp>
        <p:nvSpPr>
          <p:cNvPr id="6"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por Flexión</a:t>
            </a:r>
          </a:p>
        </p:txBody>
      </p:sp>
    </p:spTree>
    <p:extLst>
      <p:ext uri="{BB962C8B-B14F-4D97-AF65-F5344CB8AC3E}">
        <p14:creationId xmlns:p14="http://schemas.microsoft.com/office/powerpoint/2010/main" val="2170087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p:cNvGraphicFramePr>
            <a:graphicFrameLocks noGrp="1"/>
          </p:cNvGraphicFramePr>
          <p:nvPr/>
        </p:nvGraphicFramePr>
        <p:xfrm>
          <a:off x="1221160" y="1118176"/>
          <a:ext cx="6754440" cy="2225040"/>
        </p:xfrm>
        <a:graphic>
          <a:graphicData uri="http://schemas.openxmlformats.org/drawingml/2006/table">
            <a:tbl>
              <a:tblPr firstRow="1" bandRow="1">
                <a:tableStyleId>{5C22544A-7EE6-4342-B048-85BDC9FD1C3A}</a:tableStyleId>
              </a:tblPr>
              <a:tblGrid>
                <a:gridCol w="2544283">
                  <a:extLst>
                    <a:ext uri="{9D8B030D-6E8A-4147-A177-3AD203B41FA5}">
                      <a16:colId xmlns:a16="http://schemas.microsoft.com/office/drawing/2014/main" val="20000"/>
                    </a:ext>
                  </a:extLst>
                </a:gridCol>
                <a:gridCol w="1962257">
                  <a:extLst>
                    <a:ext uri="{9D8B030D-6E8A-4147-A177-3AD203B41FA5}">
                      <a16:colId xmlns:a16="http://schemas.microsoft.com/office/drawing/2014/main" val="20001"/>
                    </a:ext>
                  </a:extLst>
                </a:gridCol>
                <a:gridCol w="2247900">
                  <a:extLst>
                    <a:ext uri="{9D8B030D-6E8A-4147-A177-3AD203B41FA5}">
                      <a16:colId xmlns:a16="http://schemas.microsoft.com/office/drawing/2014/main" val="20002"/>
                    </a:ext>
                  </a:extLst>
                </a:gridCol>
              </a:tblGrid>
              <a:tr h="370840">
                <a:tc>
                  <a:txBody>
                    <a:bodyPr/>
                    <a:lstStyle/>
                    <a:p>
                      <a:endParaRPr lang="es-ES" noProof="0"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pPr algn="ctr"/>
                      <a:r>
                        <a:rPr lang="es-ES" noProof="0" dirty="0"/>
                        <a:t>EC 3-1-1: 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es-ES" noProof="0" dirty="0"/>
                        <a:t>EC 3-1-4: Austenítico</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235</a:t>
                      </a:r>
                    </a:p>
                  </a:txBody>
                  <a:tcPr>
                    <a:lnL w="12700" cap="flat" cmpd="sng" algn="ctr">
                      <a:noFill/>
                      <a:prstDash val="solid"/>
                      <a:round/>
                      <a:headEnd type="none" w="med" len="med"/>
                      <a:tailEnd type="none" w="med" len="med"/>
                    </a:lnL>
                  </a:tcPr>
                </a:tc>
                <a:tc>
                  <a:txBody>
                    <a:bodyPr/>
                    <a:lstStyle/>
                    <a:p>
                      <a:pPr algn="ctr"/>
                      <a:r>
                        <a:rPr lang="es-ES" noProof="0" dirty="0"/>
                        <a:t>230</a:t>
                      </a:r>
                    </a:p>
                  </a:txBody>
                  <a:tcPr/>
                </a:tc>
                <a:extLst>
                  <a:ext uri="{0D108BD9-81ED-4DB2-BD59-A6C34878D82A}">
                    <a16:rowId xmlns:a16="http://schemas.microsoft.com/office/drawing/2014/main" val="10001"/>
                  </a:ext>
                </a:extLst>
              </a:tr>
              <a:tr h="370840">
                <a:tc>
                  <a:txBody>
                    <a:bodyPr/>
                    <a:lstStyle/>
                    <a:p>
                      <a:endParaRPr lang="es-ES" noProof="0" dirty="0"/>
                    </a:p>
                  </a:txBody>
                  <a:tcPr>
                    <a:lnR w="12700" cap="flat" cmpd="sng" algn="ctr">
                      <a:noFill/>
                      <a:prstDash val="solid"/>
                      <a:round/>
                      <a:headEnd type="none" w="med" len="med"/>
                      <a:tailEnd type="none" w="med" len="med"/>
                    </a:lnR>
                    <a:blipFill rotWithShape="0">
                      <a:blip r:embed="rId2"/>
                      <a:stretch>
                        <a:fillRect l="-239" t="-208197" r="-200718" b="-324590"/>
                      </a:stretch>
                    </a:blipFill>
                  </a:tcPr>
                </a:tc>
                <a:tc>
                  <a:txBody>
                    <a:bodyPr/>
                    <a:lstStyle/>
                    <a:p>
                      <a:pPr algn="ctr"/>
                      <a:r>
                        <a:rPr lang="es-ES" noProof="0" dirty="0"/>
                        <a:t>1,0</a:t>
                      </a:r>
                    </a:p>
                  </a:txBody>
                  <a:tcPr>
                    <a:lnL w="12700" cap="flat" cmpd="sng" algn="ctr">
                      <a:noFill/>
                      <a:prstDash val="solid"/>
                      <a:round/>
                      <a:headEnd type="none" w="med" len="med"/>
                      <a:tailEnd type="none" w="med" len="med"/>
                    </a:lnL>
                  </a:tcPr>
                </a:tc>
                <a:tc>
                  <a:txBody>
                    <a:bodyPr/>
                    <a:lstStyle/>
                    <a:p>
                      <a:pPr algn="ctr"/>
                      <a:r>
                        <a:rPr lang="es-ES" noProof="0" dirty="0"/>
                        <a:t>1,1</a:t>
                      </a:r>
                    </a:p>
                  </a:txBody>
                  <a:tcPr/>
                </a:tc>
                <a:extLst>
                  <a:ext uri="{0D108BD9-81ED-4DB2-BD59-A6C34878D82A}">
                    <a16:rowId xmlns:a16="http://schemas.microsoft.com/office/drawing/2014/main" val="10002"/>
                  </a:ext>
                </a:extLst>
              </a:tr>
              <a:tr h="370840">
                <a:tc>
                  <a:txBody>
                    <a:bodyPr/>
                    <a:lstStyle/>
                    <a:p>
                      <a:endParaRPr lang="es-ES" noProof="0" dirty="0"/>
                    </a:p>
                  </a:txBody>
                  <a:tcPr>
                    <a:lnR w="12700" cap="flat" cmpd="sng" algn="ctr">
                      <a:noFill/>
                      <a:prstDash val="solid"/>
                      <a:round/>
                      <a:headEnd type="none" w="med" len="med"/>
                      <a:tailEnd type="none" w="med" len="med"/>
                    </a:lnR>
                    <a:blipFill rotWithShape="0">
                      <a:blip r:embed="rId2"/>
                      <a:stretch>
                        <a:fillRect l="-239" t="-308197" r="-200718" b="-224590"/>
                      </a:stretch>
                    </a:blipFill>
                  </a:tcPr>
                </a:tc>
                <a:tc>
                  <a:txBody>
                    <a:bodyPr/>
                    <a:lstStyle/>
                    <a:p>
                      <a:pPr algn="ctr"/>
                      <a:r>
                        <a:rPr lang="es-ES" noProof="0" dirty="0"/>
                        <a:t>1,0</a:t>
                      </a:r>
                    </a:p>
                  </a:txBody>
                  <a:tcPr>
                    <a:lnL w="12700" cap="flat" cmpd="sng" algn="ctr">
                      <a:noFill/>
                      <a:prstDash val="solid"/>
                      <a:round/>
                      <a:headEnd type="none" w="med" len="med"/>
                      <a:tailEnd type="none" w="med" len="med"/>
                    </a:lnL>
                  </a:tcPr>
                </a:tc>
                <a:tc>
                  <a:txBody>
                    <a:bodyPr/>
                    <a:lstStyle/>
                    <a:p>
                      <a:pPr algn="ctr"/>
                      <a:r>
                        <a:rPr lang="es-ES" noProof="0" dirty="0"/>
                        <a:t>1,1</a:t>
                      </a:r>
                    </a:p>
                  </a:txBody>
                  <a:tcPr/>
                </a:tc>
                <a:extLst>
                  <a:ext uri="{0D108BD9-81ED-4DB2-BD59-A6C34878D82A}">
                    <a16:rowId xmlns:a16="http://schemas.microsoft.com/office/drawing/2014/main" val="10003"/>
                  </a:ext>
                </a:extLst>
              </a:tr>
              <a:tr h="370840">
                <a:tc>
                  <a:txBody>
                    <a:bodyPr/>
                    <a:lstStyle/>
                    <a:p>
                      <a:r>
                        <a:rPr lang="es-ES" b="1" noProof="0" dirty="0">
                          <a:solidFill>
                            <a:schemeClr val="bg1"/>
                          </a:solidFill>
                        </a:rPr>
                        <a:t>Sección </a:t>
                      </a:r>
                      <a:r>
                        <a:rPr lang="es-ES" b="1" noProof="0" dirty="0" err="1">
                          <a:solidFill>
                            <a:schemeClr val="bg1"/>
                          </a:solidFill>
                        </a:rPr>
                        <a:t>N</a:t>
                      </a:r>
                      <a:r>
                        <a:rPr lang="es-ES" b="1" baseline="-25000" noProof="0" dirty="0" err="1">
                          <a:solidFill>
                            <a:schemeClr val="bg1"/>
                          </a:solidFill>
                        </a:rPr>
                        <a:t>c,Rd</a:t>
                      </a:r>
                      <a:r>
                        <a:rPr lang="es-ES" b="1" baseline="0" noProof="0" dirty="0">
                          <a:solidFill>
                            <a:schemeClr val="bg1"/>
                          </a:solidFill>
                        </a:rPr>
                        <a:t> [kN]</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351</a:t>
                      </a:r>
                    </a:p>
                  </a:txBody>
                  <a:tcPr>
                    <a:lnL w="12700" cap="flat" cmpd="sng" algn="ctr">
                      <a:noFill/>
                      <a:prstDash val="solid"/>
                      <a:round/>
                      <a:headEnd type="none" w="med" len="med"/>
                      <a:tailEnd type="none" w="med" len="med"/>
                    </a:lnL>
                  </a:tcPr>
                </a:tc>
                <a:tc>
                  <a:txBody>
                    <a:bodyPr/>
                    <a:lstStyle/>
                    <a:p>
                      <a:pPr algn="ctr"/>
                      <a:r>
                        <a:rPr lang="es-ES" noProof="0" dirty="0"/>
                        <a:t>313</a:t>
                      </a:r>
                    </a:p>
                  </a:txBody>
                  <a:tcPr/>
                </a:tc>
                <a:extLst>
                  <a:ext uri="{0D108BD9-81ED-4DB2-BD59-A6C34878D82A}">
                    <a16:rowId xmlns:a16="http://schemas.microsoft.com/office/drawing/2014/main" val="10004"/>
                  </a:ext>
                </a:extLst>
              </a:tr>
              <a:tr h="370840">
                <a:tc>
                  <a:txBody>
                    <a:bodyPr/>
                    <a:lstStyle/>
                    <a:p>
                      <a:r>
                        <a:rPr lang="es-ES" b="1" noProof="0" dirty="0">
                          <a:solidFill>
                            <a:schemeClr val="bg1"/>
                          </a:solidFill>
                        </a:rPr>
                        <a:t>Pandeo </a:t>
                      </a:r>
                      <a:r>
                        <a:rPr lang="es-ES" b="1" noProof="0" dirty="0" err="1">
                          <a:solidFill>
                            <a:schemeClr val="bg1"/>
                          </a:solidFill>
                        </a:rPr>
                        <a:t>N</a:t>
                      </a:r>
                      <a:r>
                        <a:rPr lang="es-ES" b="1" baseline="-25000" noProof="0" dirty="0" err="1">
                          <a:solidFill>
                            <a:schemeClr val="bg1"/>
                          </a:solidFill>
                        </a:rPr>
                        <a:t>b,Rd</a:t>
                      </a:r>
                      <a:r>
                        <a:rPr lang="es-ES" b="1" baseline="0" noProof="0" dirty="0">
                          <a:solidFill>
                            <a:schemeClr val="bg1"/>
                          </a:solidFill>
                        </a:rPr>
                        <a:t> [kN]</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a:r>
                        <a:rPr lang="es-ES" noProof="0"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Tijdelijke aanduiding voor tekst 8"/>
          <p:cNvSpPr>
            <a:spLocks noGrp="1"/>
          </p:cNvSpPr>
          <p:nvPr>
            <p:ph idx="1"/>
          </p:nvPr>
        </p:nvSpPr>
        <p:spPr>
          <a:xfrm>
            <a:off x="457200" y="828496"/>
            <a:ext cx="8229600" cy="5969000"/>
          </a:xfrm>
        </p:spPr>
        <p:txBody>
          <a:bodyPr>
            <a:normAutofit fontScale="92500" lnSpcReduction="20000"/>
          </a:bodyPr>
          <a:lstStyle/>
          <a:p>
            <a:r>
              <a:rPr lang="es-ES" dirty="0"/>
              <a:t>Comparación</a:t>
            </a:r>
          </a:p>
          <a:p>
            <a:endParaRPr lang="en-US" dirty="0"/>
          </a:p>
          <a:p>
            <a:endParaRPr lang="en-US" dirty="0"/>
          </a:p>
          <a:p>
            <a:endParaRPr lang="en-US" dirty="0"/>
          </a:p>
          <a:p>
            <a:endParaRPr lang="en-US" dirty="0"/>
          </a:p>
          <a:p>
            <a:pPr lvl="1"/>
            <a:endParaRPr lang="en-US" dirty="0"/>
          </a:p>
          <a:p>
            <a:pPr marL="457200" lvl="1" indent="0">
              <a:buNone/>
            </a:pPr>
            <a:endParaRPr lang="en-US" sz="1100" dirty="0"/>
          </a:p>
          <a:p>
            <a:pPr lvl="1"/>
            <a:r>
              <a:rPr lang="es-ES" dirty="0"/>
              <a:t>En este ejemplo, los pilares de acero al carbono e inoxidable presentan una resistencia a pandeo por flexión similar</a:t>
            </a:r>
          </a:p>
          <a:p>
            <a:pPr marL="723900" lvl="1" indent="-266700">
              <a:buNone/>
            </a:pPr>
            <a:br>
              <a:rPr lang="en-US" dirty="0"/>
            </a:br>
            <a:r>
              <a:rPr lang="es-ES_tradnl" dirty="0">
                <a:solidFill>
                  <a:schemeClr val="bg1">
                    <a:lumMod val="50000"/>
                  </a:schemeClr>
                </a:solidFill>
              </a:rPr>
              <a:t>El </a:t>
            </a:r>
            <a:r>
              <a:rPr lang="es-ES_tradnl" b="1" dirty="0">
                <a:solidFill>
                  <a:schemeClr val="bg1">
                    <a:lumMod val="50000"/>
                  </a:schemeClr>
                </a:solidFill>
              </a:rPr>
              <a:t>beneficio </a:t>
            </a:r>
            <a:r>
              <a:rPr lang="es-ES_tradnl" dirty="0">
                <a:solidFill>
                  <a:schemeClr val="bg1">
                    <a:lumMod val="50000"/>
                  </a:schemeClr>
                </a:solidFill>
              </a:rPr>
              <a:t>del endurecimiento por deformación no es apreciable</a:t>
            </a:r>
          </a:p>
          <a:p>
            <a:pPr marL="723900" lvl="1" indent="-266700">
              <a:buNone/>
            </a:pPr>
            <a:r>
              <a:rPr lang="en-US" sz="2811" dirty="0">
                <a:solidFill>
                  <a:schemeClr val="bg1">
                    <a:lumMod val="50000"/>
                  </a:schemeClr>
                </a:solidFill>
              </a:rPr>
              <a:t>   </a:t>
            </a:r>
            <a:r>
              <a:rPr lang="en-GB" sz="3200" b="1" dirty="0">
                <a:solidFill>
                  <a:schemeClr val="bg1">
                    <a:lumMod val="50000"/>
                  </a:schemeClr>
                </a:solidFill>
              </a:rPr>
              <a:t>⇒</a:t>
            </a:r>
            <a:r>
              <a:rPr lang="en-US" sz="2811" dirty="0">
                <a:solidFill>
                  <a:schemeClr val="bg1">
                    <a:lumMod val="50000"/>
                  </a:schemeClr>
                </a:solidFill>
              </a:rPr>
              <a:t>EC3 1-4 no </a:t>
            </a:r>
            <a:r>
              <a:rPr lang="es-ES" sz="2811" dirty="0">
                <a:solidFill>
                  <a:schemeClr val="bg1">
                    <a:lumMod val="50000"/>
                  </a:schemeClr>
                </a:solidFill>
              </a:rPr>
              <a:t>considera</a:t>
            </a:r>
            <a:r>
              <a:rPr lang="en-US" sz="2811" dirty="0">
                <a:solidFill>
                  <a:schemeClr val="bg1">
                    <a:lumMod val="50000"/>
                  </a:schemeClr>
                </a:solidFill>
              </a:rPr>
              <a:t> </a:t>
            </a:r>
            <a:r>
              <a:rPr lang="es-ES" sz="2811" dirty="0">
                <a:solidFill>
                  <a:schemeClr val="bg1">
                    <a:lumMod val="50000"/>
                  </a:schemeClr>
                </a:solidFill>
              </a:rPr>
              <a:t>los efectos de</a:t>
            </a:r>
            <a:r>
              <a:rPr lang="en-GB" dirty="0">
                <a:solidFill>
                  <a:schemeClr val="bg1">
                    <a:lumMod val="50000"/>
                  </a:schemeClr>
                </a:solidFill>
              </a:rPr>
              <a:t> </a:t>
            </a:r>
            <a:r>
              <a:rPr lang="es-ES" dirty="0">
                <a:solidFill>
                  <a:schemeClr val="bg1">
                    <a:lumMod val="50000"/>
                  </a:schemeClr>
                </a:solidFill>
              </a:rPr>
              <a:t>endurecimiento por deformación debidamente</a:t>
            </a:r>
            <a:endParaRPr lang="es-ES" sz="2811" dirty="0">
              <a:solidFill>
                <a:schemeClr val="bg1">
                  <a:lumMod val="50000"/>
                </a:schemeClr>
              </a:solidFill>
            </a:endParaRP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por Flexión</a:t>
            </a:r>
          </a:p>
        </p:txBody>
      </p:sp>
    </p:spTree>
    <p:extLst>
      <p:ext uri="{BB962C8B-B14F-4D97-AF65-F5344CB8AC3E}">
        <p14:creationId xmlns:p14="http://schemas.microsoft.com/office/powerpoint/2010/main" val="20089066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Espace réservé du contenu 22"/>
          <p:cNvSpPr>
            <a:spLocks noGrp="1"/>
          </p:cNvSpPr>
          <p:nvPr>
            <p:ph idx="1"/>
          </p:nvPr>
        </p:nvSpPr>
        <p:spPr>
          <a:xfrm>
            <a:off x="203200" y="876300"/>
            <a:ext cx="8750300" cy="4925144"/>
          </a:xfrm>
        </p:spPr>
        <p:txBody>
          <a:bodyPr>
            <a:normAutofit/>
          </a:bodyPr>
          <a:lstStyle/>
          <a:p>
            <a:r>
              <a:rPr lang="es-ES" dirty="0"/>
              <a:t>Puede despreciarse en caso de:</a:t>
            </a:r>
          </a:p>
          <a:p>
            <a:endParaRPr lang="es-ES" sz="1200" dirty="0"/>
          </a:p>
          <a:p>
            <a:pPr lvl="1"/>
            <a:r>
              <a:rPr lang="es-ES" dirty="0"/>
              <a:t> Secciones tubulares (CHS, SHS), barras circulares o cuadradas</a:t>
            </a:r>
            <a:br>
              <a:rPr lang="es-ES" dirty="0"/>
            </a:br>
            <a:endParaRPr lang="es-ES" dirty="0"/>
          </a:p>
          <a:p>
            <a:pPr lvl="1"/>
            <a:r>
              <a:rPr lang="es-ES" dirty="0"/>
              <a:t> Vigas totalmente arriostradas lateralmente</a:t>
            </a:r>
            <a:br>
              <a:rPr lang="es-ES" dirty="0"/>
            </a:br>
            <a:endParaRPr lang="es-ES" dirty="0"/>
          </a:p>
          <a:p>
            <a:pPr lvl="1"/>
            <a:r>
              <a:rPr lang="es-ES" dirty="0"/>
              <a:t> Flexión alrededor del eje débil</a:t>
            </a:r>
            <a:br>
              <a:rPr lang="en-GB" dirty="0"/>
            </a:br>
            <a:endParaRPr lang="en-GB" dirty="0"/>
          </a:p>
          <a:p>
            <a:pPr lvl="1"/>
            <a:r>
              <a:rPr lang="en-GB" dirty="0"/>
              <a:t>        &lt; 0.4</a:t>
            </a:r>
            <a:endParaRPr lang="en-US" dirty="0"/>
          </a:p>
          <a:p>
            <a:endParaRPr lang="fr-FR" dirty="0"/>
          </a:p>
        </p:txBody>
      </p:sp>
      <p:sp>
        <p:nvSpPr>
          <p:cNvPr id="860163" name="Rectangle 3"/>
          <p:cNvSpPr>
            <a:spLocks noChangeArrowheads="1"/>
          </p:cNvSpPr>
          <p:nvPr/>
        </p:nvSpPr>
        <p:spPr bwMode="auto">
          <a:xfrm>
            <a:off x="-553212" y="27432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78850" name="Object 2"/>
          <p:cNvGraphicFramePr>
            <a:graphicFrameLocks noChangeAspect="1"/>
          </p:cNvGraphicFramePr>
          <p:nvPr/>
        </p:nvGraphicFramePr>
        <p:xfrm>
          <a:off x="1054721" y="4897198"/>
          <a:ext cx="671513" cy="603250"/>
        </p:xfrm>
        <a:graphic>
          <a:graphicData uri="http://schemas.openxmlformats.org/presentationml/2006/ole">
            <mc:AlternateContent xmlns:mc="http://schemas.openxmlformats.org/markup-compatibility/2006">
              <mc:Choice xmlns:v="urn:schemas-microsoft-com:vml" Requires="v">
                <p:oleObj spid="_x0000_s5122" name="Equation" r:id="rId4" imgW="253800" imgH="228600" progId="Equation.DSMT4">
                  <p:embed/>
                </p:oleObj>
              </mc:Choice>
              <mc:Fallback>
                <p:oleObj name="Equation" r:id="rId4" imgW="253800" imgH="228600" progId="Equation.DSMT4">
                  <p:embed/>
                  <p:pic>
                    <p:nvPicPr>
                      <p:cNvPr id="788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4721" y="4897198"/>
                        <a:ext cx="671513" cy="60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6" name="5 Grupo"/>
          <p:cNvGrpSpPr/>
          <p:nvPr/>
        </p:nvGrpSpPr>
        <p:grpSpPr>
          <a:xfrm>
            <a:off x="6124527" y="4080982"/>
            <a:ext cx="2321687" cy="2357438"/>
            <a:chOff x="6454013" y="4159250"/>
            <a:chExt cx="2311400" cy="2446338"/>
          </a:xfrm>
        </p:grpSpPr>
        <p:sp>
          <p:nvSpPr>
            <p:cNvPr id="860184" name="Rectangle 24"/>
            <p:cNvSpPr>
              <a:spLocks noChangeArrowheads="1"/>
            </p:cNvSpPr>
            <p:nvPr/>
          </p:nvSpPr>
          <p:spPr bwMode="auto">
            <a:xfrm>
              <a:off x="6454013" y="4159250"/>
              <a:ext cx="2235200" cy="2413000"/>
            </a:xfrm>
            <a:prstGeom prst="rect">
              <a:avLst/>
            </a:prstGeom>
            <a:solidFill>
              <a:schemeClr val="accent1"/>
            </a:solidFill>
            <a:ln w="38100">
              <a:solidFill>
                <a:srgbClr val="FE9914"/>
              </a:solid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nvGrpSpPr>
            <p:cNvPr id="3" name="Group 11"/>
            <p:cNvGrpSpPr>
              <a:grpSpLocks/>
            </p:cNvGrpSpPr>
            <p:nvPr/>
          </p:nvGrpSpPr>
          <p:grpSpPr bwMode="auto">
            <a:xfrm>
              <a:off x="6517513" y="4781550"/>
              <a:ext cx="2247900" cy="1824038"/>
              <a:chOff x="4248" y="2224"/>
              <a:chExt cx="1416" cy="1149"/>
            </a:xfrm>
          </p:grpSpPr>
          <p:grpSp>
            <p:nvGrpSpPr>
              <p:cNvPr id="4" name="Group 12"/>
              <p:cNvGrpSpPr>
                <a:grpSpLocks/>
              </p:cNvGrpSpPr>
              <p:nvPr/>
            </p:nvGrpSpPr>
            <p:grpSpPr bwMode="auto">
              <a:xfrm>
                <a:off x="5092" y="2224"/>
                <a:ext cx="298" cy="577"/>
                <a:chOff x="2421" y="10804"/>
                <a:chExt cx="745" cy="1443"/>
              </a:xfrm>
            </p:grpSpPr>
            <p:sp>
              <p:nvSpPr>
                <p:cNvPr id="860173" name="Line 13"/>
                <p:cNvSpPr>
                  <a:spLocks noChangeShapeType="1"/>
                </p:cNvSpPr>
                <p:nvPr/>
              </p:nvSpPr>
              <p:spPr bwMode="auto">
                <a:xfrm>
                  <a:off x="2786" y="10807"/>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4" name="Line 14"/>
                <p:cNvSpPr>
                  <a:spLocks noChangeShapeType="1"/>
                </p:cNvSpPr>
                <p:nvPr/>
              </p:nvSpPr>
              <p:spPr bwMode="auto">
                <a:xfrm>
                  <a:off x="2421" y="10804"/>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5" name="Line 15"/>
                <p:cNvSpPr>
                  <a:spLocks noChangeShapeType="1"/>
                </p:cNvSpPr>
                <p:nvPr/>
              </p:nvSpPr>
              <p:spPr bwMode="auto">
                <a:xfrm>
                  <a:off x="2446" y="12247"/>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grpSp>
            <p:nvGrpSpPr>
              <p:cNvPr id="5" name="Group 16"/>
              <p:cNvGrpSpPr>
                <a:grpSpLocks/>
              </p:cNvGrpSpPr>
              <p:nvPr/>
            </p:nvGrpSpPr>
            <p:grpSpPr bwMode="auto">
              <a:xfrm rot="-1273705">
                <a:off x="4382" y="2359"/>
                <a:ext cx="298" cy="577"/>
                <a:chOff x="2421" y="10804"/>
                <a:chExt cx="745" cy="1443"/>
              </a:xfrm>
            </p:grpSpPr>
            <p:sp>
              <p:nvSpPr>
                <p:cNvPr id="860177" name="Line 17"/>
                <p:cNvSpPr>
                  <a:spLocks noChangeShapeType="1"/>
                </p:cNvSpPr>
                <p:nvPr/>
              </p:nvSpPr>
              <p:spPr bwMode="auto">
                <a:xfrm>
                  <a:off x="2785" y="10806"/>
                  <a:ext cx="0" cy="144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8" name="Line 18"/>
                <p:cNvSpPr>
                  <a:spLocks noChangeShapeType="1"/>
                </p:cNvSpPr>
                <p:nvPr/>
              </p:nvSpPr>
              <p:spPr bwMode="auto">
                <a:xfrm>
                  <a:off x="2419" y="10802"/>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79" name="Line 19"/>
                <p:cNvSpPr>
                  <a:spLocks noChangeShapeType="1"/>
                </p:cNvSpPr>
                <p:nvPr/>
              </p:nvSpPr>
              <p:spPr bwMode="auto">
                <a:xfrm>
                  <a:off x="2444" y="12245"/>
                  <a:ext cx="720" cy="0"/>
                </a:xfrm>
                <a:prstGeom prst="line">
                  <a:avLst/>
                </a:prstGeom>
                <a:noFill/>
                <a:ln w="5715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860180" name="Freeform 20"/>
              <p:cNvSpPr>
                <a:spLocks/>
              </p:cNvSpPr>
              <p:nvPr/>
            </p:nvSpPr>
            <p:spPr bwMode="auto">
              <a:xfrm rot="21112194" flipH="1">
                <a:off x="4676" y="2500"/>
                <a:ext cx="432" cy="84"/>
              </a:xfrm>
              <a:custGeom>
                <a:avLst/>
                <a:gdLst/>
                <a:ahLst/>
                <a:cxnLst>
                  <a:cxn ang="0">
                    <a:pos x="0" y="30"/>
                  </a:cxn>
                  <a:cxn ang="0">
                    <a:pos x="540" y="30"/>
                  </a:cxn>
                  <a:cxn ang="0">
                    <a:pos x="1080" y="210"/>
                  </a:cxn>
                </a:cxnLst>
                <a:rect l="0" t="0" r="r" b="b"/>
                <a:pathLst>
                  <a:path w="1080" h="210">
                    <a:moveTo>
                      <a:pt x="0" y="30"/>
                    </a:moveTo>
                    <a:cubicBezTo>
                      <a:pt x="180" y="15"/>
                      <a:pt x="360" y="0"/>
                      <a:pt x="540" y="30"/>
                    </a:cubicBezTo>
                    <a:cubicBezTo>
                      <a:pt x="720" y="60"/>
                      <a:pt x="900" y="135"/>
                      <a:pt x="1080" y="210"/>
                    </a:cubicBezTo>
                  </a:path>
                </a:pathLst>
              </a:custGeom>
              <a:noFill/>
              <a:ln w="38100" cap="flat" cmpd="sng">
                <a:solidFill>
                  <a:schemeClr val="tx1"/>
                </a:solidFill>
                <a:prstDash val="solid"/>
                <a:round/>
                <a:headEnd type="none" w="med" len="med"/>
                <a:tailEnd type="triangle" w="lg"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78863" name="Text Box 21"/>
              <p:cNvSpPr txBox="1">
                <a:spLocks noChangeArrowheads="1"/>
              </p:cNvSpPr>
              <p:nvPr/>
            </p:nvSpPr>
            <p:spPr bwMode="auto">
              <a:xfrm>
                <a:off x="4248" y="3104"/>
                <a:ext cx="1416" cy="269"/>
              </a:xfrm>
              <a:prstGeom prst="rect">
                <a:avLst/>
              </a:prstGeom>
              <a:noFill/>
              <a:ln w="9525">
                <a:noFill/>
                <a:miter lim="800000"/>
                <a:headEnd/>
                <a:tailEnd/>
              </a:ln>
            </p:spPr>
            <p:txBody>
              <a:bodyPr>
                <a:prstTxWarp prst="textNoShape">
                  <a:avLst/>
                </a:prstTxWarp>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GB" sz="2200" b="1" i="0" u="none" strike="noStrike" kern="1200" cap="none" spc="0" normalizeH="0" baseline="0" noProof="0" dirty="0">
                    <a:ln>
                      <a:noFill/>
                    </a:ln>
                    <a:solidFill>
                      <a:prstClr val="black"/>
                    </a:solidFill>
                    <a:effectLst/>
                    <a:uLnTx/>
                    <a:uFillTx/>
                    <a:latin typeface="Calibri"/>
                    <a:ea typeface="+mn-ea"/>
                    <a:cs typeface="+mn-cs"/>
                  </a:rPr>
                  <a:t>LTB</a:t>
                </a:r>
              </a:p>
            </p:txBody>
          </p:sp>
        </p:grpSp>
        <p:sp>
          <p:nvSpPr>
            <p:cNvPr id="860182" name="Line 22"/>
            <p:cNvSpPr>
              <a:spLocks noChangeShapeType="1"/>
            </p:cNvSpPr>
            <p:nvPr/>
          </p:nvSpPr>
          <p:spPr bwMode="auto">
            <a:xfrm>
              <a:off x="8085963" y="4248150"/>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60183" name="Line 23"/>
            <p:cNvSpPr>
              <a:spLocks noChangeShapeType="1"/>
            </p:cNvSpPr>
            <p:nvPr/>
          </p:nvSpPr>
          <p:spPr bwMode="auto">
            <a:xfrm>
              <a:off x="6765163" y="4502150"/>
              <a:ext cx="0" cy="419100"/>
            </a:xfrm>
            <a:prstGeom prst="line">
              <a:avLst/>
            </a:prstGeom>
            <a:noFill/>
            <a:ln w="57150">
              <a:solidFill>
                <a:srgbClr val="CC0000"/>
              </a:solidFill>
              <a:round/>
              <a:headEn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21" name="Rectangle 7"/>
          <p:cNvSpPr txBox="1">
            <a:spLocks noChangeArrowheads="1"/>
          </p:cNvSpPr>
          <p:nvPr/>
        </p:nvSpPr>
        <p:spPr>
          <a:xfrm>
            <a:off x="457200" y="-864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lateral</a:t>
            </a:r>
          </a:p>
        </p:txBody>
      </p:sp>
    </p:spTree>
    <p:extLst>
      <p:ext uri="{BB962C8B-B14F-4D97-AF65-F5344CB8AC3E}">
        <p14:creationId xmlns:p14="http://schemas.microsoft.com/office/powerpoint/2010/main" val="175936319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2"/>
          <p:cNvSpPr>
            <a:spLocks/>
          </p:cNvSpPr>
          <p:nvPr/>
        </p:nvSpPr>
        <p:spPr bwMode="auto">
          <a:xfrm>
            <a:off x="2317222" y="2210775"/>
            <a:ext cx="3421224" cy="2705101"/>
          </a:xfrm>
          <a:custGeom>
            <a:avLst/>
            <a:gdLst/>
            <a:ahLst/>
            <a:cxnLst>
              <a:cxn ang="0">
                <a:pos x="0" y="8"/>
              </a:cxn>
              <a:cxn ang="0">
                <a:pos x="2144" y="0"/>
              </a:cxn>
              <a:cxn ang="0">
                <a:pos x="2144" y="1752"/>
              </a:cxn>
              <a:cxn ang="0">
                <a:pos x="1808" y="1704"/>
              </a:cxn>
              <a:cxn ang="0">
                <a:pos x="1504" y="1648"/>
              </a:cxn>
              <a:cxn ang="0">
                <a:pos x="1200" y="1576"/>
              </a:cxn>
              <a:cxn ang="0">
                <a:pos x="1016" y="1504"/>
              </a:cxn>
              <a:cxn ang="0">
                <a:pos x="872" y="1440"/>
              </a:cxn>
              <a:cxn ang="0">
                <a:pos x="728" y="1352"/>
              </a:cxn>
              <a:cxn ang="0">
                <a:pos x="608" y="1240"/>
              </a:cxn>
              <a:cxn ang="0">
                <a:pos x="488" y="1104"/>
              </a:cxn>
              <a:cxn ang="0">
                <a:pos x="400" y="984"/>
              </a:cxn>
              <a:cxn ang="0">
                <a:pos x="304" y="816"/>
              </a:cxn>
              <a:cxn ang="0">
                <a:pos x="240" y="672"/>
              </a:cxn>
              <a:cxn ang="0">
                <a:pos x="176" y="512"/>
              </a:cxn>
              <a:cxn ang="0">
                <a:pos x="120" y="360"/>
              </a:cxn>
              <a:cxn ang="0">
                <a:pos x="64" y="200"/>
              </a:cxn>
              <a:cxn ang="0">
                <a:pos x="0" y="8"/>
              </a:cxn>
            </a:cxnLst>
            <a:rect l="0" t="0" r="r" b="b"/>
            <a:pathLst>
              <a:path w="2144" h="1752">
                <a:moveTo>
                  <a:pt x="0" y="8"/>
                </a:moveTo>
                <a:lnTo>
                  <a:pt x="2144" y="0"/>
                </a:lnTo>
                <a:lnTo>
                  <a:pt x="2144" y="1752"/>
                </a:lnTo>
                <a:lnTo>
                  <a:pt x="1808" y="1704"/>
                </a:lnTo>
                <a:lnTo>
                  <a:pt x="1504" y="1648"/>
                </a:lnTo>
                <a:lnTo>
                  <a:pt x="1200" y="1576"/>
                </a:lnTo>
                <a:lnTo>
                  <a:pt x="1016" y="1504"/>
                </a:lnTo>
                <a:lnTo>
                  <a:pt x="872" y="1440"/>
                </a:lnTo>
                <a:lnTo>
                  <a:pt x="728" y="1352"/>
                </a:lnTo>
                <a:lnTo>
                  <a:pt x="608" y="1240"/>
                </a:lnTo>
                <a:lnTo>
                  <a:pt x="488" y="1104"/>
                </a:lnTo>
                <a:lnTo>
                  <a:pt x="400" y="984"/>
                </a:lnTo>
                <a:lnTo>
                  <a:pt x="304" y="816"/>
                </a:lnTo>
                <a:lnTo>
                  <a:pt x="240" y="672"/>
                </a:lnTo>
                <a:lnTo>
                  <a:pt x="176" y="512"/>
                </a:lnTo>
                <a:lnTo>
                  <a:pt x="120" y="360"/>
                </a:lnTo>
                <a:lnTo>
                  <a:pt x="64" y="200"/>
                </a:lnTo>
                <a:lnTo>
                  <a:pt x="0" y="8"/>
                </a:lnTo>
                <a:close/>
              </a:path>
            </a:pathLst>
          </a:custGeom>
          <a:solidFill>
            <a:schemeClr val="tx2">
              <a:lumMod val="60000"/>
              <a:lumOff val="40000"/>
            </a:schemeClr>
          </a:solidFill>
          <a:ln w="9525">
            <a:no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5" name="Rectangle 3"/>
          <p:cNvSpPr>
            <a:spLocks noChangeArrowheads="1"/>
          </p:cNvSpPr>
          <p:nvPr/>
        </p:nvSpPr>
        <p:spPr bwMode="auto">
          <a:xfrm>
            <a:off x="1582574" y="1879600"/>
            <a:ext cx="4155872" cy="990600"/>
          </a:xfrm>
          <a:prstGeom prst="rect">
            <a:avLst/>
          </a:prstGeom>
          <a:solidFill>
            <a:schemeClr val="tx2">
              <a:lumMod val="40000"/>
              <a:lumOff val="60000"/>
            </a:schemeClr>
          </a:solidFill>
          <a:ln w="9525">
            <a:noFill/>
            <a:miter lim="800000"/>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 name="Espace réservé du contenu 41"/>
          <p:cNvSpPr>
            <a:spLocks noGrp="1"/>
          </p:cNvSpPr>
          <p:nvPr>
            <p:ph idx="1"/>
          </p:nvPr>
        </p:nvSpPr>
        <p:spPr>
          <a:xfrm>
            <a:off x="431800" y="889000"/>
            <a:ext cx="8229600" cy="4925144"/>
          </a:xfrm>
        </p:spPr>
        <p:txBody>
          <a:bodyPr>
            <a:normAutofit/>
          </a:bodyPr>
          <a:lstStyle/>
          <a:p>
            <a:r>
              <a:rPr lang="es-ES" sz="2400" dirty="0"/>
              <a:t>El método de cálculo frente a pandeo lateral es análogo al tratamiento del pandeo por flexión en pilares.</a:t>
            </a:r>
          </a:p>
          <a:p>
            <a:endParaRPr lang="es-ES" sz="2400" dirty="0"/>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380931" name="Rectangle 3"/>
          <p:cNvSpPr>
            <a:spLocks noChangeArrowheads="1"/>
          </p:cNvSpPr>
          <p:nvPr/>
        </p:nvSpPr>
        <p:spPr bwMode="auto">
          <a:xfrm>
            <a:off x="-993298" y="-360714"/>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2" name="Rectangle 4"/>
          <p:cNvSpPr>
            <a:spLocks noChangeArrowheads="1"/>
          </p:cNvSpPr>
          <p:nvPr/>
        </p:nvSpPr>
        <p:spPr bwMode="auto">
          <a:xfrm>
            <a:off x="-25400" y="26267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3" name="Rectangle 5"/>
          <p:cNvSpPr>
            <a:spLocks noChangeArrowheads="1"/>
          </p:cNvSpPr>
          <p:nvPr/>
        </p:nvSpPr>
        <p:spPr bwMode="auto">
          <a:xfrm>
            <a:off x="-25400" y="26267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4" name="Rectangle 6"/>
          <p:cNvSpPr>
            <a:spLocks noChangeArrowheads="1"/>
          </p:cNvSpPr>
          <p:nvPr/>
        </p:nvSpPr>
        <p:spPr bwMode="auto">
          <a:xfrm>
            <a:off x="-25400" y="26267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5" name="Rectangle 7"/>
          <p:cNvSpPr>
            <a:spLocks noChangeArrowheads="1"/>
          </p:cNvSpPr>
          <p:nvPr/>
        </p:nvSpPr>
        <p:spPr bwMode="auto">
          <a:xfrm>
            <a:off x="-25400" y="26267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36" name="Rectangle 8"/>
          <p:cNvSpPr>
            <a:spLocks noChangeArrowheads="1"/>
          </p:cNvSpPr>
          <p:nvPr/>
        </p:nvSpPr>
        <p:spPr bwMode="auto">
          <a:xfrm>
            <a:off x="-25400" y="2626797"/>
            <a:ext cx="184666" cy="369332"/>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 name="Group 15"/>
          <p:cNvGrpSpPr>
            <a:grpSpLocks/>
          </p:cNvGrpSpPr>
          <p:nvPr/>
        </p:nvGrpSpPr>
        <p:grpSpPr bwMode="auto">
          <a:xfrm>
            <a:off x="706915" y="1922627"/>
            <a:ext cx="7680208" cy="3751263"/>
            <a:chOff x="1086" y="1570"/>
            <a:chExt cx="4839" cy="2363"/>
          </a:xfrm>
        </p:grpSpPr>
        <p:sp>
          <p:nvSpPr>
            <p:cNvPr id="380944" name="Line 16"/>
            <p:cNvSpPr>
              <a:spLocks noChangeAspect="1" noChangeShapeType="1"/>
            </p:cNvSpPr>
            <p:nvPr/>
          </p:nvSpPr>
          <p:spPr bwMode="auto">
            <a:xfrm flipV="1">
              <a:off x="1616" y="1629"/>
              <a:ext cx="0" cy="2088"/>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45" name="Line 17"/>
            <p:cNvSpPr>
              <a:spLocks noChangeAspect="1" noChangeShapeType="1"/>
            </p:cNvSpPr>
            <p:nvPr/>
          </p:nvSpPr>
          <p:spPr bwMode="auto">
            <a:xfrm>
              <a:off x="1544" y="3645"/>
              <a:ext cx="2664" cy="0"/>
            </a:xfrm>
            <a:prstGeom prst="line">
              <a:avLst/>
            </a:prstGeom>
            <a:noFill/>
            <a:ln w="38100">
              <a:solidFill>
                <a:schemeClr val="tx1"/>
              </a:solidFill>
              <a:round/>
              <a:headEnd/>
              <a:tailEnd type="triangle" w="med" len="lg"/>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46" name="Line 18"/>
            <p:cNvSpPr>
              <a:spLocks noChangeAspect="1" noChangeShapeType="1"/>
            </p:cNvSpPr>
            <p:nvPr/>
          </p:nvSpPr>
          <p:spPr bwMode="auto">
            <a:xfrm flipH="1">
              <a:off x="1496" y="2133"/>
              <a:ext cx="1088" cy="0"/>
            </a:xfrm>
            <a:prstGeom prst="line">
              <a:avLst/>
            </a:prstGeom>
            <a:noFill/>
            <a:ln w="38100">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47" name="Freeform 19"/>
            <p:cNvSpPr>
              <a:spLocks noChangeAspect="1"/>
            </p:cNvSpPr>
            <p:nvPr/>
          </p:nvSpPr>
          <p:spPr bwMode="auto">
            <a:xfrm>
              <a:off x="2102" y="1692"/>
              <a:ext cx="2015" cy="1728"/>
            </a:xfrm>
            <a:custGeom>
              <a:avLst/>
              <a:gdLst/>
              <a:ahLst/>
              <a:cxnLst>
                <a:cxn ang="0">
                  <a:pos x="0" y="0"/>
                </a:cxn>
                <a:cxn ang="0">
                  <a:pos x="1080" y="2160"/>
                </a:cxn>
                <a:cxn ang="0">
                  <a:pos x="3360" y="2880"/>
                </a:cxn>
              </a:cxnLst>
              <a:rect l="0" t="0" r="r" b="b"/>
              <a:pathLst>
                <a:path w="3360" h="2880">
                  <a:moveTo>
                    <a:pt x="0" y="0"/>
                  </a:moveTo>
                  <a:cubicBezTo>
                    <a:pt x="260" y="840"/>
                    <a:pt x="520" y="1680"/>
                    <a:pt x="1080" y="2160"/>
                  </a:cubicBezTo>
                  <a:cubicBezTo>
                    <a:pt x="1640" y="2640"/>
                    <a:pt x="2500" y="2760"/>
                    <a:pt x="3360" y="2880"/>
                  </a:cubicBezTo>
                </a:path>
              </a:pathLst>
            </a:custGeom>
            <a:noFill/>
            <a:ln w="38100" cap="flat" cmpd="sng">
              <a:solidFill>
                <a:schemeClr val="tx1"/>
              </a:solidFill>
              <a:prstDash val="dash"/>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80915" name="Text Box 20"/>
            <p:cNvSpPr txBox="1">
              <a:spLocks noChangeAspect="1" noChangeArrowheads="1"/>
            </p:cNvSpPr>
            <p:nvPr/>
          </p:nvSpPr>
          <p:spPr bwMode="auto">
            <a:xfrm>
              <a:off x="1271" y="1570"/>
              <a:ext cx="662" cy="233"/>
            </a:xfrm>
            <a:prstGeom prst="rect">
              <a:avLst/>
            </a:prstGeom>
            <a:noFill/>
            <a:ln w="2857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Calibri"/>
                </a:rPr>
                <a:t>M</a:t>
              </a:r>
            </a:p>
          </p:txBody>
        </p:sp>
        <p:sp>
          <p:nvSpPr>
            <p:cNvPr id="380949" name="Text Box 21"/>
            <p:cNvSpPr txBox="1">
              <a:spLocks noChangeAspect="1" noChangeArrowheads="1"/>
            </p:cNvSpPr>
            <p:nvPr/>
          </p:nvSpPr>
          <p:spPr bwMode="auto">
            <a:xfrm>
              <a:off x="1086" y="1989"/>
              <a:ext cx="512" cy="432"/>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Calibri"/>
                </a:rPr>
                <a:t>W</a:t>
              </a:r>
              <a:r>
                <a:rPr kumimoji="0" lang="en-GB" sz="1800" b="0" i="0" u="none" strike="noStrike" kern="1200" cap="none" spc="0" normalizeH="0" baseline="-25000" noProof="0">
                  <a:ln>
                    <a:noFill/>
                  </a:ln>
                  <a:solidFill>
                    <a:prstClr val="black"/>
                  </a:solidFill>
                  <a:effectLst/>
                  <a:uLnTx/>
                  <a:uFillTx/>
                  <a:latin typeface="Calibri"/>
                  <a:ea typeface="+mn-ea"/>
                  <a:cs typeface="Calibri"/>
                </a:rPr>
                <a:t>y</a:t>
              </a:r>
              <a:r>
                <a:rPr kumimoji="0" lang="en-GB" sz="1800" b="0" i="0" u="none" strike="noStrike" kern="1200" cap="none" spc="0" normalizeH="0" baseline="0" noProof="0">
                  <a:ln>
                    <a:noFill/>
                  </a:ln>
                  <a:solidFill>
                    <a:prstClr val="black"/>
                  </a:solidFill>
                  <a:effectLst/>
                  <a:uLnTx/>
                  <a:uFillTx/>
                  <a:latin typeface="Calibri"/>
                  <a:ea typeface="+mn-ea"/>
                  <a:cs typeface="Calibri"/>
                </a:rPr>
                <a:t>f</a:t>
              </a:r>
              <a:r>
                <a:rPr kumimoji="0" lang="en-GB" sz="1800" b="0" i="0" u="none" strike="noStrike" kern="1200" cap="none" spc="0" normalizeH="0" baseline="-25000" noProof="0">
                  <a:ln>
                    <a:noFill/>
                  </a:ln>
                  <a:solidFill>
                    <a:prstClr val="black"/>
                  </a:solidFill>
                  <a:effectLst/>
                  <a:uLnTx/>
                  <a:uFillTx/>
                  <a:latin typeface="Calibri"/>
                  <a:ea typeface="+mn-ea"/>
                  <a:cs typeface="Calibri"/>
                </a:rPr>
                <a:t>y</a:t>
              </a:r>
              <a:endParaRPr kumimoji="0" lang="en-GB" sz="1800" b="0"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0" name="Line 22"/>
            <p:cNvSpPr>
              <a:spLocks noChangeAspect="1" noChangeShapeType="1"/>
            </p:cNvSpPr>
            <p:nvPr/>
          </p:nvSpPr>
          <p:spPr bwMode="auto">
            <a:xfrm flipH="1">
              <a:off x="2397" y="1820"/>
              <a:ext cx="288" cy="288"/>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1" name="Line 23"/>
            <p:cNvSpPr>
              <a:spLocks noChangeAspect="1" noChangeShapeType="1"/>
            </p:cNvSpPr>
            <p:nvPr/>
          </p:nvSpPr>
          <p:spPr bwMode="auto">
            <a:xfrm flipH="1">
              <a:off x="2864" y="2749"/>
              <a:ext cx="216" cy="280"/>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2" name="Text Box 24"/>
            <p:cNvSpPr txBox="1">
              <a:spLocks noChangeAspect="1" noChangeArrowheads="1"/>
            </p:cNvSpPr>
            <p:nvPr/>
          </p:nvSpPr>
          <p:spPr bwMode="auto">
            <a:xfrm>
              <a:off x="2714" y="1629"/>
              <a:ext cx="1494"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a:ea typeface="+mn-ea"/>
                  <a:cs typeface="Calibri"/>
                </a:rPr>
                <a:t>Plastificación     (flexión en el plano)</a:t>
              </a:r>
              <a:endParaRPr kumimoji="0" lang="es-ES"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3" name="Text Box 25"/>
            <p:cNvSpPr txBox="1">
              <a:spLocks noChangeAspect="1" noChangeArrowheads="1"/>
            </p:cNvSpPr>
            <p:nvPr/>
          </p:nvSpPr>
          <p:spPr bwMode="auto">
            <a:xfrm>
              <a:off x="3126" y="2576"/>
              <a:ext cx="1205"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a:ea typeface="+mn-ea"/>
                  <a:cs typeface="Calibri"/>
                </a:rPr>
                <a:t>Pandeo lateral elástico </a:t>
              </a:r>
              <a:r>
                <a:rPr kumimoji="0" lang="es-ES" sz="2000" b="1" i="0" u="none" strike="noStrike" kern="1200" cap="none" spc="0" normalizeH="0" baseline="0" noProof="0" dirty="0" err="1">
                  <a:ln>
                    <a:noFill/>
                  </a:ln>
                  <a:solidFill>
                    <a:prstClr val="black"/>
                  </a:solidFill>
                  <a:effectLst/>
                  <a:uLnTx/>
                  <a:uFillTx/>
                  <a:latin typeface="Calibri"/>
                  <a:ea typeface="+mn-ea"/>
                  <a:cs typeface="Calibri"/>
                </a:rPr>
                <a:t>M</a:t>
              </a:r>
              <a:r>
                <a:rPr kumimoji="0" lang="es-ES" sz="2000" b="1" i="0" u="none" strike="noStrike" kern="1200" cap="none" spc="0" normalizeH="0" baseline="-25000" noProof="0" dirty="0" err="1">
                  <a:ln>
                    <a:noFill/>
                  </a:ln>
                  <a:solidFill>
                    <a:prstClr val="black"/>
                  </a:solidFill>
                  <a:effectLst/>
                  <a:uLnTx/>
                  <a:uFillTx/>
                  <a:latin typeface="Calibri"/>
                  <a:ea typeface="+mn-ea"/>
                  <a:cs typeface="Calibri"/>
                </a:rPr>
                <a:t>cr</a:t>
              </a:r>
              <a:endParaRPr kumimoji="0" lang="es-ES"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pSp>
          <p:nvGrpSpPr>
            <p:cNvPr id="4" name="Group 26"/>
            <p:cNvGrpSpPr>
              <a:grpSpLocks/>
            </p:cNvGrpSpPr>
            <p:nvPr/>
          </p:nvGrpSpPr>
          <p:grpSpPr bwMode="auto">
            <a:xfrm>
              <a:off x="4573" y="1934"/>
              <a:ext cx="1352" cy="1076"/>
              <a:chOff x="4453" y="1790"/>
              <a:chExt cx="1352" cy="1076"/>
            </a:xfrm>
          </p:grpSpPr>
          <p:sp>
            <p:nvSpPr>
              <p:cNvPr id="380955" name="Text Box 27"/>
              <p:cNvSpPr txBox="1">
                <a:spLocks noChangeAspect="1" noChangeArrowheads="1"/>
              </p:cNvSpPr>
              <p:nvPr/>
            </p:nvSpPr>
            <p:spPr bwMode="auto">
              <a:xfrm>
                <a:off x="4991" y="2506"/>
                <a:ext cx="378" cy="360"/>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Calibri"/>
                  </a:rPr>
                  <a:t>L</a:t>
                </a:r>
                <a:r>
                  <a:rPr kumimoji="0" lang="en-GB" sz="2000" b="1" i="0" u="none" strike="noStrike" kern="1200" cap="none" spc="0" normalizeH="0" baseline="-25000" noProof="0">
                    <a:ln>
                      <a:noFill/>
                    </a:ln>
                    <a:solidFill>
                      <a:prstClr val="black"/>
                    </a:solidFill>
                    <a:effectLst/>
                    <a:uLnTx/>
                    <a:uFillTx/>
                    <a:latin typeface="Calibri"/>
                    <a:ea typeface="+mn-ea"/>
                    <a:cs typeface="Calibri"/>
                  </a:rPr>
                  <a:t>cr</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56" name="Line 28"/>
              <p:cNvSpPr>
                <a:spLocks noChangeShapeType="1"/>
              </p:cNvSpPr>
              <p:nvPr/>
            </p:nvSpPr>
            <p:spPr bwMode="auto">
              <a:xfrm>
                <a:off x="4656" y="2109"/>
                <a:ext cx="946" cy="0"/>
              </a:xfrm>
              <a:prstGeom prst="line">
                <a:avLst/>
              </a:prstGeom>
              <a:noFill/>
              <a:ln w="38100">
                <a:solidFill>
                  <a:schemeClr val="tx1"/>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7" name="Line 29"/>
              <p:cNvSpPr>
                <a:spLocks noChangeShapeType="1"/>
              </p:cNvSpPr>
              <p:nvPr/>
            </p:nvSpPr>
            <p:spPr bwMode="auto">
              <a:xfrm flipV="1">
                <a:off x="4656" y="2109"/>
                <a:ext cx="0" cy="223"/>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8" name="Line 30"/>
              <p:cNvSpPr>
                <a:spLocks noChangeShapeType="1"/>
              </p:cNvSpPr>
              <p:nvPr/>
            </p:nvSpPr>
            <p:spPr bwMode="auto">
              <a:xfrm flipV="1">
                <a:off x="5602" y="2109"/>
                <a:ext cx="0" cy="239"/>
              </a:xfrm>
              <a:prstGeom prst="line">
                <a:avLst/>
              </a:prstGeom>
              <a:noFill/>
              <a:ln w="38100">
                <a:solidFill>
                  <a:schemeClr val="tx1"/>
                </a:solidFill>
                <a:round/>
                <a:headEn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59" name="Freeform 31"/>
              <p:cNvSpPr>
                <a:spLocks/>
              </p:cNvSpPr>
              <p:nvPr/>
            </p:nvSpPr>
            <p:spPr bwMode="auto">
              <a:xfrm>
                <a:off x="4453"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0" name="Freeform 32"/>
              <p:cNvSpPr>
                <a:spLocks/>
              </p:cNvSpPr>
              <p:nvPr/>
            </p:nvSpPr>
            <p:spPr bwMode="auto">
              <a:xfrm flipH="1">
                <a:off x="5737" y="1927"/>
                <a:ext cx="68" cy="274"/>
              </a:xfrm>
              <a:custGeom>
                <a:avLst/>
                <a:gdLst/>
                <a:ahLst/>
                <a:cxnLst>
                  <a:cxn ang="0">
                    <a:pos x="113" y="226"/>
                  </a:cxn>
                  <a:cxn ang="0">
                    <a:pos x="0" y="113"/>
                  </a:cxn>
                  <a:cxn ang="0">
                    <a:pos x="113" y="0"/>
                  </a:cxn>
                </a:cxnLst>
                <a:rect l="0" t="0" r="r" b="b"/>
                <a:pathLst>
                  <a:path w="113" h="226">
                    <a:moveTo>
                      <a:pt x="113" y="226"/>
                    </a:moveTo>
                    <a:cubicBezTo>
                      <a:pt x="56" y="188"/>
                      <a:pt x="0" y="151"/>
                      <a:pt x="0" y="113"/>
                    </a:cubicBezTo>
                    <a:cubicBezTo>
                      <a:pt x="0" y="75"/>
                      <a:pt x="94" y="19"/>
                      <a:pt x="113" y="0"/>
                    </a:cubicBezTo>
                  </a:path>
                </a:pathLst>
              </a:custGeom>
              <a:noFill/>
              <a:ln w="38100" cmpd="sng">
                <a:solidFill>
                  <a:schemeClr val="tx1"/>
                </a:solidFill>
                <a:round/>
                <a:headEnd type="none" w="med" len="med"/>
                <a:tailEnd type="triangle" w="med" len="me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1" name="Text Box 33"/>
              <p:cNvSpPr txBox="1">
                <a:spLocks noChangeArrowheads="1"/>
              </p:cNvSpPr>
              <p:nvPr/>
            </p:nvSpPr>
            <p:spPr bwMode="auto">
              <a:xfrm>
                <a:off x="4580" y="1800"/>
                <a:ext cx="315"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Calibri"/>
                  </a:rPr>
                  <a:t>M</a:t>
                </a:r>
                <a:r>
                  <a:rPr kumimoji="0" lang="en-GB" sz="2000" b="1" i="0" u="none" strike="noStrike" kern="1200" cap="none" spc="0" normalizeH="0" baseline="-25000" noProof="0" dirty="0">
                    <a:ln>
                      <a:noFill/>
                    </a:ln>
                    <a:solidFill>
                      <a:prstClr val="black"/>
                    </a:solidFill>
                    <a:effectLst/>
                    <a:uLnTx/>
                    <a:uFillTx/>
                    <a:latin typeface="Calibri"/>
                    <a:ea typeface="+mn-ea"/>
                    <a:cs typeface="Calibri"/>
                  </a:rPr>
                  <a:t>Ed</a:t>
                </a:r>
                <a:endParaRPr kumimoji="0" lang="en-GB" sz="2000" b="1"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2" name="Text Box 34"/>
              <p:cNvSpPr txBox="1">
                <a:spLocks noChangeArrowheads="1"/>
              </p:cNvSpPr>
              <p:nvPr/>
            </p:nvSpPr>
            <p:spPr bwMode="auto">
              <a:xfrm>
                <a:off x="5389" y="1790"/>
                <a:ext cx="270" cy="274"/>
              </a:xfrm>
              <a:prstGeom prst="rect">
                <a:avLst/>
              </a:prstGeom>
              <a:noFill/>
              <a:ln w="38100">
                <a:noFill/>
                <a:miter lim="800000"/>
                <a:headEnd/>
                <a:tailEnd/>
              </a:ln>
            </p:spPr>
            <p:txBody>
              <a:bodyPr lIns="0" tIns="0" rIns="0" bIns="0">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a:ea typeface="+mn-ea"/>
                    <a:cs typeface="Calibri"/>
                  </a:rPr>
                  <a:t>M</a:t>
                </a:r>
                <a:r>
                  <a:rPr kumimoji="0" lang="en-GB" sz="2000" b="1" i="0" u="none" strike="noStrike" kern="1200" cap="none" spc="0" normalizeH="0" baseline="-25000" noProof="0">
                    <a:ln>
                      <a:noFill/>
                    </a:ln>
                    <a:solidFill>
                      <a:prstClr val="black"/>
                    </a:solidFill>
                    <a:effectLst/>
                    <a:uLnTx/>
                    <a:uFillTx/>
                    <a:latin typeface="Calibri"/>
                    <a:ea typeface="+mn-ea"/>
                    <a:cs typeface="Calibri"/>
                  </a:rPr>
                  <a:t>Ed</a:t>
                </a:r>
                <a:endParaRPr kumimoji="0" lang="en-GB" sz="2000" b="1" i="0" u="none" strike="noStrike" kern="1200" cap="none" spc="0" normalizeH="0" baseline="-25000" noProof="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sp>
            <p:nvSpPr>
              <p:cNvPr id="380963" name="Line 35"/>
              <p:cNvSpPr>
                <a:spLocks noChangeShapeType="1"/>
              </p:cNvSpPr>
              <p:nvPr/>
            </p:nvSpPr>
            <p:spPr bwMode="auto">
              <a:xfrm>
                <a:off x="4649" y="2425"/>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4" name="Line 36"/>
              <p:cNvSpPr>
                <a:spLocks noChangeShapeType="1"/>
              </p:cNvSpPr>
              <p:nvPr/>
            </p:nvSpPr>
            <p:spPr bwMode="auto">
              <a:xfrm>
                <a:off x="4657" y="2489"/>
                <a:ext cx="952" cy="0"/>
              </a:xfrm>
              <a:prstGeom prst="line">
                <a:avLst/>
              </a:prstGeom>
              <a:noFill/>
              <a:ln w="38100">
                <a:solidFill>
                  <a:schemeClr val="tx1"/>
                </a:solidFill>
                <a:round/>
                <a:headEnd type="triangle" w="med" len="med"/>
                <a:tailEnd type="triangle" w="med" len="me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380965" name="Line 37"/>
              <p:cNvSpPr>
                <a:spLocks noChangeShapeType="1"/>
              </p:cNvSpPr>
              <p:nvPr/>
            </p:nvSpPr>
            <p:spPr bwMode="auto">
              <a:xfrm>
                <a:off x="5609" y="2417"/>
                <a:ext cx="0" cy="144"/>
              </a:xfrm>
              <a:prstGeom prst="line">
                <a:avLst/>
              </a:prstGeom>
              <a:noFill/>
              <a:ln w="38100">
                <a:solidFill>
                  <a:schemeClr val="tx1"/>
                </a:solidFill>
                <a:round/>
                <a:headEnd/>
                <a:tailEnd/>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grpSp>
        <p:grpSp>
          <p:nvGrpSpPr>
            <p:cNvPr id="5" name="Group 38"/>
            <p:cNvGrpSpPr>
              <a:grpSpLocks/>
            </p:cNvGrpSpPr>
            <p:nvPr/>
          </p:nvGrpSpPr>
          <p:grpSpPr bwMode="auto">
            <a:xfrm>
              <a:off x="3815" y="3611"/>
              <a:ext cx="1924" cy="322"/>
              <a:chOff x="3815" y="3611"/>
              <a:chExt cx="1924" cy="322"/>
            </a:xfrm>
          </p:grpSpPr>
          <p:sp>
            <p:nvSpPr>
              <p:cNvPr id="380967" name="Text Box 39"/>
              <p:cNvSpPr txBox="1">
                <a:spLocks noChangeAspect="1" noChangeArrowheads="1"/>
              </p:cNvSpPr>
              <p:nvPr/>
            </p:nvSpPr>
            <p:spPr bwMode="auto">
              <a:xfrm>
                <a:off x="3815" y="3645"/>
                <a:ext cx="1674" cy="288"/>
              </a:xfrm>
              <a:prstGeom prst="rect">
                <a:avLst/>
              </a:prstGeom>
              <a:noFill/>
              <a:ln w="28575">
                <a:noFill/>
                <a:miter lim="800000"/>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Calibri"/>
                    <a:ea typeface="+mn-ea"/>
                    <a:cs typeface="Calibri"/>
                  </a:rPr>
                  <a:t>Esbeltez adimensional</a:t>
                </a:r>
                <a:endParaRPr kumimoji="0" lang="es-ES" sz="1600" b="0" i="0" u="none" strike="noStrike" kern="1200" cap="none" spc="0" normalizeH="0" baseline="-2500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Calibri"/>
                  <a:ea typeface="+mn-ea"/>
                  <a:cs typeface="Calibri"/>
                </a:endParaRPr>
              </a:p>
            </p:txBody>
          </p:sp>
          <p:graphicFrame>
            <p:nvGraphicFramePr>
              <p:cNvPr id="80898" name="Object 2"/>
              <p:cNvGraphicFramePr>
                <a:graphicFrameLocks noChangeAspect="1"/>
              </p:cNvGraphicFramePr>
              <p:nvPr/>
            </p:nvGraphicFramePr>
            <p:xfrm>
              <a:off x="5408" y="3611"/>
              <a:ext cx="331" cy="297"/>
            </p:xfrm>
            <a:graphic>
              <a:graphicData uri="http://schemas.openxmlformats.org/presentationml/2006/ole">
                <mc:AlternateContent xmlns:mc="http://schemas.openxmlformats.org/markup-compatibility/2006">
                  <mc:Choice xmlns:v="urn:schemas-microsoft-com:vml" Requires="v">
                    <p:oleObj spid="_x0000_s6146" name="Equation" r:id="rId4" imgW="342900" imgH="304800" progId="Equation.DSMT4">
                      <p:embed/>
                    </p:oleObj>
                  </mc:Choice>
                  <mc:Fallback>
                    <p:oleObj name="Equation" r:id="rId4" imgW="342900" imgH="304800" progId="Equation.DSMT4">
                      <p:embed/>
                      <p:pic>
                        <p:nvPicPr>
                          <p:cNvPr id="808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8" y="3611"/>
                            <a:ext cx="331" cy="297"/>
                          </a:xfrm>
                          <a:prstGeom prst="rect">
                            <a:avLst/>
                          </a:prstGeom>
                          <a:noFill/>
                        </p:spPr>
                      </p:pic>
                    </p:oleObj>
                  </mc:Fallback>
                </mc:AlternateContent>
              </a:graphicData>
            </a:graphic>
          </p:graphicFrame>
        </p:grpSp>
      </p:grpSp>
      <p:sp>
        <p:nvSpPr>
          <p:cNvPr id="46" name="Text Box 35"/>
          <p:cNvSpPr txBox="1">
            <a:spLocks noChangeArrowheads="1"/>
          </p:cNvSpPr>
          <p:nvPr/>
        </p:nvSpPr>
        <p:spPr bwMode="auto">
          <a:xfrm>
            <a:off x="1114951" y="5356390"/>
            <a:ext cx="1672715" cy="369332"/>
          </a:xfrm>
          <a:prstGeom prst="rect">
            <a:avLst/>
          </a:prstGeom>
          <a:noFill/>
          <a:ln w="9525">
            <a:noFill/>
            <a:miter lim="800000"/>
            <a:headEnd/>
            <a:tailEnd/>
          </a:ln>
        </p:spPr>
        <p:txBody>
          <a:bodyPr wrap="square">
            <a:prstTxWarp prst="textNoShape">
              <a:avLst/>
            </a:prstTxWarp>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Plastificación</a:t>
            </a:r>
            <a:endParaRPr kumimoji="0" lang="es-ES"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47" name="Text Box 36"/>
          <p:cNvSpPr txBox="1">
            <a:spLocks noChangeArrowheads="1"/>
          </p:cNvSpPr>
          <p:nvPr/>
        </p:nvSpPr>
        <p:spPr bwMode="auto">
          <a:xfrm>
            <a:off x="3046363" y="5359009"/>
            <a:ext cx="1447800" cy="366713"/>
          </a:xfrm>
          <a:prstGeom prst="rect">
            <a:avLst/>
          </a:prstGeom>
          <a:no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Pandeo</a:t>
            </a:r>
            <a:endParaRPr kumimoji="0" lang="es-ES" sz="1800" b="1" i="0" u="none" strike="noStrike" kern="1200" cap="none" spc="0" normalizeH="0" baseline="0" noProof="0" dirty="0">
              <a:ln>
                <a:noFill/>
              </a:ln>
              <a:solidFill>
                <a:prstClr val="black"/>
              </a:solidFill>
              <a:effectLst/>
              <a:uLnTx/>
              <a:uFillTx/>
              <a:latin typeface="Univers" charset="0"/>
              <a:ea typeface="+mn-ea"/>
              <a:cs typeface="+mn-cs"/>
            </a:endParaRPr>
          </a:p>
        </p:txBody>
      </p:sp>
      <p:sp>
        <p:nvSpPr>
          <p:cNvPr id="380939" name="Line 11"/>
          <p:cNvSpPr>
            <a:spLocks noChangeAspect="1" noChangeShapeType="1"/>
          </p:cNvSpPr>
          <p:nvPr/>
        </p:nvSpPr>
        <p:spPr bwMode="auto">
          <a:xfrm>
            <a:off x="2562703" y="2816390"/>
            <a:ext cx="0" cy="2402656"/>
          </a:xfrm>
          <a:prstGeom prst="line">
            <a:avLst/>
          </a:prstGeom>
          <a:noFill/>
          <a:ln w="57150">
            <a:solidFill>
              <a:srgbClr val="FE9914"/>
            </a:solidFill>
            <a:round/>
            <a:headEnd/>
            <a:tailEnd/>
          </a:ln>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Calibri"/>
            </a:endParaRPr>
          </a:p>
        </p:txBody>
      </p:sp>
      <p:sp>
        <p:nvSpPr>
          <p:cNvPr id="48" name="Rectangle 7"/>
          <p:cNvSpPr txBox="1">
            <a:spLocks noChangeArrowheads="1"/>
          </p:cNvSpPr>
          <p:nvPr/>
        </p:nvSpPr>
        <p:spPr>
          <a:xfrm>
            <a:off x="457200" y="-864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lateral</a:t>
            </a:r>
          </a:p>
        </p:txBody>
      </p:sp>
    </p:spTree>
    <p:extLst>
      <p:ext uri="{BB962C8B-B14F-4D97-AF65-F5344CB8AC3E}">
        <p14:creationId xmlns:p14="http://schemas.microsoft.com/office/powerpoint/2010/main" val="2442514764"/>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contenu 12"/>
          <p:cNvSpPr>
            <a:spLocks noGrp="1"/>
          </p:cNvSpPr>
          <p:nvPr>
            <p:ph idx="1"/>
          </p:nvPr>
        </p:nvSpPr>
        <p:spPr>
          <a:xfrm>
            <a:off x="215900" y="952500"/>
            <a:ext cx="8432800" cy="4925144"/>
          </a:xfrm>
        </p:spPr>
        <p:txBody>
          <a:bodyPr/>
          <a:lstStyle/>
          <a:p>
            <a:r>
              <a:rPr lang="es-ES" dirty="0"/>
              <a:t>La resistencia de cálculo frente a pandeo lateral </a:t>
            </a:r>
            <a:r>
              <a:rPr lang="en-GB" dirty="0" err="1"/>
              <a:t>M</a:t>
            </a:r>
            <a:r>
              <a:rPr lang="en-GB" baseline="-25000" dirty="0" err="1"/>
              <a:t>b,Rd</a:t>
            </a:r>
            <a:r>
              <a:rPr lang="en-GB" dirty="0"/>
              <a:t> </a:t>
            </a:r>
            <a:r>
              <a:rPr lang="es-ES" dirty="0"/>
              <a:t>de una viga no arriostrada (o segmento de viga) debe determinarse a partir de</a:t>
            </a:r>
            <a:r>
              <a:rPr lang="en-GB" dirty="0"/>
              <a:t>:</a:t>
            </a:r>
            <a:endParaRPr lang="en-US" dirty="0"/>
          </a:p>
          <a:p>
            <a:endParaRPr lang="fr-FR" dirty="0"/>
          </a:p>
        </p:txBody>
      </p:sp>
      <p:graphicFrame>
        <p:nvGraphicFramePr>
          <p:cNvPr id="82946" name="Object 2"/>
          <p:cNvGraphicFramePr>
            <a:graphicFrameLocks noChangeAspect="1"/>
          </p:cNvGraphicFramePr>
          <p:nvPr/>
        </p:nvGraphicFramePr>
        <p:xfrm>
          <a:off x="2547938" y="2830513"/>
          <a:ext cx="2859087" cy="1362075"/>
        </p:xfrm>
        <a:graphic>
          <a:graphicData uri="http://schemas.openxmlformats.org/presentationml/2006/ole">
            <mc:AlternateContent xmlns:mc="http://schemas.openxmlformats.org/markup-compatibility/2006">
              <mc:Choice xmlns:v="urn:schemas-microsoft-com:vml" Requires="v">
                <p:oleObj spid="_x0000_s7170" name="Equation" r:id="rId4" imgW="1066800" imgH="508000" progId="Equation.DSMT4">
                  <p:embed/>
                </p:oleObj>
              </mc:Choice>
              <mc:Fallback>
                <p:oleObj name="Equation" r:id="rId4" imgW="1066800" imgH="508000" progId="Equation.DSMT4">
                  <p:embed/>
                  <p:pic>
                    <p:nvPicPr>
                      <p:cNvPr id="829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7938" y="2830513"/>
                        <a:ext cx="2859087" cy="1362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7"/>
          <p:cNvGrpSpPr>
            <a:grpSpLocks/>
          </p:cNvGrpSpPr>
          <p:nvPr/>
        </p:nvGrpSpPr>
        <p:grpSpPr bwMode="auto">
          <a:xfrm>
            <a:off x="2996845" y="3075365"/>
            <a:ext cx="5690627" cy="1803400"/>
            <a:chOff x="2434" y="3039"/>
            <a:chExt cx="3586" cy="1136"/>
          </a:xfrm>
        </p:grpSpPr>
        <p:sp>
          <p:nvSpPr>
            <p:cNvPr id="416777" name="Oval 9"/>
            <p:cNvSpPr>
              <a:spLocks noChangeArrowheads="1"/>
            </p:cNvSpPr>
            <p:nvPr/>
          </p:nvSpPr>
          <p:spPr bwMode="auto">
            <a:xfrm>
              <a:off x="2791" y="3039"/>
              <a:ext cx="532" cy="585"/>
            </a:xfrm>
            <a:prstGeom prst="ellipse">
              <a:avLst/>
            </a:prstGeom>
            <a:noFill/>
            <a:ln w="57150">
              <a:solidFill>
                <a:srgbClr val="FE9914">
                  <a:alpha val="45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6783" name="Line 15"/>
            <p:cNvSpPr>
              <a:spLocks noChangeShapeType="1"/>
            </p:cNvSpPr>
            <p:nvPr/>
          </p:nvSpPr>
          <p:spPr bwMode="auto">
            <a:xfrm flipH="1" flipV="1">
              <a:off x="3057" y="3680"/>
              <a:ext cx="217" cy="280"/>
            </a:xfrm>
            <a:prstGeom prst="line">
              <a:avLst/>
            </a:prstGeom>
            <a:noFill/>
            <a:ln w="57150">
              <a:solidFill>
                <a:srgbClr val="FE9914"/>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6784" name="Text Box 16"/>
            <p:cNvSpPr txBox="1">
              <a:spLocks noChangeArrowheads="1"/>
            </p:cNvSpPr>
            <p:nvPr/>
          </p:nvSpPr>
          <p:spPr bwMode="auto">
            <a:xfrm>
              <a:off x="2434" y="3942"/>
              <a:ext cx="3586" cy="233"/>
            </a:xfrm>
            <a:prstGeom prst="rect">
              <a:avLst/>
            </a:prstGeom>
            <a:noFill/>
            <a:ln w="9525">
              <a:noFill/>
              <a:miter lim="800000"/>
              <a:headEnd/>
              <a:tailEnd/>
            </a:ln>
            <a:effectLst/>
          </p:spPr>
          <p:txBody>
            <a:bodyPr wrap="square">
              <a:prstTxWarp prst="textNoShape">
                <a:avLst/>
              </a:prstTxWarp>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Coeficiente de reducción por pandeo lateral (LTB)</a:t>
              </a:r>
              <a:endParaRPr kumimoji="0" lang="es-ES" sz="1800" b="0" i="0" u="none" strike="noStrike" kern="1200" cap="none" spc="0" normalizeH="0" baseline="0" noProof="0" dirty="0">
                <a:ln>
                  <a:noFill/>
                </a:ln>
                <a:solidFill>
                  <a:srgbClr val="0E207F"/>
                </a:solidFill>
                <a:effectDag name="">
                  <a:cont type="tree" name="">
                    <a:effect ref="fillLine"/>
                    <a:outerShdw dist="38100" dir="13500000" algn="br">
                      <a:srgbClr val="BEBEBE"/>
                    </a:outerShdw>
                  </a:cont>
                  <a:cont type="tree" name="">
                    <a:effect ref="fillLine"/>
                    <a:outerShdw dist="38100" dir="2700000" algn="tl">
                      <a:srgbClr val="4C4C4C"/>
                    </a:outerShdw>
                  </a:cont>
                  <a:effect ref="fillLine"/>
                </a:effectDag>
                <a:uLnTx/>
                <a:uFillTx/>
                <a:latin typeface="Symbol" charset="2"/>
                <a:ea typeface="+mn-ea"/>
                <a:cs typeface="+mn-cs"/>
              </a:endParaRPr>
            </a:p>
          </p:txBody>
        </p:sp>
      </p:grpSp>
      <p:sp>
        <p:nvSpPr>
          <p:cNvPr id="12" name="Rectangle 7"/>
          <p:cNvSpPr txBox="1">
            <a:spLocks noChangeArrowheads="1"/>
          </p:cNvSpPr>
          <p:nvPr/>
        </p:nvSpPr>
        <p:spPr>
          <a:xfrm>
            <a:off x="457200" y="-864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lateral</a:t>
            </a:r>
          </a:p>
        </p:txBody>
      </p:sp>
    </p:spTree>
    <p:extLst>
      <p:ext uri="{BB962C8B-B14F-4D97-AF65-F5344CB8AC3E}">
        <p14:creationId xmlns:p14="http://schemas.microsoft.com/office/powerpoint/2010/main" val="201083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7" name="Rectangle 3"/>
          <p:cNvSpPr>
            <a:spLocks noGrp="1" noChangeArrowheads="1"/>
          </p:cNvSpPr>
          <p:nvPr>
            <p:ph idx="1"/>
          </p:nvPr>
        </p:nvSpPr>
        <p:spPr>
          <a:xfrm>
            <a:off x="457200" y="927100"/>
            <a:ext cx="8229600" cy="4925144"/>
          </a:xfrm>
        </p:spPr>
        <p:txBody>
          <a:bodyPr/>
          <a:lstStyle/>
          <a:p>
            <a:r>
              <a:rPr lang="es-ES" dirty="0"/>
              <a:t>Las curvas para pandeo lateral se muestran en la diapositiva siguiente:</a:t>
            </a:r>
          </a:p>
          <a:p>
            <a:endParaRPr lang="en-GB" dirty="0"/>
          </a:p>
        </p:txBody>
      </p:sp>
      <p:sp>
        <p:nvSpPr>
          <p:cNvPr id="418820" name="Rectangle 4"/>
          <p:cNvSpPr>
            <a:spLocks noChangeArrowheads="1"/>
          </p:cNvSpPr>
          <p:nvPr/>
        </p:nvSpPr>
        <p:spPr bwMode="auto">
          <a:xfrm>
            <a:off x="5623656" y="33655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4994" name="Object 2"/>
          <p:cNvGraphicFramePr>
            <a:graphicFrameLocks noChangeAspect="1"/>
          </p:cNvGraphicFramePr>
          <p:nvPr/>
        </p:nvGraphicFramePr>
        <p:xfrm>
          <a:off x="1481138" y="1998663"/>
          <a:ext cx="5514975" cy="1171575"/>
        </p:xfrm>
        <a:graphic>
          <a:graphicData uri="http://schemas.openxmlformats.org/presentationml/2006/ole">
            <mc:AlternateContent xmlns:mc="http://schemas.openxmlformats.org/markup-compatibility/2006">
              <mc:Choice xmlns:v="urn:schemas-microsoft-com:vml" Requires="v">
                <p:oleObj spid="_x0000_s8194" name="Equation" r:id="rId4" imgW="2451100" imgH="520700" progId="Equation.DSMT4">
                  <p:embed/>
                </p:oleObj>
              </mc:Choice>
              <mc:Fallback>
                <p:oleObj name="Equation" r:id="rId4" imgW="2451100" imgH="520700" progId="Equation.DSMT4">
                  <p:embed/>
                  <p:pic>
                    <p:nvPicPr>
                      <p:cNvPr id="8499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1138" y="1998663"/>
                        <a:ext cx="5514975" cy="1171575"/>
                      </a:xfrm>
                      <a:prstGeom prst="rect">
                        <a:avLst/>
                      </a:prstGeom>
                      <a:noFill/>
                      <a:extLst>
                        <a:ext uri="{909E8E84-426E-40DD-AFC4-6F175D3DCCD1}">
                          <a14:hiddenFill xmlns:a14="http://schemas.microsoft.com/office/drawing/2010/main">
                            <a:solidFill>
                              <a:srgbClr val="FFFF00"/>
                            </a:solidFill>
                          </a14:hiddenFill>
                        </a:ext>
                      </a:extLst>
                    </p:spPr>
                  </p:pic>
                </p:oleObj>
              </mc:Fallback>
            </mc:AlternateContent>
          </a:graphicData>
        </a:graphic>
      </p:graphicFrame>
      <p:sp>
        <p:nvSpPr>
          <p:cNvPr id="418822" name="Rectangle 6"/>
          <p:cNvSpPr>
            <a:spLocks noChangeArrowheads="1"/>
          </p:cNvSpPr>
          <p:nvPr/>
        </p:nvSpPr>
        <p:spPr bwMode="auto">
          <a:xfrm>
            <a:off x="5814156" y="3213100"/>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4995" name="Object 3"/>
          <p:cNvGraphicFramePr>
            <a:graphicFrameLocks noChangeAspect="1"/>
          </p:cNvGraphicFramePr>
          <p:nvPr/>
        </p:nvGraphicFramePr>
        <p:xfrm>
          <a:off x="1439863" y="3603625"/>
          <a:ext cx="5027612" cy="661988"/>
        </p:xfrm>
        <a:graphic>
          <a:graphicData uri="http://schemas.openxmlformats.org/presentationml/2006/ole">
            <mc:AlternateContent xmlns:mc="http://schemas.openxmlformats.org/markup-compatibility/2006">
              <mc:Choice xmlns:v="urn:schemas-microsoft-com:vml" Requires="v">
                <p:oleObj spid="_x0000_s8195" name="Equation" r:id="rId6" imgW="1993900" imgH="266700" progId="Equation.DSMT4">
                  <p:embed/>
                </p:oleObj>
              </mc:Choice>
              <mc:Fallback>
                <p:oleObj name="Equation" r:id="rId6" imgW="1993900" imgH="266700" progId="Equation.DSMT4">
                  <p:embed/>
                  <p:pic>
                    <p:nvPicPr>
                      <p:cNvPr id="8499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39863" y="3603625"/>
                        <a:ext cx="5027612" cy="6619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0"/>
          <p:cNvGrpSpPr>
            <a:grpSpLocks/>
          </p:cNvGrpSpPr>
          <p:nvPr/>
        </p:nvGrpSpPr>
        <p:grpSpPr bwMode="auto">
          <a:xfrm>
            <a:off x="4798156" y="3517901"/>
            <a:ext cx="2895600" cy="2179638"/>
            <a:chOff x="3664" y="2640"/>
            <a:chExt cx="1824" cy="1373"/>
          </a:xfrm>
        </p:grpSpPr>
        <p:sp>
          <p:nvSpPr>
            <p:cNvPr id="418827" name="Oval 11"/>
            <p:cNvSpPr>
              <a:spLocks noChangeArrowheads="1"/>
            </p:cNvSpPr>
            <p:nvPr/>
          </p:nvSpPr>
          <p:spPr bwMode="auto">
            <a:xfrm>
              <a:off x="3664" y="2640"/>
              <a:ext cx="480" cy="544"/>
            </a:xfrm>
            <a:prstGeom prst="ellipse">
              <a:avLst/>
            </a:prstGeom>
            <a:noFill/>
            <a:ln w="57150">
              <a:solidFill>
                <a:srgbClr val="FF9900">
                  <a:alpha val="47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8828" name="Line 12"/>
            <p:cNvSpPr>
              <a:spLocks noChangeShapeType="1"/>
            </p:cNvSpPr>
            <p:nvPr/>
          </p:nvSpPr>
          <p:spPr bwMode="auto">
            <a:xfrm flipH="1" flipV="1">
              <a:off x="3992" y="3224"/>
              <a:ext cx="280" cy="394"/>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85009" name="Rectangle 13"/>
            <p:cNvSpPr>
              <a:spLocks noChangeArrowheads="1"/>
            </p:cNvSpPr>
            <p:nvPr/>
          </p:nvSpPr>
          <p:spPr bwMode="auto">
            <a:xfrm>
              <a:off x="3992" y="3666"/>
              <a:ext cx="1496"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Esbeltez límite</a:t>
              </a:r>
            </a:p>
          </p:txBody>
        </p:sp>
      </p:grpSp>
      <p:grpSp>
        <p:nvGrpSpPr>
          <p:cNvPr id="3" name="Group 14"/>
          <p:cNvGrpSpPr>
            <a:grpSpLocks/>
          </p:cNvGrpSpPr>
          <p:nvPr/>
        </p:nvGrpSpPr>
        <p:grpSpPr bwMode="auto">
          <a:xfrm>
            <a:off x="581756" y="3568700"/>
            <a:ext cx="5181600" cy="2351088"/>
            <a:chOff x="1008" y="2672"/>
            <a:chExt cx="3264" cy="1481"/>
          </a:xfrm>
        </p:grpSpPr>
        <p:sp>
          <p:nvSpPr>
            <p:cNvPr id="85004" name="Rectangle 15"/>
            <p:cNvSpPr>
              <a:spLocks noChangeArrowheads="1"/>
            </p:cNvSpPr>
            <p:nvPr/>
          </p:nvSpPr>
          <p:spPr bwMode="auto">
            <a:xfrm>
              <a:off x="1008" y="3806"/>
              <a:ext cx="3264" cy="347"/>
            </a:xfrm>
            <a:prstGeom prst="rect">
              <a:avLst/>
            </a:prstGeom>
            <a:noFill/>
            <a:ln w="9525">
              <a:noFill/>
              <a:miter lim="800000"/>
              <a:headEnd/>
              <a:tailEnd/>
            </a:ln>
          </p:spPr>
          <p:txBody>
            <a:bodyPr>
              <a:prstTxWarp prst="textNoShape">
                <a:avLst/>
              </a:prstTxWarp>
            </a:body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s-ES" sz="1800" b="1" i="0" u="none" strike="noStrike" kern="1200" cap="none" spc="0" normalizeH="0" baseline="0" noProof="0" dirty="0">
                  <a:ln>
                    <a:noFill/>
                  </a:ln>
                  <a:solidFill>
                    <a:srgbClr val="FE9914"/>
                  </a:solidFill>
                  <a:effectLst/>
                  <a:uLnTx/>
                  <a:uFillTx/>
                  <a:latin typeface="Univers" charset="0"/>
                  <a:ea typeface="+mn-ea"/>
                  <a:cs typeface="+mn-cs"/>
                </a:rPr>
                <a:t>Factor de imperfección</a:t>
              </a:r>
            </a:p>
          </p:txBody>
        </p:sp>
        <p:sp>
          <p:nvSpPr>
            <p:cNvPr id="418832" name="Oval 16"/>
            <p:cNvSpPr>
              <a:spLocks noChangeArrowheads="1"/>
            </p:cNvSpPr>
            <p:nvPr/>
          </p:nvSpPr>
          <p:spPr bwMode="auto">
            <a:xfrm>
              <a:off x="2752" y="2672"/>
              <a:ext cx="480" cy="544"/>
            </a:xfrm>
            <a:prstGeom prst="ellipse">
              <a:avLst/>
            </a:prstGeom>
            <a:noFill/>
            <a:ln w="57150">
              <a:solidFill>
                <a:srgbClr val="FF9900">
                  <a:alpha val="42000"/>
                </a:srgbClr>
              </a:solidFill>
              <a:round/>
              <a:headEnd/>
              <a:tailEnd/>
            </a:ln>
            <a:effectLst/>
          </p:spPr>
          <p:txBody>
            <a:bodyPr wrap="none" anchor="ct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18833" name="Line 17"/>
            <p:cNvSpPr>
              <a:spLocks noChangeShapeType="1"/>
            </p:cNvSpPr>
            <p:nvPr/>
          </p:nvSpPr>
          <p:spPr bwMode="auto">
            <a:xfrm flipV="1">
              <a:off x="2000" y="3176"/>
              <a:ext cx="736" cy="616"/>
            </a:xfrm>
            <a:prstGeom prst="line">
              <a:avLst/>
            </a:prstGeom>
            <a:noFill/>
            <a:ln w="57150">
              <a:solidFill>
                <a:srgbClr val="FF9900"/>
              </a:solidFill>
              <a:round/>
              <a:headEnd/>
              <a:tailEnd type="triangle" w="sm" len="lg"/>
            </a:ln>
            <a:effectLst/>
          </p:spPr>
          <p:txBody>
            <a:bodyPr>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pSp>
      <p:sp>
        <p:nvSpPr>
          <p:cNvPr id="18" name="Rectangle 7"/>
          <p:cNvSpPr txBox="1">
            <a:spLocks noChangeArrowheads="1"/>
          </p:cNvSpPr>
          <p:nvPr/>
        </p:nvSpPr>
        <p:spPr>
          <a:xfrm>
            <a:off x="457200" y="-864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4000" b="0" i="0" u="none" strike="noStrike" kern="1200" cap="none" spc="0" normalizeH="0" baseline="0" noProof="0" dirty="0">
                <a:ln>
                  <a:noFill/>
                </a:ln>
                <a:solidFill>
                  <a:prstClr val="black"/>
                </a:solidFill>
                <a:effectLst/>
                <a:uLnTx/>
                <a:uFillTx/>
                <a:latin typeface="Calibri"/>
                <a:ea typeface="+mj-ea"/>
                <a:cs typeface="+mj-cs"/>
              </a:rPr>
              <a:t>Pandeo lateral</a:t>
            </a:r>
          </a:p>
        </p:txBody>
      </p:sp>
    </p:spTree>
    <p:extLst>
      <p:ext uri="{BB962C8B-B14F-4D97-AF65-F5344CB8AC3E}">
        <p14:creationId xmlns:p14="http://schemas.microsoft.com/office/powerpoint/2010/main" val="399856249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4819" name="Picture 4" descr="Buckling Curves 1"/>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311618" y="973376"/>
            <a:ext cx="8365720" cy="4766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a:spLocks noGrp="1" noChangeArrowheads="1"/>
          </p:cNvSpPr>
          <p:nvPr>
            <p:ph type="title"/>
          </p:nvPr>
        </p:nvSpPr>
        <p:spPr>
          <a:xfrm>
            <a:off x="153988" y="-116116"/>
            <a:ext cx="8640762" cy="1143000"/>
          </a:xfrm>
        </p:spPr>
        <p:txBody>
          <a:bodyPr>
            <a:normAutofit/>
          </a:bodyPr>
          <a:lstStyle/>
          <a:p>
            <a:r>
              <a:rPr lang="es-ES" altLang="en-US" sz="4000" dirty="0"/>
              <a:t>Eurocódigo 3. Curvas de pandeo lateral</a:t>
            </a:r>
          </a:p>
        </p:txBody>
      </p:sp>
      <p:sp>
        <p:nvSpPr>
          <p:cNvPr id="9" name="Rectangle 4"/>
          <p:cNvSpPr/>
          <p:nvPr/>
        </p:nvSpPr>
        <p:spPr>
          <a:xfrm rot="16200000">
            <a:off x="-924098" y="2997563"/>
            <a:ext cx="2861023"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Coeficiente de reducción </a:t>
            </a:r>
            <a:r>
              <a:rPr kumimoji="0" lang="es-ES" altLang="en-US" sz="1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c</a:t>
            </a: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 </a:t>
            </a:r>
            <a:endParaRPr kumimoji="0" lang="es-E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Rectangle 4"/>
          <p:cNvSpPr/>
          <p:nvPr/>
        </p:nvSpPr>
        <p:spPr>
          <a:xfrm>
            <a:off x="3465623" y="5659630"/>
            <a:ext cx="2537848"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Esbeltez adimensional  </a:t>
            </a:r>
            <a:r>
              <a:rPr kumimoji="0" lang="es-ES" altLang="en-US" sz="1600" b="1"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l</a:t>
            </a:r>
            <a:r>
              <a:rPr kumimoji="0" lang="es-ES" altLang="en-US" sz="1600" b="1" i="0" u="none" strike="noStrike" kern="1200" cap="none" spc="0" normalizeH="0" baseline="0" noProof="0" dirty="0">
                <a:ln>
                  <a:noFill/>
                </a:ln>
                <a:solidFill>
                  <a:prstClr val="black"/>
                </a:solidFill>
                <a:effectLst/>
                <a:uLnTx/>
                <a:uFillTx/>
                <a:latin typeface="Calibri"/>
                <a:ea typeface="+mn-ea"/>
                <a:cs typeface="+mn-cs"/>
              </a:rPr>
              <a:t> </a:t>
            </a:r>
            <a:endParaRPr kumimoji="0" lang="es-ES" sz="1600" b="1" i="0" u="none" strike="noStrike" kern="1200" cap="none" spc="0" normalizeH="0" baseline="0" noProof="0" dirty="0">
              <a:ln>
                <a:noFill/>
              </a:ln>
              <a:solidFill>
                <a:prstClr val="black"/>
              </a:solidFill>
              <a:effectLst/>
              <a:uLnTx/>
              <a:uFillTx/>
              <a:latin typeface="Calibri"/>
              <a:ea typeface="+mn-ea"/>
              <a:cs typeface="+mn-cs"/>
            </a:endParaRPr>
          </a:p>
        </p:txBody>
      </p:sp>
      <p:grpSp>
        <p:nvGrpSpPr>
          <p:cNvPr id="5" name="4 Grupo"/>
          <p:cNvGrpSpPr/>
          <p:nvPr/>
        </p:nvGrpSpPr>
        <p:grpSpPr>
          <a:xfrm>
            <a:off x="94340" y="6041728"/>
            <a:ext cx="4557484" cy="599417"/>
            <a:chOff x="9842500" y="4451980"/>
            <a:chExt cx="4557484" cy="599417"/>
          </a:xfrm>
        </p:grpSpPr>
        <p:sp>
          <p:nvSpPr>
            <p:cNvPr id="11" name="Rectangle 4"/>
            <p:cNvSpPr/>
            <p:nvPr/>
          </p:nvSpPr>
          <p:spPr>
            <a:xfrm>
              <a:off x="10252527" y="4490079"/>
              <a:ext cx="4147457"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al carbono: secciones en I soldadas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al carbono: secciones en C conformadas en frío</a:t>
              </a:r>
            </a:p>
          </p:txBody>
        </p:sp>
        <p:pic>
          <p:nvPicPr>
            <p:cNvPr id="14" name="Picture 4" descr="Buckling Curves 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9842500" y="4451980"/>
              <a:ext cx="457200" cy="59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3 Grupo"/>
          <p:cNvGrpSpPr/>
          <p:nvPr/>
        </p:nvGrpSpPr>
        <p:grpSpPr>
          <a:xfrm>
            <a:off x="4516250" y="6063495"/>
            <a:ext cx="4410038" cy="577650"/>
            <a:chOff x="10121900" y="2717485"/>
            <a:chExt cx="4410038" cy="577650"/>
          </a:xfrm>
        </p:grpSpPr>
        <p:pic>
          <p:nvPicPr>
            <p:cNvPr id="13" name="Picture 4" descr="Buckling Curves 1"/>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10121900" y="2794535"/>
              <a:ext cx="394143" cy="5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4"/>
            <p:cNvSpPr/>
            <p:nvPr/>
          </p:nvSpPr>
          <p:spPr>
            <a:xfrm>
              <a:off x="10495199" y="2717485"/>
              <a:ext cx="4036739"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inoxidable: secciones en I soldadas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a:ea typeface="+mn-ea"/>
                  <a:cs typeface="+mn-cs"/>
                </a:rPr>
                <a:t>Acero inoxidable: secciones en C conformadas en frío</a:t>
              </a:r>
            </a:p>
          </p:txBody>
        </p:sp>
      </p:grpSp>
    </p:spTree>
    <p:extLst>
      <p:ext uri="{BB962C8B-B14F-4D97-AF65-F5344CB8AC3E}">
        <p14:creationId xmlns:p14="http://schemas.microsoft.com/office/powerpoint/2010/main" val="23455441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4" name="Rectangle 6"/>
          <p:cNvSpPr>
            <a:spLocks noGrp="1" noChangeArrowheads="1"/>
          </p:cNvSpPr>
          <p:nvPr>
            <p:ph type="title"/>
          </p:nvPr>
        </p:nvSpPr>
        <p:spPr>
          <a:xfrm>
            <a:off x="457200" y="-117258"/>
            <a:ext cx="8229600" cy="1143000"/>
          </a:xfrm>
        </p:spPr>
        <p:txBody>
          <a:bodyPr>
            <a:normAutofit/>
          </a:bodyPr>
          <a:lstStyle/>
          <a:p>
            <a:r>
              <a:rPr lang="es-ES" sz="4000" dirty="0"/>
              <a:t>Esbeltez adimensional</a:t>
            </a:r>
          </a:p>
        </p:txBody>
      </p:sp>
      <p:sp>
        <p:nvSpPr>
          <p:cNvPr id="89095" name="Rectangle 7"/>
          <p:cNvSpPr>
            <a:spLocks noGrp="1" noChangeArrowheads="1"/>
          </p:cNvSpPr>
          <p:nvPr>
            <p:ph idx="1"/>
          </p:nvPr>
        </p:nvSpPr>
        <p:spPr>
          <a:xfrm>
            <a:off x="272137" y="870838"/>
            <a:ext cx="8403771" cy="4925144"/>
          </a:xfrm>
        </p:spPr>
        <p:txBody>
          <a:bodyPr>
            <a:normAutofit/>
          </a:bodyPr>
          <a:lstStyle/>
          <a:p>
            <a:r>
              <a:rPr lang="es-ES" sz="2800" dirty="0"/>
              <a:t>Esbeltez a pandeo lateral:</a:t>
            </a:r>
          </a:p>
          <a:p>
            <a:endParaRPr lang="es-ES" sz="2800" dirty="0"/>
          </a:p>
          <a:p>
            <a:endParaRPr lang="es-ES" sz="2800" dirty="0"/>
          </a:p>
          <a:p>
            <a:endParaRPr lang="es-ES" sz="2800" dirty="0"/>
          </a:p>
          <a:p>
            <a:pPr lvl="1"/>
            <a:endParaRPr lang="es-ES" sz="2400" dirty="0"/>
          </a:p>
          <a:p>
            <a:pPr lvl="1"/>
            <a:r>
              <a:rPr lang="es-ES" sz="2400" dirty="0"/>
              <a:t>Curvas de pandeo como para compresión (excepto curva a</a:t>
            </a:r>
            <a:r>
              <a:rPr lang="es-ES" sz="2400" baseline="-25000" dirty="0"/>
              <a:t>0</a:t>
            </a:r>
            <a:r>
              <a:rPr lang="es-ES" sz="2400" dirty="0"/>
              <a:t>)</a:t>
            </a:r>
          </a:p>
          <a:p>
            <a:pPr lvl="1"/>
            <a:endParaRPr lang="es-ES" sz="2400" dirty="0"/>
          </a:p>
          <a:p>
            <a:pPr lvl="1"/>
            <a:r>
              <a:rPr lang="es-ES" sz="2400" dirty="0" err="1"/>
              <a:t>W</a:t>
            </a:r>
            <a:r>
              <a:rPr lang="es-ES" sz="2400" baseline="-25000" dirty="0" err="1"/>
              <a:t>y</a:t>
            </a:r>
            <a:r>
              <a:rPr lang="es-ES" sz="2400" dirty="0"/>
              <a:t> depende de la clasificación seccional</a:t>
            </a:r>
          </a:p>
          <a:p>
            <a:pPr lvl="1"/>
            <a:endParaRPr lang="es-ES" sz="2400" dirty="0"/>
          </a:p>
          <a:p>
            <a:pPr lvl="1"/>
            <a:r>
              <a:rPr lang="es-ES" sz="2400" dirty="0" err="1"/>
              <a:t>M</a:t>
            </a:r>
            <a:r>
              <a:rPr lang="es-ES" sz="2400" baseline="-25000" dirty="0" err="1"/>
              <a:t>cr</a:t>
            </a:r>
            <a:r>
              <a:rPr lang="es-ES" sz="2400" dirty="0"/>
              <a:t> es el momento flector crítico elástico de pandeo lateral</a:t>
            </a:r>
          </a:p>
        </p:txBody>
      </p:sp>
      <p:sp>
        <p:nvSpPr>
          <p:cNvPr id="2" name="Tijdelijke aanduiding voor dianumm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428035" name="Rectangle 3"/>
          <p:cNvSpPr>
            <a:spLocks noChangeArrowheads="1"/>
          </p:cNvSpPr>
          <p:nvPr/>
        </p:nvSpPr>
        <p:spPr bwMode="auto">
          <a:xfrm>
            <a:off x="-1144179" y="3326148"/>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428036" name="Rectangle 4"/>
          <p:cNvSpPr>
            <a:spLocks noChangeArrowheads="1"/>
          </p:cNvSpPr>
          <p:nvPr/>
        </p:nvSpPr>
        <p:spPr bwMode="auto">
          <a:xfrm>
            <a:off x="-1144179" y="3302336"/>
            <a:ext cx="9144000" cy="0"/>
          </a:xfrm>
          <a:prstGeom prst="rect">
            <a:avLst/>
          </a:prstGeom>
          <a:noFill/>
          <a:ln w="9525">
            <a:noFill/>
            <a:miter lim="800000"/>
            <a:headEnd/>
            <a:tailEnd/>
          </a:ln>
          <a:effectLst/>
        </p:spPr>
        <p:txBody>
          <a:bodyPr wrap="none" anchor="ct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Arial" charset="0"/>
              <a:ea typeface="+mn-ea"/>
              <a:cs typeface="+mn-cs"/>
            </a:endParaRPr>
          </a:p>
        </p:txBody>
      </p:sp>
      <p:graphicFrame>
        <p:nvGraphicFramePr>
          <p:cNvPr id="89090" name="Object 2"/>
          <p:cNvGraphicFramePr>
            <a:graphicFrameLocks noChangeAspect="1"/>
          </p:cNvGraphicFramePr>
          <p:nvPr/>
        </p:nvGraphicFramePr>
        <p:xfrm>
          <a:off x="2716437" y="1581812"/>
          <a:ext cx="2732088" cy="1525587"/>
        </p:xfrm>
        <a:graphic>
          <a:graphicData uri="http://schemas.openxmlformats.org/presentationml/2006/ole">
            <mc:AlternateContent xmlns:mc="http://schemas.openxmlformats.org/markup-compatibility/2006">
              <mc:Choice xmlns:v="urn:schemas-microsoft-com:vml" Requires="v">
                <p:oleObj spid="_x0000_s9218" name="Equation" r:id="rId4" imgW="1308100" imgH="723900" progId="Equation.DSMT4">
                  <p:embed/>
                </p:oleObj>
              </mc:Choice>
              <mc:Fallback>
                <p:oleObj name="Equation" r:id="rId4" imgW="1308100" imgH="723900" progId="Equation.DSMT4">
                  <p:embed/>
                  <p:pic>
                    <p:nvPicPr>
                      <p:cNvPr id="890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16437" y="1581812"/>
                        <a:ext cx="2732088" cy="1525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07540217"/>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823700"/>
            <a:ext cx="8229600" cy="4925144"/>
          </a:xfrm>
        </p:spPr>
        <p:txBody>
          <a:bodyPr/>
          <a:lstStyle/>
          <a:p>
            <a:r>
              <a:rPr lang="es-ES" dirty="0"/>
              <a:t>Viga de sección en I </a:t>
            </a:r>
            <a:r>
              <a:rPr lang="es-ES" dirty="0" err="1"/>
              <a:t>flectada</a:t>
            </a:r>
            <a:endParaRPr lang="es-ES"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Afbeelding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880" y="1373956"/>
            <a:ext cx="6241092" cy="2091662"/>
          </a:xfrm>
          <a:prstGeom prst="rect">
            <a:avLst/>
          </a:prstGeom>
        </p:spPr>
      </p:pic>
      <p:pic>
        <p:nvPicPr>
          <p:cNvPr id="11" name="Afbeelding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3004" y="1255953"/>
            <a:ext cx="2352483" cy="3744416"/>
          </a:xfrm>
          <a:prstGeom prst="rect">
            <a:avLst/>
          </a:prstGeom>
        </p:spPr>
      </p:pic>
      <p:graphicFrame>
        <p:nvGraphicFramePr>
          <p:cNvPr id="12" name="Tabel 11"/>
          <p:cNvGraphicFramePr>
            <a:graphicFrameLocks noGrp="1"/>
          </p:cNvGraphicFramePr>
          <p:nvPr/>
        </p:nvGraphicFramePr>
        <p:xfrm>
          <a:off x="717859" y="3864946"/>
          <a:ext cx="5652000" cy="1463040"/>
        </p:xfrm>
        <a:graphic>
          <a:graphicData uri="http://schemas.openxmlformats.org/drawingml/2006/table">
            <a:tbl>
              <a:tblPr firstRow="1" bandRow="1">
                <a:tableStyleId>{5C22544A-7EE6-4342-B048-85BDC9FD1C3A}</a:tableStyleId>
              </a:tblPr>
              <a:tblGrid>
                <a:gridCol w="1260000">
                  <a:extLst>
                    <a:ext uri="{9D8B030D-6E8A-4147-A177-3AD203B41FA5}">
                      <a16:colId xmlns:a16="http://schemas.microsoft.com/office/drawing/2014/main" val="20000"/>
                    </a:ext>
                  </a:extLst>
                </a:gridCol>
                <a:gridCol w="1875684">
                  <a:extLst>
                    <a:ext uri="{9D8B030D-6E8A-4147-A177-3AD203B41FA5}">
                      <a16:colId xmlns:a16="http://schemas.microsoft.com/office/drawing/2014/main" val="20001"/>
                    </a:ext>
                  </a:extLst>
                </a:gridCol>
                <a:gridCol w="2516316">
                  <a:extLst>
                    <a:ext uri="{9D8B030D-6E8A-4147-A177-3AD203B41FA5}">
                      <a16:colId xmlns:a16="http://schemas.microsoft.com/office/drawing/2014/main" val="20002"/>
                    </a:ext>
                  </a:extLst>
                </a:gridCol>
              </a:tblGrid>
              <a:tr h="360000">
                <a:tc>
                  <a:txBody>
                    <a:bodyPr/>
                    <a:lstStyle/>
                    <a:p>
                      <a:endParaRPr lang="es-ES" noProof="0" dirty="0"/>
                    </a:p>
                  </a:txBody>
                  <a:tcPr>
                    <a:noFill/>
                  </a:tcPr>
                </a:tc>
                <a:tc>
                  <a:txBody>
                    <a:bodyPr/>
                    <a:lstStyle/>
                    <a:p>
                      <a:pPr algn="ctr"/>
                      <a:r>
                        <a:rPr lang="es-ES" noProof="0" dirty="0"/>
                        <a:t>Acero al carbono</a:t>
                      </a:r>
                    </a:p>
                  </a:txBody>
                  <a:tcPr/>
                </a:tc>
                <a:tc>
                  <a:txBody>
                    <a:bodyPr/>
                    <a:lstStyle/>
                    <a:p>
                      <a:pPr algn="ctr"/>
                      <a:r>
                        <a:rPr lang="es-ES" noProof="0" dirty="0"/>
                        <a:t>Acero</a:t>
                      </a:r>
                      <a:r>
                        <a:rPr lang="es-ES" baseline="0" noProof="0" dirty="0"/>
                        <a:t> inoxidable dúplex</a:t>
                      </a:r>
                      <a:endParaRPr lang="es-ES" noProof="0" dirty="0"/>
                    </a:p>
                  </a:txBody>
                  <a:tcPr/>
                </a:tc>
                <a:extLst>
                  <a:ext uri="{0D108BD9-81ED-4DB2-BD59-A6C34878D82A}">
                    <a16:rowId xmlns:a16="http://schemas.microsoft.com/office/drawing/2014/main" val="10000"/>
                  </a:ext>
                </a:extLst>
              </a:tr>
              <a:tr h="360000">
                <a:tc>
                  <a:txBody>
                    <a:bodyPr/>
                    <a:lstStyle/>
                    <a:p>
                      <a:r>
                        <a:rPr lang="es-ES" b="1" noProof="0" dirty="0">
                          <a:solidFill>
                            <a:schemeClr val="bg1"/>
                          </a:solidFill>
                        </a:rPr>
                        <a:t>Material</a:t>
                      </a:r>
                    </a:p>
                  </a:txBody>
                  <a:tcPr>
                    <a:solidFill>
                      <a:schemeClr val="accent1"/>
                    </a:solidFill>
                  </a:tcPr>
                </a:tc>
                <a:tc>
                  <a:txBody>
                    <a:bodyPr/>
                    <a:lstStyle/>
                    <a:p>
                      <a:pPr algn="ctr"/>
                      <a:r>
                        <a:rPr lang="es-ES" noProof="0" dirty="0"/>
                        <a:t>S355</a:t>
                      </a:r>
                    </a:p>
                  </a:txBody>
                  <a:tcPr/>
                </a:tc>
                <a:tc>
                  <a:txBody>
                    <a:bodyPr/>
                    <a:lstStyle/>
                    <a:p>
                      <a:pPr algn="ctr"/>
                      <a:r>
                        <a:rPr lang="es-ES" noProof="0" dirty="0"/>
                        <a:t>EN 1.4162</a:t>
                      </a:r>
                    </a:p>
                  </a:txBody>
                  <a:tcPr/>
                </a:tc>
                <a:extLst>
                  <a:ext uri="{0D108BD9-81ED-4DB2-BD59-A6C34878D82A}">
                    <a16:rowId xmlns:a16="http://schemas.microsoft.com/office/drawing/2014/main" val="10001"/>
                  </a:ext>
                </a:extLst>
              </a:tr>
              <a:tr h="360000">
                <a:tc>
                  <a:txBody>
                    <a:bodyPr/>
                    <a:lstStyle/>
                    <a:p>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solidFill>
                      <a:schemeClr val="accent1"/>
                    </a:solidFill>
                  </a:tcPr>
                </a:tc>
                <a:tc>
                  <a:txBody>
                    <a:bodyPr/>
                    <a:lstStyle/>
                    <a:p>
                      <a:pPr algn="ctr"/>
                      <a:r>
                        <a:rPr lang="es-ES" noProof="0" dirty="0"/>
                        <a:t>355</a:t>
                      </a:r>
                    </a:p>
                  </a:txBody>
                  <a:tcPr/>
                </a:tc>
                <a:tc>
                  <a:txBody>
                    <a:bodyPr/>
                    <a:lstStyle/>
                    <a:p>
                      <a:pPr algn="ctr"/>
                      <a:r>
                        <a:rPr lang="es-ES" noProof="0" dirty="0"/>
                        <a:t>450</a:t>
                      </a:r>
                    </a:p>
                  </a:txBody>
                  <a:tcPr/>
                </a:tc>
                <a:extLst>
                  <a:ext uri="{0D108BD9-81ED-4DB2-BD59-A6C34878D82A}">
                    <a16:rowId xmlns:a16="http://schemas.microsoft.com/office/drawing/2014/main" val="10002"/>
                  </a:ext>
                </a:extLst>
              </a:tr>
              <a:tr h="360000">
                <a:tc>
                  <a:txBody>
                    <a:bodyPr/>
                    <a:lstStyle/>
                    <a:p>
                      <a:r>
                        <a:rPr lang="es-ES" b="1" noProof="0" dirty="0">
                          <a:solidFill>
                            <a:schemeClr val="bg1"/>
                          </a:solidFill>
                        </a:rPr>
                        <a:t>E [N/mm²]</a:t>
                      </a:r>
                    </a:p>
                  </a:txBody>
                  <a:tcPr>
                    <a:solidFill>
                      <a:schemeClr val="accent1"/>
                    </a:solidFill>
                  </a:tcPr>
                </a:tc>
                <a:tc>
                  <a:txBody>
                    <a:bodyPr/>
                    <a:lstStyle/>
                    <a:p>
                      <a:pPr algn="ctr"/>
                      <a:r>
                        <a:rPr lang="es-ES" noProof="0" dirty="0"/>
                        <a:t>210000</a:t>
                      </a:r>
                    </a:p>
                  </a:txBody>
                  <a:tcPr/>
                </a:tc>
                <a:tc>
                  <a:txBody>
                    <a:bodyPr/>
                    <a:lstStyle/>
                    <a:p>
                      <a:pPr algn="ctr"/>
                      <a:r>
                        <a:rPr lang="es-ES" noProof="0" dirty="0"/>
                        <a:t>200000</a:t>
                      </a:r>
                    </a:p>
                  </a:txBody>
                  <a:tcPr/>
                </a:tc>
                <a:extLst>
                  <a:ext uri="{0D108BD9-81ED-4DB2-BD59-A6C34878D82A}">
                    <a16:rowId xmlns:a16="http://schemas.microsoft.com/office/drawing/2014/main" val="10003"/>
                  </a:ext>
                </a:extLst>
              </a:tr>
            </a:tbl>
          </a:graphicData>
        </a:graphic>
      </p:graphicFrame>
      <p:sp>
        <p:nvSpPr>
          <p:cNvPr id="9"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Lateral</a:t>
            </a:r>
          </a:p>
        </p:txBody>
      </p:sp>
    </p:spTree>
    <p:extLst>
      <p:ext uri="{BB962C8B-B14F-4D97-AF65-F5344CB8AC3E}">
        <p14:creationId xmlns:p14="http://schemas.microsoft.com/office/powerpoint/2010/main" val="23207602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type="body" idx="1"/>
          </p:nvPr>
        </p:nvSpPr>
        <p:spPr>
          <a:xfrm>
            <a:off x="413656" y="855092"/>
            <a:ext cx="4040188" cy="639762"/>
          </a:xfrm>
        </p:spPr>
        <p:txBody>
          <a:bodyPr/>
          <a:lstStyle/>
          <a:p>
            <a:r>
              <a:rPr lang="es-ES" dirty="0"/>
              <a:t>EC 3-1-1: S355</a:t>
            </a:r>
          </a:p>
        </p:txBody>
      </p:sp>
      <mc:AlternateContent xmlns:mc="http://schemas.openxmlformats.org/markup-compatibility/2006" xmlns:a14="http://schemas.microsoft.com/office/drawing/2010/main">
        <mc:Choice Requires="a14">
          <p:sp>
            <p:nvSpPr>
              <p:cNvPr id="3" name="Tijdelijke aanduiding voor inhoud 2"/>
              <p:cNvSpPr>
                <a:spLocks noGrp="1"/>
              </p:cNvSpPr>
              <p:nvPr>
                <p:ph sz="half" idx="2"/>
              </p:nvPr>
            </p:nvSpPr>
            <p:spPr>
              <a:xfrm>
                <a:off x="413656" y="1494854"/>
                <a:ext cx="4040188" cy="4472806"/>
              </a:xfrm>
            </p:spPr>
            <p:txBody>
              <a:bodyPr/>
              <a:lstStyle/>
              <a:p>
                <a:r>
                  <a:rPr lang="es-ES" dirty="0"/>
                  <a:t>Clasificación</a:t>
                </a:r>
              </a:p>
              <a:p>
                <a:pPr lvl="1"/>
                <a:endParaRPr lang="nl-BE" dirty="0"/>
              </a:p>
              <a:p>
                <a:pPr lvl="1"/>
                <a:endParaRPr lang="nl-BE" dirty="0"/>
              </a:p>
              <a:p>
                <a:pPr marL="174625" lvl="1" indent="0"/>
                <a:endParaRPr lang="nl-BE" dirty="0"/>
              </a:p>
              <a:p>
                <a:pPr marL="174625" lvl="1" indent="0"/>
                <a:r>
                  <a:rPr lang="es-ES" dirty="0"/>
                  <a:t>Ala:</a:t>
                </a:r>
                <a:r>
                  <a:rPr lang="nl-BE" dirty="0"/>
                  <a:t> </a:t>
                </a:r>
                <a14:m>
                  <m:oMath xmlns:m="http://schemas.openxmlformats.org/officeDocument/2006/math">
                    <m:r>
                      <a:rPr lang="ca-ES" b="0" i="0" smtClean="0">
                        <a:latin typeface="Cambria Math"/>
                      </a:rPr>
                      <m:t>  </m:t>
                    </m:r>
                    <m:f>
                      <m:fPr>
                        <m:type m:val="skw"/>
                        <m:ctrlPr>
                          <a:rPr lang="nl-BE" i="1" smtClean="0">
                            <a:latin typeface="Cambria Math" panose="02040503050406030204" pitchFamily="18" charset="0"/>
                          </a:rPr>
                        </m:ctrlPr>
                      </m:fPr>
                      <m:num>
                        <m:r>
                          <a:rPr lang="nl-BE" b="0" i="1" smtClean="0">
                            <a:latin typeface="Cambria Math" panose="02040503050406030204" pitchFamily="18" charset="0"/>
                          </a:rPr>
                          <m:t>𝑐</m:t>
                        </m:r>
                      </m:num>
                      <m:den>
                        <m:r>
                          <a:rPr lang="nl-BE" b="0" i="1" smtClean="0">
                            <a:latin typeface="Cambria Math" panose="02040503050406030204" pitchFamily="18" charset="0"/>
                          </a:rPr>
                          <m:t>𝑡</m:t>
                        </m:r>
                      </m:den>
                    </m:f>
                    <m:r>
                      <a:rPr lang="nl-BE" b="0" i="1" smtClean="0">
                        <a:latin typeface="Cambria Math" panose="02040503050406030204" pitchFamily="18" charset="0"/>
                      </a:rPr>
                      <m:t>=6,78&lt;7,3=9</m:t>
                    </m:r>
                    <m:r>
                      <a:rPr lang="nl-BE" b="0" i="1" smtClean="0">
                        <a:latin typeface="Cambria Math" panose="02040503050406030204" pitchFamily="18" charset="0"/>
                        <a:ea typeface="Cambria Math" panose="02040503050406030204" pitchFamily="18" charset="0"/>
                      </a:rPr>
                      <m:t>𝜀</m:t>
                    </m:r>
                  </m:oMath>
                </a14:m>
                <a:endParaRPr lang="nl-BE" dirty="0"/>
              </a:p>
              <a:p>
                <a:pPr marL="174625" lvl="1" indent="0">
                  <a:buNone/>
                </a:pPr>
                <a:r>
                  <a:rPr lang="es-ES" dirty="0"/>
                  <a:t>Clase 1</a:t>
                </a:r>
              </a:p>
              <a:p>
                <a:pPr marL="174625" lvl="1" indent="0">
                  <a:buNone/>
                </a:pPr>
                <a:endParaRPr lang="nl-BE" dirty="0"/>
              </a:p>
              <a:p>
                <a:pPr marL="174625" lvl="1" indent="0"/>
                <a:r>
                  <a:rPr lang="es-ES" dirty="0"/>
                  <a:t>Alma: </a:t>
                </a:r>
                <a14:m>
                  <m:oMath xmlns:m="http://schemas.openxmlformats.org/officeDocument/2006/math">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m:t>
                    </m:r>
                    <m:r>
                      <a:rPr lang="nl-BE" b="0" i="1" smtClean="0">
                        <a:latin typeface="Cambria Math" panose="02040503050406030204" pitchFamily="18" charset="0"/>
                      </a:rPr>
                      <m:t>45</m:t>
                    </m:r>
                    <m:r>
                      <a:rPr lang="nl-BE" i="1">
                        <a:latin typeface="Cambria Math" panose="02040503050406030204" pitchFamily="18" charset="0"/>
                      </a:rPr>
                      <m:t>,</m:t>
                    </m:r>
                    <m:r>
                      <a:rPr lang="nl-BE" b="0" i="1" smtClean="0">
                        <a:latin typeface="Cambria Math" panose="02040503050406030204" pitchFamily="18" charset="0"/>
                      </a:rPr>
                      <m:t>3</m:t>
                    </m:r>
                    <m:r>
                      <a:rPr lang="nl-BE" i="1">
                        <a:latin typeface="Cambria Math" panose="02040503050406030204" pitchFamily="18" charset="0"/>
                      </a:rPr>
                      <m:t>&lt;</m:t>
                    </m:r>
                    <m:r>
                      <a:rPr lang="nl-BE" b="0" i="1" smtClean="0">
                        <a:latin typeface="Cambria Math" panose="02040503050406030204" pitchFamily="18" charset="0"/>
                      </a:rPr>
                      <m:t>58</m:t>
                    </m:r>
                    <m:r>
                      <a:rPr lang="nl-BE" i="1">
                        <a:latin typeface="Cambria Math" panose="02040503050406030204" pitchFamily="18" charset="0"/>
                      </a:rPr>
                      <m:t>,3=</m:t>
                    </m:r>
                    <m:r>
                      <a:rPr lang="nl-BE" b="0" i="1" smtClean="0">
                        <a:latin typeface="Cambria Math" panose="02040503050406030204" pitchFamily="18" charset="0"/>
                      </a:rPr>
                      <m:t>72</m:t>
                    </m:r>
                    <m:r>
                      <a:rPr lang="nl-BE" i="1">
                        <a:latin typeface="Cambria Math" panose="02040503050406030204" pitchFamily="18" charset="0"/>
                        <a:ea typeface="Cambria Math" panose="02040503050406030204" pitchFamily="18" charset="0"/>
                      </a:rPr>
                      <m:t>𝜀</m:t>
                    </m:r>
                  </m:oMath>
                </a14:m>
                <a:endParaRPr lang="nl-BE" dirty="0"/>
              </a:p>
              <a:p>
                <a:pPr marL="174625" lvl="1" indent="0">
                  <a:buNone/>
                </a:pPr>
                <a:r>
                  <a:rPr lang="es-ES" dirty="0"/>
                  <a:t>Clase 1</a:t>
                </a:r>
              </a:p>
              <a:p>
                <a:pPr marL="174625" lvl="1" indent="0">
                  <a:buNone/>
                </a:pPr>
                <a:endParaRPr lang="es-ES" dirty="0"/>
              </a:p>
              <a:p>
                <a:pPr marL="57150" indent="0">
                  <a:buNone/>
                </a:pPr>
                <a:r>
                  <a:rPr lang="es-ES" dirty="0"/>
                  <a:t>La sección es Clase 1</a:t>
                </a:r>
              </a:p>
            </p:txBody>
          </p:sp>
        </mc:Choice>
        <mc:Fallback xmlns="">
          <p:sp>
            <p:nvSpPr>
              <p:cNvPr id="3" name="Tijdelijke aanduiding voor inhoud 2"/>
              <p:cNvSpPr>
                <a:spLocks noGrp="1" noRot="1" noChangeAspect="1" noMove="1" noResize="1" noEditPoints="1" noAdjustHandles="1" noChangeArrowheads="1" noChangeShapeType="1" noTextEdit="1"/>
              </p:cNvSpPr>
              <p:nvPr>
                <p:ph sz="half" idx="2"/>
              </p:nvPr>
            </p:nvSpPr>
            <p:spPr>
              <a:xfrm>
                <a:off x="413656" y="1494854"/>
                <a:ext cx="4040188" cy="4472806"/>
              </a:xfrm>
              <a:blipFill rotWithShape="1">
                <a:blip r:embed="rId2"/>
                <a:stretch>
                  <a:fillRect l="-2112" t="-1090"/>
                </a:stretch>
              </a:blipFill>
            </p:spPr>
            <p:txBody>
              <a:bodyPr/>
              <a:lstStyle/>
              <a:p>
                <a:r>
                  <a:rPr lang="es-ES">
                    <a:noFill/>
                  </a:rPr>
                  <a:t> </a:t>
                </a:r>
              </a:p>
            </p:txBody>
          </p:sp>
        </mc:Fallback>
      </mc:AlternateContent>
      <p:sp>
        <p:nvSpPr>
          <p:cNvPr id="10" name="Tijdelijke aanduiding voor tekst 9"/>
          <p:cNvSpPr>
            <a:spLocks noGrp="1"/>
          </p:cNvSpPr>
          <p:nvPr>
            <p:ph type="body" sz="quarter" idx="3"/>
          </p:nvPr>
        </p:nvSpPr>
        <p:spPr>
          <a:xfrm>
            <a:off x="4699455" y="855092"/>
            <a:ext cx="4041775" cy="639762"/>
          </a:xfrm>
        </p:spPr>
        <p:txBody>
          <a:bodyPr/>
          <a:lstStyle/>
          <a:p>
            <a:r>
              <a:rPr lang="es-ES" dirty="0"/>
              <a:t>EC 3-1-4: Dúplex</a:t>
            </a:r>
          </a:p>
        </p:txBody>
      </p:sp>
      <mc:AlternateContent xmlns:mc="http://schemas.openxmlformats.org/markup-compatibility/2006" xmlns:a14="http://schemas.microsoft.com/office/drawing/2010/main">
        <mc:Choice Requires="a14">
          <p:sp>
            <p:nvSpPr>
              <p:cNvPr id="11" name="Tijdelijke aanduiding voor inhoud 10"/>
              <p:cNvSpPr>
                <a:spLocks noGrp="1"/>
              </p:cNvSpPr>
              <p:nvPr>
                <p:ph sz="quarter" idx="4"/>
              </p:nvPr>
            </p:nvSpPr>
            <p:spPr>
              <a:xfrm>
                <a:off x="4699455" y="1494854"/>
                <a:ext cx="4041775" cy="4472806"/>
              </a:xfrm>
            </p:spPr>
            <p:txBody>
              <a:bodyPr>
                <a:normAutofit/>
              </a:bodyPr>
              <a:lstStyle/>
              <a:p>
                <a:r>
                  <a:rPr lang="es-ES" dirty="0"/>
                  <a:t>Clasificación</a:t>
                </a:r>
              </a:p>
              <a:p>
                <a:pPr lvl="1"/>
                <a:endParaRPr lang="nl-BE" dirty="0"/>
              </a:p>
              <a:p>
                <a:pPr lvl="1"/>
                <a:endParaRPr lang="nl-BE" dirty="0"/>
              </a:p>
              <a:p>
                <a:pPr marL="0" lvl="1" indent="57150"/>
                <a:endParaRPr lang="nl-BE" dirty="0"/>
              </a:p>
              <a:p>
                <a:pPr marL="0" lvl="1" indent="57150"/>
                <a:r>
                  <a:rPr lang="es-ES" dirty="0"/>
                  <a:t>Ala</a:t>
                </a:r>
                <a:r>
                  <a:rPr lang="nl-BE" dirty="0"/>
                  <a:t>:</a:t>
                </a:r>
                <a14:m>
                  <m:oMath xmlns:m="http://schemas.openxmlformats.org/officeDocument/2006/math">
                    <m:r>
                      <a:rPr lang="ca-ES" b="0" i="0" smtClean="0">
                        <a:latin typeface="Cambria Math"/>
                      </a:rPr>
                      <m:t>   </m:t>
                    </m:r>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=6,78&lt;7,</m:t>
                    </m:r>
                    <m:r>
                      <a:rPr lang="nl-BE" b="0" i="1" smtClean="0">
                        <a:latin typeface="Cambria Math" panose="02040503050406030204" pitchFamily="18" charset="0"/>
                      </a:rPr>
                      <m:t>76</m:t>
                    </m:r>
                    <m:r>
                      <a:rPr lang="nl-BE" i="1">
                        <a:latin typeface="Cambria Math" panose="02040503050406030204" pitchFamily="18" charset="0"/>
                      </a:rPr>
                      <m:t>=</m:t>
                    </m:r>
                    <m:r>
                      <a:rPr lang="nl-BE" b="0" i="1" smtClean="0">
                        <a:latin typeface="Cambria Math" panose="02040503050406030204" pitchFamily="18" charset="0"/>
                      </a:rPr>
                      <m:t>11</m:t>
                    </m:r>
                    <m:r>
                      <a:rPr lang="nl-BE" i="1">
                        <a:latin typeface="Cambria Math" panose="02040503050406030204" pitchFamily="18" charset="0"/>
                        <a:ea typeface="Cambria Math" panose="02040503050406030204" pitchFamily="18" charset="0"/>
                      </a:rPr>
                      <m:t>𝜀</m:t>
                    </m:r>
                  </m:oMath>
                </a14:m>
                <a:endParaRPr lang="nl-BE" dirty="0"/>
              </a:p>
              <a:p>
                <a:pPr marL="0" lvl="1" indent="57150">
                  <a:buNone/>
                </a:pPr>
                <a:r>
                  <a:rPr lang="es-ES" dirty="0"/>
                  <a:t>Clase 3</a:t>
                </a:r>
              </a:p>
              <a:p>
                <a:pPr marL="0" lvl="1" indent="57150">
                  <a:buNone/>
                </a:pPr>
                <a:endParaRPr lang="es-ES" dirty="0"/>
              </a:p>
              <a:p>
                <a:pPr marL="0" lvl="1" indent="57150"/>
                <a:r>
                  <a:rPr lang="es-ES" dirty="0"/>
                  <a:t>Alma</a:t>
                </a:r>
                <a:r>
                  <a:rPr lang="nl-BE" dirty="0"/>
                  <a:t>: </a:t>
                </a:r>
                <a14:m>
                  <m:oMath xmlns:m="http://schemas.openxmlformats.org/officeDocument/2006/math">
                    <m:r>
                      <a:rPr lang="ca-ES" b="0" i="0" smtClean="0">
                        <a:latin typeface="Cambria Math"/>
                      </a:rPr>
                      <m:t> </m:t>
                    </m:r>
                    <m:f>
                      <m:fPr>
                        <m:type m:val="skw"/>
                        <m:ctrlPr>
                          <a:rPr lang="nl-BE" i="1">
                            <a:latin typeface="Cambria Math" panose="02040503050406030204" pitchFamily="18" charset="0"/>
                          </a:rPr>
                        </m:ctrlPr>
                      </m:fPr>
                      <m:num>
                        <m:r>
                          <a:rPr lang="nl-BE" i="1">
                            <a:latin typeface="Cambria Math" panose="02040503050406030204" pitchFamily="18" charset="0"/>
                          </a:rPr>
                          <m:t>𝑐</m:t>
                        </m:r>
                      </m:num>
                      <m:den>
                        <m:r>
                          <a:rPr lang="nl-BE" i="1">
                            <a:latin typeface="Cambria Math" panose="02040503050406030204" pitchFamily="18" charset="0"/>
                          </a:rPr>
                          <m:t>𝑡</m:t>
                        </m:r>
                      </m:den>
                    </m:f>
                    <m:r>
                      <a:rPr lang="nl-BE" i="1">
                        <a:latin typeface="Cambria Math" panose="02040503050406030204" pitchFamily="18" charset="0"/>
                      </a:rPr>
                      <m:t>=4</m:t>
                    </m:r>
                    <m:r>
                      <a:rPr lang="nl-BE" b="0" i="1" smtClean="0">
                        <a:latin typeface="Cambria Math" panose="02040503050406030204" pitchFamily="18" charset="0"/>
                      </a:rPr>
                      <m:t>5</m:t>
                    </m:r>
                    <m:r>
                      <a:rPr lang="nl-BE" i="1">
                        <a:latin typeface="Cambria Math" panose="02040503050406030204" pitchFamily="18" charset="0"/>
                      </a:rPr>
                      <m:t>,</m:t>
                    </m:r>
                    <m:r>
                      <a:rPr lang="nl-BE" b="0" i="1" smtClean="0">
                        <a:latin typeface="Cambria Math" panose="02040503050406030204" pitchFamily="18" charset="0"/>
                      </a:rPr>
                      <m:t>3</m:t>
                    </m:r>
                    <m:r>
                      <a:rPr lang="nl-BE" i="1">
                        <a:latin typeface="Cambria Math" panose="02040503050406030204" pitchFamily="18" charset="0"/>
                      </a:rPr>
                      <m:t>&lt;58,3=72</m:t>
                    </m:r>
                    <m:r>
                      <a:rPr lang="nl-BE" i="1">
                        <a:latin typeface="Cambria Math" panose="02040503050406030204" pitchFamily="18" charset="0"/>
                        <a:ea typeface="Cambria Math" panose="02040503050406030204" pitchFamily="18" charset="0"/>
                      </a:rPr>
                      <m:t>𝜀</m:t>
                    </m:r>
                  </m:oMath>
                </a14:m>
                <a:endParaRPr lang="nl-BE" dirty="0"/>
              </a:p>
              <a:p>
                <a:pPr marL="0" lvl="1" indent="57150">
                  <a:buNone/>
                </a:pPr>
                <a:r>
                  <a:rPr lang="es-ES" dirty="0"/>
                  <a:t>Clase 3</a:t>
                </a:r>
              </a:p>
              <a:p>
                <a:pPr marL="0" lvl="1" indent="57150">
                  <a:buNone/>
                </a:pPr>
                <a:endParaRPr lang="es-ES" dirty="0"/>
              </a:p>
              <a:p>
                <a:pPr marL="57150" indent="0">
                  <a:buNone/>
                </a:pPr>
                <a:r>
                  <a:rPr lang="es-ES" dirty="0"/>
                  <a:t>La sección es Clase 3</a:t>
                </a:r>
              </a:p>
              <a:p>
                <a:pPr marL="0" indent="0">
                  <a:buNone/>
                </a:pPr>
                <a:endParaRPr lang="nl-BE" dirty="0"/>
              </a:p>
            </p:txBody>
          </p:sp>
        </mc:Choice>
        <mc:Fallback xmlns="">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99455" y="1494854"/>
                <a:ext cx="4041775" cy="4472806"/>
              </a:xfrm>
              <a:blipFill rotWithShape="1">
                <a:blip r:embed="rId3"/>
                <a:stretch>
                  <a:fillRect l="-2112" t="-1090"/>
                </a:stretch>
              </a:blipFill>
            </p:spPr>
            <p:txBody>
              <a:bodyPr/>
              <a:lstStyle/>
              <a:p>
                <a:r>
                  <a:rPr lang="es-ES">
                    <a:noFill/>
                  </a:rPr>
                  <a:t> </a:t>
                </a:r>
              </a:p>
            </p:txBody>
          </p:sp>
        </mc:Fallback>
      </mc:AlternateContent>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2" name="Tekstvak 11"/>
              <p:cNvSpPr txBox="1"/>
              <p:nvPr/>
            </p:nvSpPr>
            <p:spPr>
              <a:xfrm>
                <a:off x="1144080" y="2032427"/>
                <a:ext cx="1814086"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=0,81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2" name="Tekstvak 11"/>
              <p:cNvSpPr txBox="1">
                <a:spLocks noRot="1" noChangeAspect="1" noMove="1" noResize="1" noEditPoints="1" noAdjustHandles="1" noChangeArrowheads="1" noChangeShapeType="1" noTextEdit="1"/>
              </p:cNvSpPr>
              <p:nvPr/>
            </p:nvSpPr>
            <p:spPr>
              <a:xfrm>
                <a:off x="1144080" y="2032427"/>
                <a:ext cx="1814086" cy="818366"/>
              </a:xfrm>
              <a:prstGeom prst="rect">
                <a:avLst/>
              </a:prstGeom>
              <a:blipFill rotWithShape="1">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Tekstvak 12"/>
              <p:cNvSpPr txBox="1"/>
              <p:nvPr/>
            </p:nvSpPr>
            <p:spPr>
              <a:xfrm>
                <a:off x="5392552" y="2017701"/>
                <a:ext cx="2622000" cy="8183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𝜀</m:t>
                      </m:r>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ad>
                        <m:radPr>
                          <m:degHide m:val="on"/>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radPr>
                        <m:deg/>
                        <m:e>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235</m:t>
                              </m:r>
                            </m:num>
                            <m:den>
                              <m:sSub>
                                <m:sSub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𝑓</m:t>
                                  </m:r>
                                </m:e>
                                <m:sub>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𝑦</m:t>
                                  </m:r>
                                </m:sub>
                              </m:sSub>
                            </m:den>
                          </m:f>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 </m:t>
                          </m:r>
                          <m:f>
                            <m:fPr>
                              <m:ctrlP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fPr>
                            <m:num>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m:t>
                              </m:r>
                            </m:num>
                            <m:den>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210000</m:t>
                              </m:r>
                            </m:den>
                          </m:f>
                        </m:e>
                      </m:rad>
                      <m:r>
                        <a:rPr kumimoji="0" lang="nl-BE" sz="18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=0,71</m:t>
                      </m:r>
                    </m:oMath>
                  </m:oMathPara>
                </a14:m>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3" name="Tekstvak 12"/>
              <p:cNvSpPr txBox="1">
                <a:spLocks noRot="1" noChangeAspect="1" noMove="1" noResize="1" noEditPoints="1" noAdjustHandles="1" noChangeArrowheads="1" noChangeShapeType="1" noTextEdit="1"/>
              </p:cNvSpPr>
              <p:nvPr/>
            </p:nvSpPr>
            <p:spPr>
              <a:xfrm>
                <a:off x="5392552" y="2017701"/>
                <a:ext cx="2622000" cy="818366"/>
              </a:xfrm>
              <a:prstGeom prst="rect">
                <a:avLst/>
              </a:prstGeom>
              <a:blipFill rotWithShape="1">
                <a:blip r:embed="rId5"/>
                <a:stretch>
                  <a:fillRect/>
                </a:stretch>
              </a:blipFill>
            </p:spPr>
            <p:txBody>
              <a:bodyPr/>
              <a:lstStyle/>
              <a:p>
                <a:r>
                  <a:rPr lang="es-ES">
                    <a:noFill/>
                  </a:rPr>
                  <a:t> </a:t>
                </a:r>
              </a:p>
            </p:txBody>
          </p:sp>
        </mc:Fallback>
      </mc:AlternateContent>
      <p:cxnSp>
        <p:nvCxnSpPr>
          <p:cNvPr id="19" name="Rechte verbindingslijn 18"/>
          <p:cNvCxnSpPr/>
          <p:nvPr/>
        </p:nvCxnSpPr>
        <p:spPr>
          <a:xfrm>
            <a:off x="4453844" y="1121445"/>
            <a:ext cx="0" cy="4846215"/>
          </a:xfrm>
          <a:prstGeom prst="line">
            <a:avLst/>
          </a:prstGeom>
        </p:spPr>
        <p:style>
          <a:lnRef idx="1">
            <a:schemeClr val="accent1"/>
          </a:lnRef>
          <a:fillRef idx="0">
            <a:schemeClr val="accent1"/>
          </a:fillRef>
          <a:effectRef idx="0">
            <a:schemeClr val="accent1"/>
          </a:effectRef>
          <a:fontRef idx="minor">
            <a:schemeClr val="tx1"/>
          </a:fontRef>
        </p:style>
      </p:cxnSp>
      <p:sp>
        <p:nvSpPr>
          <p:cNvPr id="14"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Lateral</a:t>
            </a:r>
          </a:p>
        </p:txBody>
      </p:sp>
    </p:spTree>
    <p:extLst>
      <p:ext uri="{BB962C8B-B14F-4D97-AF65-F5344CB8AC3E}">
        <p14:creationId xmlns:p14="http://schemas.microsoft.com/office/powerpoint/2010/main" val="20397451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type="body" idx="1"/>
          </p:nvPr>
        </p:nvSpPr>
        <p:spPr>
          <a:xfrm>
            <a:off x="457200" y="844206"/>
            <a:ext cx="4040188" cy="639762"/>
          </a:xfrm>
        </p:spPr>
        <p:txBody>
          <a:bodyPr/>
          <a:lstStyle/>
          <a:p>
            <a:r>
              <a:rPr lang="es-ES" dirty="0"/>
              <a:t>EC 3-1-1: S355</a:t>
            </a:r>
          </a:p>
        </p:txBody>
      </p:sp>
      <mc:AlternateContent xmlns:mc="http://schemas.openxmlformats.org/markup-compatibility/2006" xmlns:a14="http://schemas.microsoft.com/office/drawing/2010/main">
        <mc:Choice Requires="a14">
          <p:sp>
            <p:nvSpPr>
              <p:cNvPr id="3" name="Tijdelijke aanduiding voor inhoud 2"/>
              <p:cNvSpPr>
                <a:spLocks noGrp="1"/>
              </p:cNvSpPr>
              <p:nvPr>
                <p:ph sz="half" idx="2"/>
              </p:nvPr>
            </p:nvSpPr>
            <p:spPr>
              <a:xfrm>
                <a:off x="457200" y="1614600"/>
                <a:ext cx="4040188" cy="1736502"/>
              </a:xfrm>
            </p:spPr>
            <p:txBody>
              <a:bodyPr>
                <a:normAutofit lnSpcReduction="10000"/>
              </a:bodyPr>
              <a:lstStyle/>
              <a:p>
                <a:r>
                  <a:rPr lang="es-ES" dirty="0"/>
                  <a:t>Momento último</a:t>
                </a:r>
              </a:p>
              <a:p>
                <a:pPr marL="449263" lvl="1"/>
                <a:r>
                  <a:rPr lang="es-ES" dirty="0"/>
                  <a:t>Para Clase 1</a:t>
                </a:r>
              </a:p>
              <a:p>
                <a:pPr lvl="1"/>
                <a:endParaRPr lang="nl-BE" i="1" dirty="0"/>
              </a:p>
              <a:p>
                <a:pPr marL="457200" lvl="1" indent="0">
                  <a:buNone/>
                </a:pPr>
                <a14:m>
                  <m:oMathPara xmlns:m="http://schemas.openxmlformats.org/officeDocument/2006/math">
                    <m:oMathParaPr>
                      <m:jc m:val="centerGroup"/>
                    </m:oMathParaPr>
                    <m:oMath xmlns:m="http://schemas.openxmlformats.org/officeDocument/2006/math">
                      <m:sSub>
                        <m:sSubPr>
                          <m:ctrlPr>
                            <a:rPr lang="nl-BE"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𝑐</m:t>
                          </m:r>
                          <m:r>
                            <a:rPr lang="en-US" i="1">
                              <a:latin typeface="Cambria Math" panose="02040503050406030204" pitchFamily="18" charset="0"/>
                            </a:rPr>
                            <m:t>,</m:t>
                          </m:r>
                          <m:r>
                            <a:rPr lang="en-US" i="1">
                              <a:latin typeface="Cambria Math" panose="02040503050406030204" pitchFamily="18" charset="0"/>
                            </a:rPr>
                            <m:t>𝑅𝑑</m:t>
                          </m:r>
                        </m:sub>
                      </m:sSub>
                      <m:r>
                        <a:rPr lang="en-US" i="1">
                          <a:latin typeface="Cambria Math" panose="02040503050406030204" pitchFamily="18" charset="0"/>
                        </a:rPr>
                        <m:t>=</m:t>
                      </m:r>
                      <m:f>
                        <m:fPr>
                          <m:ctrlPr>
                            <a:rPr lang="nl-BE" i="1">
                              <a:latin typeface="Cambria Math" panose="02040503050406030204" pitchFamily="18" charset="0"/>
                            </a:rPr>
                          </m:ctrlPr>
                        </m:fPr>
                        <m:num>
                          <m:sSub>
                            <m:sSubPr>
                              <m:ctrlPr>
                                <a:rPr lang="nl-BE"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𝑝𝑙</m:t>
                              </m:r>
                              <m:r>
                                <a:rPr lang="en-US" i="1">
                                  <a:latin typeface="Cambria Math" panose="02040503050406030204" pitchFamily="18" charset="0"/>
                                </a:rPr>
                                <m:t>∙</m:t>
                              </m:r>
                            </m:sub>
                          </m:sSub>
                          <m:sSub>
                            <m:sSubPr>
                              <m:ctrlPr>
                                <a:rPr lang="nl-BE"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𝑦</m:t>
                              </m:r>
                            </m:sub>
                          </m:sSub>
                        </m:num>
                        <m:den>
                          <m:sSub>
                            <m:sSubPr>
                              <m:ctrlPr>
                                <a:rPr lang="nl-BE" i="1">
                                  <a:latin typeface="Cambria Math" panose="02040503050406030204" pitchFamily="18" charset="0"/>
                                </a:rPr>
                              </m:ctrlPr>
                            </m:sSubPr>
                            <m:e>
                              <m:r>
                                <a:rPr lang="en-US" i="1">
                                  <a:latin typeface="Cambria Math" panose="02040503050406030204" pitchFamily="18" charset="0"/>
                                </a:rPr>
                                <m:t>𝛾</m:t>
                              </m:r>
                            </m:e>
                            <m:sub>
                              <m:r>
                                <a:rPr lang="en-US" i="1">
                                  <a:latin typeface="Cambria Math" panose="02040503050406030204" pitchFamily="18" charset="0"/>
                                </a:rPr>
                                <m:t>𝑀</m:t>
                              </m:r>
                              <m:r>
                                <a:rPr lang="en-US" i="1">
                                  <a:latin typeface="Cambria Math" panose="02040503050406030204" pitchFamily="18" charset="0"/>
                                </a:rPr>
                                <m:t>0</m:t>
                              </m:r>
                            </m:sub>
                          </m:sSub>
                        </m:den>
                      </m:f>
                      <m:r>
                        <a:rPr lang="nl-BE" b="0" i="1" smtClean="0">
                          <a:latin typeface="Cambria Math" panose="02040503050406030204" pitchFamily="18" charset="0"/>
                        </a:rPr>
                        <m:t>=196 </m:t>
                      </m:r>
                      <m:r>
                        <a:rPr lang="nl-BE" b="0" i="1" smtClean="0">
                          <a:latin typeface="Cambria Math" panose="02040503050406030204" pitchFamily="18" charset="0"/>
                        </a:rPr>
                        <m:t>𝑘𝑁𝑚</m:t>
                      </m:r>
                    </m:oMath>
                  </m:oMathPara>
                </a14:m>
                <a:endParaRPr lang="nl-BE" dirty="0"/>
              </a:p>
              <a:p>
                <a:pPr lvl="1"/>
                <a:endParaRPr lang="nl-BE" dirty="0"/>
              </a:p>
            </p:txBody>
          </p:sp>
        </mc:Choice>
        <mc:Fallback xmlns="">
          <p:sp>
            <p:nvSpPr>
              <p:cNvPr id="3" name="Tijdelijke aanduiding voor inhoud 2"/>
              <p:cNvSpPr>
                <a:spLocks noGrp="1" noRot="1" noChangeAspect="1" noMove="1" noResize="1" noEditPoints="1" noAdjustHandles="1" noChangeArrowheads="1" noChangeShapeType="1" noTextEdit="1"/>
              </p:cNvSpPr>
              <p:nvPr>
                <p:ph sz="half" idx="2"/>
              </p:nvPr>
            </p:nvSpPr>
            <p:spPr>
              <a:xfrm>
                <a:off x="457200" y="1614600"/>
                <a:ext cx="4040188" cy="1736502"/>
              </a:xfrm>
              <a:blipFill rotWithShape="1">
                <a:blip r:embed="rId2"/>
                <a:stretch>
                  <a:fillRect l="-1961" t="-4912"/>
                </a:stretch>
              </a:blipFill>
            </p:spPr>
            <p:txBody>
              <a:bodyPr/>
              <a:lstStyle/>
              <a:p>
                <a:r>
                  <a:rPr lang="es-ES">
                    <a:noFill/>
                  </a:rPr>
                  <a:t> </a:t>
                </a:r>
              </a:p>
            </p:txBody>
          </p:sp>
        </mc:Fallback>
      </mc:AlternateContent>
      <p:sp>
        <p:nvSpPr>
          <p:cNvPr id="10" name="Tijdelijke aanduiding voor tekst 9"/>
          <p:cNvSpPr>
            <a:spLocks noGrp="1"/>
          </p:cNvSpPr>
          <p:nvPr>
            <p:ph type="body" sz="quarter" idx="3"/>
          </p:nvPr>
        </p:nvSpPr>
        <p:spPr>
          <a:xfrm>
            <a:off x="4645025" y="844206"/>
            <a:ext cx="4041775" cy="639762"/>
          </a:xfrm>
        </p:spPr>
        <p:txBody>
          <a:bodyPr/>
          <a:lstStyle/>
          <a:p>
            <a:r>
              <a:rPr lang="es-ES" dirty="0"/>
              <a:t>EC 3-1-4: Dúplex</a:t>
            </a:r>
          </a:p>
        </p:txBody>
      </p:sp>
      <mc:AlternateContent xmlns:mc="http://schemas.openxmlformats.org/markup-compatibility/2006" xmlns:a14="http://schemas.microsoft.com/office/drawing/2010/main">
        <mc:Choice Requires="a14">
          <p:sp>
            <p:nvSpPr>
              <p:cNvPr id="11" name="Tijdelijke aanduiding voor inhoud 10"/>
              <p:cNvSpPr>
                <a:spLocks noGrp="1"/>
              </p:cNvSpPr>
              <p:nvPr>
                <p:ph sz="quarter" idx="4"/>
              </p:nvPr>
            </p:nvSpPr>
            <p:spPr>
              <a:xfrm>
                <a:off x="4645025" y="1614600"/>
                <a:ext cx="4041775" cy="1736502"/>
              </a:xfrm>
            </p:spPr>
            <p:txBody>
              <a:bodyPr>
                <a:normAutofit lnSpcReduction="10000"/>
              </a:bodyPr>
              <a:lstStyle/>
              <a:p>
                <a:r>
                  <a:rPr lang="es-ES" dirty="0"/>
                  <a:t>Momento último</a:t>
                </a:r>
              </a:p>
              <a:p>
                <a:pPr marL="449263" lvl="1"/>
                <a:r>
                  <a:rPr lang="es-ES" dirty="0"/>
                  <a:t>Para Clase 3</a:t>
                </a:r>
              </a:p>
              <a:p>
                <a:pPr marL="449263" lvl="1"/>
                <a:endParaRPr lang="nl-BE" dirty="0"/>
              </a:p>
              <a:p>
                <a:pPr marL="457200" lvl="1" indent="0">
                  <a:buNone/>
                </a:pPr>
                <a14:m>
                  <m:oMathPara xmlns:m="http://schemas.openxmlformats.org/officeDocument/2006/math">
                    <m:oMathParaPr>
                      <m:jc m:val="centerGroup"/>
                    </m:oMathParaPr>
                    <m:oMath xmlns:m="http://schemas.openxmlformats.org/officeDocument/2006/math">
                      <m:sSub>
                        <m:sSubPr>
                          <m:ctrlPr>
                            <a:rPr lang="nl-BE"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𝑐</m:t>
                          </m:r>
                          <m:r>
                            <a:rPr lang="en-US" i="1">
                              <a:latin typeface="Cambria Math" panose="02040503050406030204" pitchFamily="18" charset="0"/>
                            </a:rPr>
                            <m:t>,</m:t>
                          </m:r>
                          <m:r>
                            <a:rPr lang="en-US" i="1">
                              <a:latin typeface="Cambria Math" panose="02040503050406030204" pitchFamily="18" charset="0"/>
                            </a:rPr>
                            <m:t>𝑅𝑑</m:t>
                          </m:r>
                        </m:sub>
                      </m:sSub>
                      <m:r>
                        <a:rPr lang="en-US" i="1">
                          <a:latin typeface="Cambria Math" panose="02040503050406030204" pitchFamily="18" charset="0"/>
                        </a:rPr>
                        <m:t>=</m:t>
                      </m:r>
                      <m:f>
                        <m:fPr>
                          <m:ctrlPr>
                            <a:rPr lang="nl-BE" i="1">
                              <a:latin typeface="Cambria Math" panose="02040503050406030204" pitchFamily="18" charset="0"/>
                            </a:rPr>
                          </m:ctrlPr>
                        </m:fPr>
                        <m:num>
                          <m:sSub>
                            <m:sSubPr>
                              <m:ctrlPr>
                                <a:rPr lang="nl-BE" i="1">
                                  <a:latin typeface="Cambria Math" panose="02040503050406030204" pitchFamily="18" charset="0"/>
                                </a:rPr>
                              </m:ctrlPr>
                            </m:sSubPr>
                            <m:e>
                              <m:r>
                                <a:rPr lang="en-US" i="1">
                                  <a:latin typeface="Cambria Math" panose="02040503050406030204" pitchFamily="18" charset="0"/>
                                </a:rPr>
                                <m:t>𝑊</m:t>
                              </m:r>
                            </m:e>
                            <m:sub>
                              <m:r>
                                <a:rPr lang="nl-BE" b="0" i="1" smtClean="0">
                                  <a:latin typeface="Cambria Math" panose="02040503050406030204" pitchFamily="18" charset="0"/>
                                </a:rPr>
                                <m:t>𝑒</m:t>
                              </m:r>
                              <m:r>
                                <a:rPr lang="en-US" i="1">
                                  <a:latin typeface="Cambria Math" panose="02040503050406030204" pitchFamily="18" charset="0"/>
                                </a:rPr>
                                <m:t>𝑙</m:t>
                              </m:r>
                              <m:r>
                                <a:rPr lang="en-US" i="1">
                                  <a:latin typeface="Cambria Math" panose="02040503050406030204" pitchFamily="18" charset="0"/>
                                </a:rPr>
                                <m:t>∙</m:t>
                              </m:r>
                            </m:sub>
                          </m:sSub>
                          <m:sSub>
                            <m:sSubPr>
                              <m:ctrlPr>
                                <a:rPr lang="nl-BE"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𝑦</m:t>
                              </m:r>
                            </m:sub>
                          </m:sSub>
                        </m:num>
                        <m:den>
                          <m:sSub>
                            <m:sSubPr>
                              <m:ctrlPr>
                                <a:rPr lang="nl-BE" i="1">
                                  <a:latin typeface="Cambria Math" panose="02040503050406030204" pitchFamily="18" charset="0"/>
                                </a:rPr>
                              </m:ctrlPr>
                            </m:sSubPr>
                            <m:e>
                              <m:r>
                                <a:rPr lang="en-US" i="1">
                                  <a:latin typeface="Cambria Math" panose="02040503050406030204" pitchFamily="18" charset="0"/>
                                </a:rPr>
                                <m:t>𝛾</m:t>
                              </m:r>
                            </m:e>
                            <m:sub>
                              <m:r>
                                <a:rPr lang="en-US" i="1">
                                  <a:latin typeface="Cambria Math" panose="02040503050406030204" pitchFamily="18" charset="0"/>
                                </a:rPr>
                                <m:t>𝑀</m:t>
                              </m:r>
                              <m:r>
                                <a:rPr lang="en-US" i="1">
                                  <a:latin typeface="Cambria Math" panose="02040503050406030204" pitchFamily="18" charset="0"/>
                                </a:rPr>
                                <m:t>0</m:t>
                              </m:r>
                            </m:sub>
                          </m:sSub>
                        </m:den>
                      </m:f>
                      <m:r>
                        <a:rPr lang="nl-BE" b="0" i="1" smtClean="0">
                          <a:latin typeface="Cambria Math" panose="02040503050406030204" pitchFamily="18" charset="0"/>
                        </a:rPr>
                        <m:t>=202 </m:t>
                      </m:r>
                      <m:r>
                        <a:rPr lang="nl-BE" b="0" i="1" smtClean="0">
                          <a:latin typeface="Cambria Math" panose="02040503050406030204" pitchFamily="18" charset="0"/>
                        </a:rPr>
                        <m:t>𝑘𝑁𝑚</m:t>
                      </m:r>
                    </m:oMath>
                  </m:oMathPara>
                </a14:m>
                <a:endParaRPr lang="nl-BE" dirty="0"/>
              </a:p>
              <a:p>
                <a:pPr lvl="1"/>
                <a:endParaRPr lang="nl-BE" dirty="0"/>
              </a:p>
            </p:txBody>
          </p:sp>
        </mc:Choice>
        <mc:Fallback xmlns="">
          <p:sp>
            <p:nvSpPr>
              <p:cNvPr id="11" name="Tijdelijke aanduiding voor inhoud 10"/>
              <p:cNvSpPr>
                <a:spLocks noGrp="1" noRot="1" noChangeAspect="1" noMove="1" noResize="1" noEditPoints="1" noAdjustHandles="1" noChangeArrowheads="1" noChangeShapeType="1" noTextEdit="1"/>
              </p:cNvSpPr>
              <p:nvPr>
                <p:ph sz="quarter" idx="4"/>
              </p:nvPr>
            </p:nvSpPr>
            <p:spPr>
              <a:xfrm>
                <a:off x="4645025" y="1614600"/>
                <a:ext cx="4041775" cy="1736502"/>
              </a:xfrm>
              <a:blipFill rotWithShape="1">
                <a:blip r:embed="rId3"/>
                <a:stretch>
                  <a:fillRect l="-2112" t="-4912"/>
                </a:stretch>
              </a:blipFill>
            </p:spPr>
            <p:txBody>
              <a:bodyPr/>
              <a:lstStyle/>
              <a:p>
                <a:r>
                  <a:rPr lang="es-ES">
                    <a:noFill/>
                  </a:rPr>
                  <a:t> </a:t>
                </a:r>
              </a:p>
            </p:txBody>
          </p:sp>
        </mc:Fallback>
      </mc:AlternateContent>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cxnSp>
        <p:nvCxnSpPr>
          <p:cNvPr id="19" name="Rechte verbindingslijn 18"/>
          <p:cNvCxnSpPr/>
          <p:nvPr/>
        </p:nvCxnSpPr>
        <p:spPr>
          <a:xfrm>
            <a:off x="4497388" y="1241191"/>
            <a:ext cx="0" cy="2109911"/>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ijdelijke aanduiding voor inhoud 2"/>
              <p:cNvSpPr txBox="1">
                <a:spLocks/>
              </p:cNvSpPr>
              <p:nvPr/>
            </p:nvSpPr>
            <p:spPr>
              <a:xfrm>
                <a:off x="386306" y="3789827"/>
                <a:ext cx="8452892" cy="257891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es-ES" sz="2400" b="1" i="0" u="none" strike="noStrike" kern="1200" cap="none" spc="0" normalizeH="0" baseline="0" noProof="0" dirty="0">
                    <a:ln>
                      <a:noFill/>
                    </a:ln>
                    <a:solidFill>
                      <a:prstClr val="black"/>
                    </a:solidFill>
                    <a:effectLst/>
                    <a:uLnTx/>
                    <a:uFillTx/>
                    <a:latin typeface="Calibri"/>
                    <a:ea typeface="+mn-ea"/>
                    <a:cs typeface="+mn-cs"/>
                  </a:rPr>
                  <a:t>Revisión de EC 3-1-4:</a:t>
                </a:r>
              </a:p>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Límites de clasificación: más cercanos a los de acero al carbono</a:t>
                </a: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r>
                  <a:rPr kumimoji="0" lang="es-ES" sz="2000" b="0" i="0" u="none" strike="noStrike" kern="1200" cap="none" spc="0" normalizeH="0" baseline="0" noProof="0" dirty="0">
                    <a:ln>
                      <a:noFill/>
                    </a:ln>
                    <a:solidFill>
                      <a:prstClr val="black"/>
                    </a:solidFill>
                    <a:effectLst/>
                    <a:uLnTx/>
                    <a:uFillTx/>
                    <a:latin typeface="Calibri"/>
                    <a:ea typeface="+mn-ea"/>
                    <a:cs typeface="+mn-cs"/>
                  </a:rPr>
                  <a:t>Con los nuevos límites la sección es Clase 2</a:t>
                </a:r>
              </a:p>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r>
                  <a:rPr kumimoji="0" lang="nl-BE" sz="2000" b="0" i="0" u="none" strike="noStrike" kern="1200" cap="none" spc="0" normalizeH="0" baseline="0" noProof="0" dirty="0">
                    <a:ln>
                      <a:noFill/>
                    </a:ln>
                    <a:solidFill>
                      <a:prstClr val="black"/>
                    </a:solidFill>
                    <a:effectLst/>
                    <a:uLnTx/>
                    <a:uFillTx/>
                    <a:latin typeface="Calibri"/>
                    <a:ea typeface="+mn-ea"/>
                    <a:cs typeface="+mn-cs"/>
                  </a:rPr>
                  <a:t>	</a:t>
                </a:r>
                <a14:m>
                  <m:oMath xmlns:m="http://schemas.openxmlformats.org/officeDocument/2006/math">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𝑅𝑑</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𝑊</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𝑝𝑙</m:t>
                            </m:r>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𝑦</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𝛾</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sub>
                        </m:sSub>
                      </m:den>
                    </m:f>
                    <m: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26</m:t>
                    </m:r>
                    <m: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𝑘𝑁𝑚</m:t>
                    </m:r>
                  </m:oMath>
                </a14:m>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Char char="–"/>
                  <a:tabLst/>
                  <a:defRPr/>
                </a:pPr>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a:p>
                <a:pPr marL="57150" marR="0" lvl="0" indent="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endParaRPr kumimoji="0" lang="nl-BE" sz="24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4" name="Tijdelijke aanduiding voor inhoud 2"/>
              <p:cNvSpPr txBox="1">
                <a:spLocks noRot="1" noChangeAspect="1" noMove="1" noResize="1" noEditPoints="1" noAdjustHandles="1" noChangeArrowheads="1" noChangeShapeType="1" noTextEdit="1"/>
              </p:cNvSpPr>
              <p:nvPr/>
            </p:nvSpPr>
            <p:spPr>
              <a:xfrm>
                <a:off x="386306" y="3789827"/>
                <a:ext cx="8452892" cy="2578918"/>
              </a:xfrm>
              <a:prstGeom prst="rect">
                <a:avLst/>
              </a:prstGeom>
              <a:blipFill rotWithShape="1">
                <a:blip r:embed="rId4"/>
                <a:stretch>
                  <a:fillRect l="-1081" t="-1891"/>
                </a:stretch>
              </a:blipFill>
            </p:spPr>
            <p:txBody>
              <a:bodyPr/>
              <a:lstStyle/>
              <a:p>
                <a:r>
                  <a:rPr lang="es-ES">
                    <a:noFill/>
                  </a:rPr>
                  <a:t> </a:t>
                </a:r>
              </a:p>
            </p:txBody>
          </p:sp>
        </mc:Fallback>
      </mc:AlternateContent>
      <p:sp>
        <p:nvSpPr>
          <p:cNvPr id="12"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Lateral</a:t>
            </a:r>
          </a:p>
        </p:txBody>
      </p:sp>
    </p:spTree>
    <p:extLst>
      <p:ext uri="{BB962C8B-B14F-4D97-AF65-F5344CB8AC3E}">
        <p14:creationId xmlns:p14="http://schemas.microsoft.com/office/powerpoint/2010/main" val="17239168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ijdelijke aanduiding voor inhoud 6"/>
          <p:cNvGraphicFramePr>
            <a:graphicFrameLocks noGrp="1"/>
          </p:cNvGraphicFramePr>
          <p:nvPr>
            <p:ph sz="half" idx="2"/>
          </p:nvPr>
        </p:nvGraphicFramePr>
        <p:xfrm>
          <a:off x="2219264" y="2458983"/>
          <a:ext cx="4399249" cy="4053840"/>
        </p:xfrm>
        <a:graphic>
          <a:graphicData uri="http://schemas.openxmlformats.org/drawingml/2006/table">
            <a:tbl>
              <a:tblPr firstRow="1" bandRow="1">
                <a:tableStyleId>{5C22544A-7EE6-4342-B048-85BDC9FD1C3A}</a:tableStyleId>
              </a:tblPr>
              <a:tblGrid>
                <a:gridCol w="1220621">
                  <a:extLst>
                    <a:ext uri="{9D8B030D-6E8A-4147-A177-3AD203B41FA5}">
                      <a16:colId xmlns:a16="http://schemas.microsoft.com/office/drawing/2014/main" val="20000"/>
                    </a:ext>
                  </a:extLst>
                </a:gridCol>
                <a:gridCol w="1458685">
                  <a:extLst>
                    <a:ext uri="{9D8B030D-6E8A-4147-A177-3AD203B41FA5}">
                      <a16:colId xmlns:a16="http://schemas.microsoft.com/office/drawing/2014/main" val="20001"/>
                    </a:ext>
                  </a:extLst>
                </a:gridCol>
                <a:gridCol w="1719943">
                  <a:extLst>
                    <a:ext uri="{9D8B030D-6E8A-4147-A177-3AD203B41FA5}">
                      <a16:colId xmlns:a16="http://schemas.microsoft.com/office/drawing/2014/main" val="20002"/>
                    </a:ext>
                  </a:extLst>
                </a:gridCol>
              </a:tblGrid>
              <a:tr h="324000">
                <a:tc>
                  <a:txBody>
                    <a:bodyPr/>
                    <a:lstStyle/>
                    <a:p>
                      <a:endParaRPr lang="es-ES" sz="1600" noProof="0" dirty="0"/>
                    </a:p>
                  </a:txBody>
                  <a:tcPr>
                    <a:solidFill>
                      <a:schemeClr val="bg1"/>
                    </a:solidFill>
                  </a:tcPr>
                </a:tc>
                <a:tc>
                  <a:txBody>
                    <a:bodyPr/>
                    <a:lstStyle/>
                    <a:p>
                      <a:pPr algn="ctr"/>
                      <a:r>
                        <a:rPr lang="es-ES" sz="1600" noProof="0" dirty="0"/>
                        <a:t>EC 3-1-1: S355</a:t>
                      </a:r>
                    </a:p>
                  </a:txBody>
                  <a:tcPr/>
                </a:tc>
                <a:tc>
                  <a:txBody>
                    <a:bodyPr/>
                    <a:lstStyle/>
                    <a:p>
                      <a:pPr algn="ctr"/>
                      <a:r>
                        <a:rPr lang="es-ES" sz="1600" noProof="0" dirty="0"/>
                        <a:t>EC 3-1-4: dúplex</a:t>
                      </a:r>
                    </a:p>
                  </a:txBody>
                  <a:tcPr/>
                </a:tc>
                <a:extLst>
                  <a:ext uri="{0D108BD9-81ED-4DB2-BD59-A6C34878D82A}">
                    <a16:rowId xmlns:a16="http://schemas.microsoft.com/office/drawing/2014/main" val="10000"/>
                  </a:ext>
                </a:extLst>
              </a:tr>
              <a:tr h="324000">
                <a:tc>
                  <a:txBody>
                    <a:bodyPr/>
                    <a:lstStyle/>
                    <a:p>
                      <a:r>
                        <a:rPr lang="es-ES" sz="1600" b="1" noProof="0" dirty="0">
                          <a:solidFill>
                            <a:schemeClr val="bg1"/>
                          </a:solidFill>
                        </a:rPr>
                        <a:t>C</a:t>
                      </a:r>
                      <a:r>
                        <a:rPr lang="es-ES" sz="1600" b="1" baseline="-25000" noProof="0" dirty="0">
                          <a:solidFill>
                            <a:schemeClr val="bg1"/>
                          </a:solidFill>
                        </a:rPr>
                        <a:t>1</a:t>
                      </a:r>
                      <a:r>
                        <a:rPr lang="es-ES" sz="1600" b="1" baseline="0" noProof="0" dirty="0">
                          <a:solidFill>
                            <a:schemeClr val="bg1"/>
                          </a:solidFill>
                        </a:rPr>
                        <a:t> [-]</a:t>
                      </a:r>
                      <a:endParaRPr lang="es-ES" sz="1600" b="1" noProof="0" dirty="0">
                        <a:solidFill>
                          <a:schemeClr val="bg1"/>
                        </a:solidFill>
                      </a:endParaRPr>
                    </a:p>
                  </a:txBody>
                  <a:tcPr>
                    <a:solidFill>
                      <a:schemeClr val="accent1"/>
                    </a:solidFill>
                  </a:tcPr>
                </a:tc>
                <a:tc>
                  <a:txBody>
                    <a:bodyPr/>
                    <a:lstStyle/>
                    <a:p>
                      <a:pPr algn="ctr"/>
                      <a:r>
                        <a:rPr lang="es-ES" sz="1600" noProof="0" dirty="0"/>
                        <a:t>1,04</a:t>
                      </a:r>
                    </a:p>
                  </a:txBody>
                  <a:tcPr/>
                </a:tc>
                <a:tc>
                  <a:txBody>
                    <a:bodyPr/>
                    <a:lstStyle/>
                    <a:p>
                      <a:pPr algn="ctr"/>
                      <a:r>
                        <a:rPr lang="es-ES" sz="1600" noProof="0" dirty="0"/>
                        <a:t>1,04</a:t>
                      </a:r>
                    </a:p>
                  </a:txBody>
                  <a:tcPr/>
                </a:tc>
                <a:extLst>
                  <a:ext uri="{0D108BD9-81ED-4DB2-BD59-A6C34878D82A}">
                    <a16:rowId xmlns:a16="http://schemas.microsoft.com/office/drawing/2014/main" val="10001"/>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a:solidFill>
                            <a:schemeClr val="bg1"/>
                          </a:solidFill>
                        </a:rPr>
                        <a:t>C</a:t>
                      </a:r>
                      <a:r>
                        <a:rPr lang="es-ES" sz="1600" b="1" baseline="-25000" noProof="0" dirty="0">
                          <a:solidFill>
                            <a:schemeClr val="bg1"/>
                          </a:solidFill>
                        </a:rPr>
                        <a:t>2 </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0,42</a:t>
                      </a:r>
                    </a:p>
                  </a:txBody>
                  <a:tcPr/>
                </a:tc>
                <a:tc>
                  <a:txBody>
                    <a:bodyPr/>
                    <a:lstStyle/>
                    <a:p>
                      <a:pPr algn="ctr"/>
                      <a:r>
                        <a:rPr lang="es-ES" sz="1600" noProof="0" dirty="0"/>
                        <a:t>0,42</a:t>
                      </a:r>
                    </a:p>
                  </a:txBody>
                  <a:tcPr/>
                </a:tc>
                <a:extLst>
                  <a:ext uri="{0D108BD9-81ED-4DB2-BD59-A6C34878D82A}">
                    <a16:rowId xmlns:a16="http://schemas.microsoft.com/office/drawing/2014/main" val="10002"/>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err="1">
                          <a:solidFill>
                            <a:schemeClr val="bg1"/>
                          </a:solidFill>
                        </a:rPr>
                        <a:t>k</a:t>
                      </a:r>
                      <a:r>
                        <a:rPr lang="es-ES" sz="1600" b="1" baseline="-25000" noProof="0" dirty="0" err="1">
                          <a:solidFill>
                            <a:schemeClr val="bg1"/>
                          </a:solidFill>
                        </a:rPr>
                        <a:t>z</a:t>
                      </a:r>
                      <a:r>
                        <a:rPr lang="es-ES" sz="1600" b="1" baseline="-25000" noProof="0" dirty="0">
                          <a:solidFill>
                            <a:schemeClr val="bg1"/>
                          </a:solidFill>
                        </a:rPr>
                        <a:t> </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1</a:t>
                      </a:r>
                    </a:p>
                  </a:txBody>
                  <a:tcPr/>
                </a:tc>
                <a:tc>
                  <a:txBody>
                    <a:bodyPr/>
                    <a:lstStyle/>
                    <a:p>
                      <a:pPr algn="ctr"/>
                      <a:r>
                        <a:rPr lang="es-ES" sz="1600" noProof="0" dirty="0"/>
                        <a:t>1</a:t>
                      </a:r>
                    </a:p>
                  </a:txBody>
                  <a:tcPr/>
                </a:tc>
                <a:extLst>
                  <a:ext uri="{0D108BD9-81ED-4DB2-BD59-A6C34878D82A}">
                    <a16:rowId xmlns:a16="http://schemas.microsoft.com/office/drawing/2014/main" val="10003"/>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err="1">
                          <a:solidFill>
                            <a:schemeClr val="bg1"/>
                          </a:solidFill>
                        </a:rPr>
                        <a:t>k</a:t>
                      </a:r>
                      <a:r>
                        <a:rPr lang="es-ES" sz="1600" b="1" baseline="-25000" noProof="0" dirty="0" err="1">
                          <a:solidFill>
                            <a:schemeClr val="bg1"/>
                          </a:solidFill>
                        </a:rPr>
                        <a:t>w</a:t>
                      </a:r>
                      <a:r>
                        <a:rPr lang="es-ES" sz="1600" b="1" baseline="-25000" noProof="0" dirty="0">
                          <a:solidFill>
                            <a:schemeClr val="bg1"/>
                          </a:solidFill>
                        </a:rPr>
                        <a:t> </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1</a:t>
                      </a:r>
                    </a:p>
                  </a:txBody>
                  <a:tcPr/>
                </a:tc>
                <a:tc>
                  <a:txBody>
                    <a:bodyPr/>
                    <a:lstStyle/>
                    <a:p>
                      <a:pPr algn="ctr"/>
                      <a:r>
                        <a:rPr lang="es-ES" sz="1600" noProof="0" dirty="0"/>
                        <a:t>1</a:t>
                      </a:r>
                    </a:p>
                  </a:txBody>
                  <a:tcPr/>
                </a:tc>
                <a:extLst>
                  <a:ext uri="{0D108BD9-81ED-4DB2-BD59-A6C34878D82A}">
                    <a16:rowId xmlns:a16="http://schemas.microsoft.com/office/drawing/2014/main" val="10004"/>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err="1">
                          <a:solidFill>
                            <a:schemeClr val="bg1"/>
                          </a:solidFill>
                        </a:rPr>
                        <a:t>z</a:t>
                      </a:r>
                      <a:r>
                        <a:rPr lang="es-ES" sz="1600" b="1" baseline="-25000" noProof="0" dirty="0" err="1">
                          <a:solidFill>
                            <a:schemeClr val="bg1"/>
                          </a:solidFill>
                        </a:rPr>
                        <a:t>g</a:t>
                      </a:r>
                      <a:r>
                        <a:rPr lang="es-ES" sz="1600" b="1" baseline="0" noProof="0" dirty="0">
                          <a:solidFill>
                            <a:schemeClr val="bg1"/>
                          </a:solidFill>
                        </a:rPr>
                        <a:t> [mm]</a:t>
                      </a:r>
                      <a:endParaRPr lang="es-ES" sz="1600" b="1" noProof="0" dirty="0">
                        <a:solidFill>
                          <a:schemeClr val="bg1"/>
                        </a:solidFill>
                      </a:endParaRPr>
                    </a:p>
                  </a:txBody>
                  <a:tcPr>
                    <a:solidFill>
                      <a:schemeClr val="accent1"/>
                    </a:solidFill>
                  </a:tcPr>
                </a:tc>
                <a:tc>
                  <a:txBody>
                    <a:bodyPr/>
                    <a:lstStyle/>
                    <a:p>
                      <a:pPr algn="ctr"/>
                      <a:r>
                        <a:rPr lang="es-ES" sz="1600" noProof="0" dirty="0"/>
                        <a:t>160</a:t>
                      </a:r>
                    </a:p>
                  </a:txBody>
                  <a:tcPr/>
                </a:tc>
                <a:tc>
                  <a:txBody>
                    <a:bodyPr/>
                    <a:lstStyle/>
                    <a:p>
                      <a:pPr algn="ctr"/>
                      <a:r>
                        <a:rPr lang="es-ES" sz="1600" noProof="0" dirty="0"/>
                        <a:t>160</a:t>
                      </a:r>
                    </a:p>
                  </a:txBody>
                  <a:tcPr/>
                </a:tc>
                <a:extLst>
                  <a:ext uri="{0D108BD9-81ED-4DB2-BD59-A6C34878D82A}">
                    <a16:rowId xmlns:a16="http://schemas.microsoft.com/office/drawing/2014/main" val="10005"/>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err="1">
                          <a:solidFill>
                            <a:schemeClr val="bg1"/>
                          </a:solidFill>
                        </a:rPr>
                        <a:t>I</a:t>
                      </a:r>
                      <a:r>
                        <a:rPr lang="es-ES" sz="1600" b="1" baseline="-25000" noProof="0" dirty="0" err="1">
                          <a:solidFill>
                            <a:schemeClr val="bg1"/>
                          </a:solidFill>
                        </a:rPr>
                        <a:t>z</a:t>
                      </a:r>
                      <a:r>
                        <a:rPr lang="es-ES" sz="1600" b="1" baseline="0" noProof="0" dirty="0">
                          <a:solidFill>
                            <a:schemeClr val="bg1"/>
                          </a:solidFill>
                        </a:rPr>
                        <a:t> [mm</a:t>
                      </a:r>
                      <a:r>
                        <a:rPr lang="es-ES" sz="1600" b="1" baseline="30000" noProof="0" dirty="0">
                          <a:solidFill>
                            <a:schemeClr val="bg1"/>
                          </a:solidFill>
                        </a:rPr>
                        <a:t>4</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5,6.10</a:t>
                      </a:r>
                      <a:r>
                        <a:rPr lang="es-ES" sz="1600" baseline="30000" noProof="0" dirty="0"/>
                        <a:t>6</a:t>
                      </a:r>
                      <a:endParaRPr lang="es-ES" sz="1600" noProof="0" dirty="0"/>
                    </a:p>
                  </a:txBody>
                  <a:tcPr/>
                </a:tc>
                <a:tc>
                  <a:txBody>
                    <a:bodyPr/>
                    <a:lstStyle/>
                    <a:p>
                      <a:pPr algn="ctr"/>
                      <a:r>
                        <a:rPr lang="es-ES" sz="1600" noProof="0" dirty="0"/>
                        <a:t>5,6.10</a:t>
                      </a:r>
                      <a:r>
                        <a:rPr lang="es-ES" sz="1600" baseline="30000" noProof="0" dirty="0"/>
                        <a:t>6</a:t>
                      </a:r>
                      <a:endParaRPr lang="es-ES" sz="1600" noProof="0" dirty="0"/>
                    </a:p>
                  </a:txBody>
                  <a:tcPr/>
                </a:tc>
                <a:extLst>
                  <a:ext uri="{0D108BD9-81ED-4DB2-BD59-A6C34878D82A}">
                    <a16:rowId xmlns:a16="http://schemas.microsoft.com/office/drawing/2014/main" val="10006"/>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a:solidFill>
                            <a:schemeClr val="bg1"/>
                          </a:solidFill>
                        </a:rPr>
                        <a:t>I</a:t>
                      </a:r>
                      <a:r>
                        <a:rPr lang="es-ES" sz="1600" b="1" baseline="-25000" noProof="0" dirty="0">
                          <a:solidFill>
                            <a:schemeClr val="bg1"/>
                          </a:solidFill>
                        </a:rPr>
                        <a:t>T</a:t>
                      </a:r>
                      <a:r>
                        <a:rPr lang="es-ES" sz="1600" b="1" baseline="0" noProof="0" dirty="0">
                          <a:solidFill>
                            <a:schemeClr val="bg1"/>
                          </a:solidFill>
                        </a:rPr>
                        <a:t> [mm</a:t>
                      </a:r>
                      <a:r>
                        <a:rPr lang="es-ES" sz="1600" b="1" baseline="30000" noProof="0" dirty="0">
                          <a:solidFill>
                            <a:schemeClr val="bg1"/>
                          </a:solidFill>
                        </a:rPr>
                        <a:t>4</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1,2.10</a:t>
                      </a:r>
                      <a:r>
                        <a:rPr lang="es-ES" sz="1600" baseline="30000" noProof="0" dirty="0"/>
                        <a:t>5</a:t>
                      </a:r>
                      <a:endParaRPr lang="es-ES" sz="1600" noProof="0" dirty="0"/>
                    </a:p>
                  </a:txBody>
                  <a:tcPr/>
                </a:tc>
                <a:tc>
                  <a:txBody>
                    <a:bodyPr/>
                    <a:lstStyle/>
                    <a:p>
                      <a:pPr algn="ctr"/>
                      <a:r>
                        <a:rPr lang="es-ES" sz="1600" noProof="0" dirty="0"/>
                        <a:t>1,2.10</a:t>
                      </a:r>
                      <a:r>
                        <a:rPr lang="es-ES" sz="1600" baseline="30000" noProof="0" dirty="0"/>
                        <a:t>5</a:t>
                      </a:r>
                      <a:endParaRPr lang="es-ES" sz="1600" noProof="0" dirty="0"/>
                    </a:p>
                  </a:txBody>
                  <a:tcPr/>
                </a:tc>
                <a:extLst>
                  <a:ext uri="{0D108BD9-81ED-4DB2-BD59-A6C34878D82A}">
                    <a16:rowId xmlns:a16="http://schemas.microsoft.com/office/drawing/2014/main" val="10007"/>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err="1">
                          <a:solidFill>
                            <a:schemeClr val="bg1"/>
                          </a:solidFill>
                        </a:rPr>
                        <a:t>I</a:t>
                      </a:r>
                      <a:r>
                        <a:rPr lang="es-ES" sz="1600" b="1" baseline="-25000" noProof="0" dirty="0" err="1">
                          <a:solidFill>
                            <a:schemeClr val="bg1"/>
                          </a:solidFill>
                        </a:rPr>
                        <a:t>w</a:t>
                      </a:r>
                      <a:r>
                        <a:rPr lang="es-ES" sz="1600" b="1" baseline="0" noProof="0" dirty="0">
                          <a:solidFill>
                            <a:schemeClr val="bg1"/>
                          </a:solidFill>
                        </a:rPr>
                        <a:t> [mm</a:t>
                      </a:r>
                      <a:r>
                        <a:rPr lang="es-ES" sz="1600" b="1" baseline="30000" noProof="0" dirty="0">
                          <a:solidFill>
                            <a:schemeClr val="bg1"/>
                          </a:solidFill>
                        </a:rPr>
                        <a:t>6</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1,2.10</a:t>
                      </a:r>
                      <a:r>
                        <a:rPr lang="es-ES" sz="1600" baseline="30000" noProof="0" dirty="0"/>
                        <a:t>11</a:t>
                      </a:r>
                      <a:endParaRPr lang="es-ES" sz="1600" noProof="0" dirty="0"/>
                    </a:p>
                  </a:txBody>
                  <a:tcPr/>
                </a:tc>
                <a:tc>
                  <a:txBody>
                    <a:bodyPr/>
                    <a:lstStyle/>
                    <a:p>
                      <a:pPr algn="ctr"/>
                      <a:r>
                        <a:rPr lang="es-ES" sz="1600" noProof="0" dirty="0"/>
                        <a:t>1,2.10</a:t>
                      </a:r>
                      <a:r>
                        <a:rPr lang="es-ES" sz="1600" baseline="30000" noProof="0" dirty="0"/>
                        <a:t>11</a:t>
                      </a:r>
                      <a:endParaRPr lang="es-ES" sz="1600" noProof="0" dirty="0"/>
                    </a:p>
                  </a:txBody>
                  <a:tcPr/>
                </a:tc>
                <a:extLst>
                  <a:ext uri="{0D108BD9-81ED-4DB2-BD59-A6C34878D82A}">
                    <a16:rowId xmlns:a16="http://schemas.microsoft.com/office/drawing/2014/main" val="10008"/>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a:solidFill>
                            <a:schemeClr val="bg1"/>
                          </a:solidFill>
                        </a:rPr>
                        <a:t>E </a:t>
                      </a:r>
                      <a:r>
                        <a:rPr lang="es-ES" sz="1600" b="1" baseline="0" noProof="0" dirty="0">
                          <a:solidFill>
                            <a:schemeClr val="bg1"/>
                          </a:solidFill>
                        </a:rPr>
                        <a:t>[</a:t>
                      </a:r>
                      <a:r>
                        <a:rPr lang="es-ES" sz="1600" b="1" baseline="0" noProof="0" dirty="0" err="1">
                          <a:solidFill>
                            <a:schemeClr val="bg1"/>
                          </a:solidFill>
                        </a:rPr>
                        <a:t>MPa</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210000</a:t>
                      </a:r>
                    </a:p>
                  </a:txBody>
                  <a:tcPr/>
                </a:tc>
                <a:tc>
                  <a:txBody>
                    <a:bodyPr/>
                    <a:lstStyle/>
                    <a:p>
                      <a:pPr algn="ctr"/>
                      <a:r>
                        <a:rPr lang="es-ES" sz="1600" noProof="0" dirty="0"/>
                        <a:t>200000</a:t>
                      </a:r>
                    </a:p>
                  </a:txBody>
                  <a:tcPr/>
                </a:tc>
                <a:extLst>
                  <a:ext uri="{0D108BD9-81ED-4DB2-BD59-A6C34878D82A}">
                    <a16:rowId xmlns:a16="http://schemas.microsoft.com/office/drawing/2014/main" val="10009"/>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noProof="0" dirty="0">
                          <a:solidFill>
                            <a:schemeClr val="bg1"/>
                          </a:solidFill>
                        </a:rPr>
                        <a:t>G </a:t>
                      </a:r>
                      <a:r>
                        <a:rPr lang="es-ES" sz="1600" b="1" baseline="0" noProof="0" dirty="0">
                          <a:solidFill>
                            <a:schemeClr val="bg1"/>
                          </a:solidFill>
                        </a:rPr>
                        <a:t>[</a:t>
                      </a:r>
                      <a:r>
                        <a:rPr lang="es-ES" sz="1600" b="1" baseline="0" noProof="0" dirty="0" err="1">
                          <a:solidFill>
                            <a:schemeClr val="bg1"/>
                          </a:solidFill>
                        </a:rPr>
                        <a:t>MPa</a:t>
                      </a:r>
                      <a:r>
                        <a:rPr lang="es-ES" sz="1600" b="1" baseline="0" noProof="0" dirty="0">
                          <a:solidFill>
                            <a:schemeClr val="bg1"/>
                          </a:solidFill>
                        </a:rPr>
                        <a:t>]</a:t>
                      </a:r>
                      <a:endParaRPr lang="es-ES" sz="1600" b="1" noProof="0" dirty="0">
                        <a:solidFill>
                          <a:schemeClr val="bg1"/>
                        </a:solidFill>
                      </a:endParaRPr>
                    </a:p>
                  </a:txBody>
                  <a:tcPr>
                    <a:solidFill>
                      <a:schemeClr val="accent1"/>
                    </a:solidFill>
                  </a:tcPr>
                </a:tc>
                <a:tc>
                  <a:txBody>
                    <a:bodyPr/>
                    <a:lstStyle/>
                    <a:p>
                      <a:pPr algn="ctr"/>
                      <a:r>
                        <a:rPr lang="es-ES" sz="1600" noProof="0" dirty="0"/>
                        <a:t>81000</a:t>
                      </a:r>
                    </a:p>
                  </a:txBody>
                  <a:tcPr/>
                </a:tc>
                <a:tc>
                  <a:txBody>
                    <a:bodyPr/>
                    <a:lstStyle/>
                    <a:p>
                      <a:pPr algn="ctr"/>
                      <a:r>
                        <a:rPr lang="es-ES" sz="1600" noProof="0" dirty="0"/>
                        <a:t>77000</a:t>
                      </a:r>
                    </a:p>
                  </a:txBody>
                  <a:tcPr/>
                </a:tc>
                <a:extLst>
                  <a:ext uri="{0D108BD9-81ED-4DB2-BD59-A6C34878D82A}">
                    <a16:rowId xmlns:a16="http://schemas.microsoft.com/office/drawing/2014/main" val="10010"/>
                  </a:ext>
                </a:extLst>
              </a:tr>
              <a:tr h="324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1" noProof="0" dirty="0" err="1">
                          <a:solidFill>
                            <a:schemeClr val="bg1"/>
                          </a:solidFill>
                        </a:rPr>
                        <a:t>M</a:t>
                      </a:r>
                      <a:r>
                        <a:rPr lang="es-ES" sz="1800" b="1" baseline="-25000" noProof="0" dirty="0" err="1">
                          <a:solidFill>
                            <a:schemeClr val="bg1"/>
                          </a:solidFill>
                        </a:rPr>
                        <a:t>cr</a:t>
                      </a:r>
                      <a:r>
                        <a:rPr lang="es-ES" sz="1800" b="1" baseline="0" noProof="0" dirty="0">
                          <a:solidFill>
                            <a:schemeClr val="bg1"/>
                          </a:solidFill>
                        </a:rPr>
                        <a:t> [kNm]</a:t>
                      </a:r>
                      <a:endParaRPr lang="es-ES" sz="1800" b="1" noProof="0" dirty="0">
                        <a:solidFill>
                          <a:schemeClr val="bg1"/>
                        </a:solidFill>
                      </a:endParaRPr>
                    </a:p>
                  </a:txBody>
                  <a:tcPr>
                    <a:solidFill>
                      <a:schemeClr val="accent1"/>
                    </a:solidFill>
                  </a:tcPr>
                </a:tc>
                <a:tc>
                  <a:txBody>
                    <a:bodyPr/>
                    <a:lstStyle/>
                    <a:p>
                      <a:pPr algn="ctr"/>
                      <a:r>
                        <a:rPr lang="es-ES" sz="1800" b="1" noProof="0" dirty="0"/>
                        <a:t>215</a:t>
                      </a:r>
                    </a:p>
                  </a:txBody>
                  <a:tcPr/>
                </a:tc>
                <a:tc>
                  <a:txBody>
                    <a:bodyPr/>
                    <a:lstStyle/>
                    <a:p>
                      <a:pPr algn="ctr"/>
                      <a:r>
                        <a:rPr lang="es-ES" sz="1800" b="1" noProof="0" dirty="0"/>
                        <a:t>205</a:t>
                      </a:r>
                    </a:p>
                  </a:txBody>
                  <a:tcPr/>
                </a:tc>
                <a:extLst>
                  <a:ext uri="{0D108BD9-81ED-4DB2-BD59-A6C34878D82A}">
                    <a16:rowId xmlns:a16="http://schemas.microsoft.com/office/drawing/2014/main" val="10011"/>
                  </a:ext>
                </a:extLst>
              </a:tr>
            </a:tbl>
          </a:graphicData>
        </a:graphic>
      </p:graphicFrame>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mc:AlternateContent xmlns:mc="http://schemas.openxmlformats.org/markup-compatibility/2006" xmlns:a14="http://schemas.microsoft.com/office/drawing/2010/main">
        <mc:Choice Requires="a14">
          <p:sp>
            <p:nvSpPr>
              <p:cNvPr id="14" name="Tijdelijke aanduiding voor inhoud 2"/>
              <p:cNvSpPr txBox="1">
                <a:spLocks/>
              </p:cNvSpPr>
              <p:nvPr/>
            </p:nvSpPr>
            <p:spPr>
              <a:xfrm>
                <a:off x="691112" y="1393365"/>
                <a:ext cx="7288124" cy="1228546"/>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Clr>
                    <a:srgbClr val="0070C0"/>
                  </a:buClr>
                  <a:buFont typeface="Wingdings" panose="05000000000000000000"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ct val="20000"/>
                  </a:spcBef>
                  <a:spcAft>
                    <a:spcPts val="0"/>
                  </a:spcAft>
                  <a:buClr>
                    <a:srgbClr val="0070C0"/>
                  </a:buClr>
                  <a:buSzTx/>
                  <a:buFont typeface="Arial" panose="020B0604020202020204" pitchFamily="34" charset="0"/>
                  <a:buNone/>
                  <a:tabLst/>
                  <a:defRPr/>
                </a:pPr>
                <a14:m>
                  <m:oMathPara xmlns:m="http://schemas.openxmlformats.org/officeDocument/2006/math">
                    <m:oMathParaPr>
                      <m:jc m:val="centerGroup"/>
                    </m:oMathParaPr>
                    <m:oMath xmlns:m="http://schemas.openxmlformats.org/officeDocument/2006/math">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𝑀</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𝑐𝑟</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𝜋</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𝑘</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𝐿</m:t>
                          </m:r>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d>
                        <m:dPr>
                          <m:begChr m:val="{"/>
                          <m:endChr m:val="}"/>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rad>
                            <m:radPr>
                              <m:degHide m:val="on"/>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radPr>
                            <m:deg/>
                            <m:e>
                              <m:d>
                                <m:dPr>
                                  <m:begChr m:val="["/>
                                  <m:endChr m:val="]"/>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𝜔</m:t>
                                                  </m:r>
                                                </m:sub>
                                              </m:sSub>
                                            </m:den>
                                          </m:f>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𝜔</m:t>
                                          </m:r>
                                        </m:sub>
                                      </m:sSub>
                                    </m:num>
                                    <m:den>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𝑘</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sub>
                                              </m:s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𝐿</m:t>
                                              </m:r>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𝐺</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𝑇</m:t>
                                          </m:r>
                                        </m:sub>
                                      </m:sSub>
                                    </m:num>
                                    <m:den>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𝜋</m:t>
                                          </m:r>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𝐸</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𝐼</m:t>
                                          </m:r>
                                        </m:e>
                                        <m:sub>
                                          <m:r>
                                            <a:rPr kumimoji="0" lang="nl-BE" sz="2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𝑧</m:t>
                                          </m:r>
                                        </m:sub>
                                      </m:sSub>
                                    </m:den>
                                  </m:f>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p>
                                    <m:sSup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d>
                                        <m:d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sub>
                                          </m:sSub>
                                        </m:e>
                                      </m:d>
                                    </m:e>
                                    <m:sup>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e>
                              </m:d>
                            </m:e>
                          </m:rad>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𝐶</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b>
                          </m:sSub>
                          <m:sSub>
                            <m:sSubPr>
                              <m:ctrlPr>
                                <a:rPr kumimoji="0" lang="nl-BE"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𝑧</m:t>
                              </m:r>
                            </m:e>
                            <m:sub>
                              <m:r>
                                <a:rPr kumimoji="0" lang="en-US" sz="20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𝑔</m:t>
                              </m:r>
                            </m:sub>
                          </m:sSub>
                        </m:e>
                      </m:d>
                    </m:oMath>
                  </m:oMathPara>
                </a14:m>
                <a:endParaRPr kumimoji="0" lang="nl-BE" sz="2000" b="0" i="0" u="none" strike="noStrike" kern="1200" cap="none" spc="0" normalizeH="0" baseline="0" noProof="0" dirty="0">
                  <a:ln>
                    <a:noFill/>
                  </a:ln>
                  <a:solidFill>
                    <a:prstClr val="black"/>
                  </a:solidFill>
                  <a:effectLst/>
                  <a:uLnTx/>
                  <a:uFillTx/>
                  <a:latin typeface="Calibri"/>
                  <a:ea typeface="+mn-ea"/>
                  <a:cs typeface="+mn-cs"/>
                </a:endParaRPr>
              </a:p>
            </p:txBody>
          </p:sp>
        </mc:Choice>
        <mc:Fallback xmlns="">
          <p:sp>
            <p:nvSpPr>
              <p:cNvPr id="14" name="Tijdelijke aanduiding voor inhoud 2"/>
              <p:cNvSpPr txBox="1">
                <a:spLocks noRot="1" noChangeAspect="1" noMove="1" noResize="1" noEditPoints="1" noAdjustHandles="1" noChangeArrowheads="1" noChangeShapeType="1" noTextEdit="1"/>
              </p:cNvSpPr>
              <p:nvPr/>
            </p:nvSpPr>
            <p:spPr>
              <a:xfrm>
                <a:off x="691112" y="1393365"/>
                <a:ext cx="7288124" cy="1228546"/>
              </a:xfrm>
              <a:prstGeom prst="rect">
                <a:avLst/>
              </a:prstGeom>
              <a:blipFill rotWithShape="1">
                <a:blip r:embed="rId2"/>
                <a:stretch>
                  <a:fillRect/>
                </a:stretch>
              </a:blipFill>
            </p:spPr>
            <p:txBody>
              <a:bodyPr/>
              <a:lstStyle/>
              <a:p>
                <a:r>
                  <a:rPr lang="es-ES">
                    <a:noFill/>
                  </a:rPr>
                  <a:t> </a:t>
                </a:r>
              </a:p>
            </p:txBody>
          </p:sp>
        </mc:Fallback>
      </mc:AlternateContent>
      <p:sp>
        <p:nvSpPr>
          <p:cNvPr id="8" name="ZoneTexte 7"/>
          <p:cNvSpPr txBox="1"/>
          <p:nvPr/>
        </p:nvSpPr>
        <p:spPr>
          <a:xfrm>
            <a:off x="476250" y="928844"/>
            <a:ext cx="7132864" cy="44627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dirty="0">
                <a:ln>
                  <a:noFill/>
                </a:ln>
                <a:solidFill>
                  <a:prstClr val="black"/>
                </a:solidFill>
                <a:effectLst/>
                <a:uLnTx/>
                <a:uFillTx/>
                <a:latin typeface="Calibri"/>
                <a:ea typeface="+mn-ea"/>
                <a:cs typeface="+mn-cs"/>
              </a:rPr>
              <a:t>Momento flector crítico elástico de pandeo lateral:</a:t>
            </a:r>
          </a:p>
        </p:txBody>
      </p:sp>
      <p:sp>
        <p:nvSpPr>
          <p:cNvPr id="9"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Lateral</a:t>
            </a:r>
          </a:p>
        </p:txBody>
      </p:sp>
    </p:spTree>
    <p:extLst>
      <p:ext uri="{BB962C8B-B14F-4D97-AF65-F5344CB8AC3E}">
        <p14:creationId xmlns:p14="http://schemas.microsoft.com/office/powerpoint/2010/main" val="18858589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916369" y="1498997"/>
          <a:ext cx="7291469" cy="4101275"/>
        </p:xfrm>
        <a:graphic>
          <a:graphicData uri="http://schemas.openxmlformats.org/drawingml/2006/table">
            <a:tbl>
              <a:tblPr firstRow="1" bandRow="1">
                <a:tableStyleId>{5C22544A-7EE6-4342-B048-85BDC9FD1C3A}</a:tableStyleId>
              </a:tblPr>
              <a:tblGrid>
                <a:gridCol w="1944216">
                  <a:extLst>
                    <a:ext uri="{9D8B030D-6E8A-4147-A177-3AD203B41FA5}">
                      <a16:colId xmlns:a16="http://schemas.microsoft.com/office/drawing/2014/main" val="20000"/>
                    </a:ext>
                  </a:extLst>
                </a:gridCol>
                <a:gridCol w="1624338">
                  <a:extLst>
                    <a:ext uri="{9D8B030D-6E8A-4147-A177-3AD203B41FA5}">
                      <a16:colId xmlns:a16="http://schemas.microsoft.com/office/drawing/2014/main" val="20001"/>
                    </a:ext>
                  </a:extLst>
                </a:gridCol>
                <a:gridCol w="1763486">
                  <a:extLst>
                    <a:ext uri="{9D8B030D-6E8A-4147-A177-3AD203B41FA5}">
                      <a16:colId xmlns:a16="http://schemas.microsoft.com/office/drawing/2014/main" val="20002"/>
                    </a:ext>
                  </a:extLst>
                </a:gridCol>
                <a:gridCol w="1959429">
                  <a:extLst>
                    <a:ext uri="{9D8B030D-6E8A-4147-A177-3AD203B41FA5}">
                      <a16:colId xmlns:a16="http://schemas.microsoft.com/office/drawing/2014/main" val="20003"/>
                    </a:ext>
                  </a:extLst>
                </a:gridCol>
              </a:tblGrid>
              <a:tr h="370840">
                <a:tc>
                  <a:txBody>
                    <a:bodyPr/>
                    <a:lstStyle/>
                    <a:p>
                      <a:endParaRPr lang="es-ES" noProof="0" dirty="0">
                        <a:solidFill>
                          <a:schemeClr val="bg1"/>
                        </a:solidFill>
                      </a:endParaRPr>
                    </a:p>
                  </a:txBody>
                  <a:tcPr>
                    <a:solidFill>
                      <a:schemeClr val="bg1"/>
                    </a:solidFill>
                  </a:tcPr>
                </a:tc>
                <a:tc>
                  <a:txBody>
                    <a:bodyPr/>
                    <a:lstStyle/>
                    <a:p>
                      <a:r>
                        <a:rPr lang="es-ES" noProof="0" dirty="0"/>
                        <a:t>EC 3-1-1: S355</a:t>
                      </a:r>
                    </a:p>
                  </a:txBody>
                  <a:tcPr/>
                </a:tc>
                <a:tc>
                  <a:txBody>
                    <a:bodyPr/>
                    <a:lstStyle/>
                    <a:p>
                      <a:r>
                        <a:rPr lang="es-ES" noProof="0" dirty="0"/>
                        <a:t>EC 3-1-4: Dúplex</a:t>
                      </a:r>
                    </a:p>
                  </a:txBody>
                  <a:tcPr/>
                </a:tc>
                <a:tc>
                  <a:txBody>
                    <a:bodyPr/>
                    <a:lstStyle/>
                    <a:p>
                      <a:r>
                        <a:rPr lang="es-ES" noProof="0" dirty="0"/>
                        <a:t>EC 3-1-4:</a:t>
                      </a:r>
                      <a:r>
                        <a:rPr lang="es-ES" baseline="0" noProof="0" dirty="0"/>
                        <a:t> Revisado</a:t>
                      </a:r>
                      <a:endParaRPr lang="es-ES" noProof="0" dirty="0"/>
                    </a:p>
                  </a:txBody>
                  <a:tcPr/>
                </a:tc>
                <a:extLst>
                  <a:ext uri="{0D108BD9-81ED-4DB2-BD59-A6C34878D82A}">
                    <a16:rowId xmlns:a16="http://schemas.microsoft.com/office/drawing/2014/main" val="10000"/>
                  </a:ext>
                </a:extLst>
              </a:tr>
              <a:tr h="370840">
                <a:tc>
                  <a:txBody>
                    <a:bodyPr/>
                    <a:lstStyle/>
                    <a:p>
                      <a:r>
                        <a:rPr lang="es-ES" b="1" noProof="0" dirty="0" err="1">
                          <a:solidFill>
                            <a:schemeClr val="bg1"/>
                          </a:solidFill>
                        </a:rPr>
                        <a:t>W</a:t>
                      </a:r>
                      <a:r>
                        <a:rPr lang="es-ES" b="1" baseline="-25000" noProof="0" dirty="0" err="1">
                          <a:solidFill>
                            <a:schemeClr val="bg1"/>
                          </a:solidFill>
                        </a:rPr>
                        <a:t>y</a:t>
                      </a:r>
                      <a:r>
                        <a:rPr lang="es-ES" b="1" baseline="0" noProof="0" dirty="0">
                          <a:solidFill>
                            <a:schemeClr val="bg1"/>
                          </a:solidFill>
                        </a:rPr>
                        <a:t> [mm³]</a:t>
                      </a:r>
                      <a:endParaRPr lang="es-ES" b="1" noProof="0" dirty="0">
                        <a:solidFill>
                          <a:schemeClr val="bg1"/>
                        </a:solidFill>
                      </a:endParaRPr>
                    </a:p>
                  </a:txBody>
                  <a:tcPr>
                    <a:solidFill>
                      <a:schemeClr val="accent1"/>
                    </a:solidFill>
                  </a:tcPr>
                </a:tc>
                <a:tc>
                  <a:txBody>
                    <a:bodyPr/>
                    <a:lstStyle/>
                    <a:p>
                      <a:pPr algn="ctr"/>
                      <a:r>
                        <a:rPr lang="es-ES" b="1" noProof="0" dirty="0"/>
                        <a:t>5,5.10</a:t>
                      </a:r>
                      <a:r>
                        <a:rPr lang="es-ES" b="1" baseline="30000" noProof="0" dirty="0"/>
                        <a:t>5</a:t>
                      </a:r>
                      <a:endParaRPr lang="es-ES" b="1"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b="1" noProof="0" dirty="0"/>
                        <a:t>4,9.10</a:t>
                      </a:r>
                      <a:r>
                        <a:rPr lang="es-ES" b="1" baseline="30000" noProof="0" dirty="0"/>
                        <a:t>5</a:t>
                      </a:r>
                      <a:endParaRPr lang="es-ES" b="1" noProof="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b="1" noProof="0" dirty="0"/>
                        <a:t>5,5.10</a:t>
                      </a:r>
                      <a:r>
                        <a:rPr lang="es-ES" b="1" baseline="30000" noProof="0" dirty="0"/>
                        <a:t>5</a:t>
                      </a:r>
                      <a:endParaRPr lang="es-ES" b="1" noProof="0" dirty="0"/>
                    </a:p>
                  </a:txBody>
                  <a:tcPr/>
                </a:tc>
                <a:extLst>
                  <a:ext uri="{0D108BD9-81ED-4DB2-BD59-A6C34878D82A}">
                    <a16:rowId xmlns:a16="http://schemas.microsoft.com/office/drawing/2014/main" val="10001"/>
                  </a:ext>
                </a:extLst>
              </a:tr>
              <a:tr h="370840">
                <a:tc>
                  <a:txBody>
                    <a:bodyPr/>
                    <a:lstStyle/>
                    <a:p>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solidFill>
                      <a:schemeClr val="accent1"/>
                    </a:solidFill>
                  </a:tcPr>
                </a:tc>
                <a:tc>
                  <a:txBody>
                    <a:bodyPr/>
                    <a:lstStyle/>
                    <a:p>
                      <a:pPr algn="ctr"/>
                      <a:r>
                        <a:rPr lang="es-ES" noProof="0" dirty="0"/>
                        <a:t>355</a:t>
                      </a:r>
                    </a:p>
                  </a:txBody>
                  <a:tcPr/>
                </a:tc>
                <a:tc>
                  <a:txBody>
                    <a:bodyPr/>
                    <a:lstStyle/>
                    <a:p>
                      <a:pPr algn="ctr"/>
                      <a:r>
                        <a:rPr lang="es-ES" noProof="0" dirty="0"/>
                        <a:t>450</a:t>
                      </a:r>
                    </a:p>
                  </a:txBody>
                  <a:tcPr/>
                </a:tc>
                <a:tc>
                  <a:txBody>
                    <a:bodyPr/>
                    <a:lstStyle/>
                    <a:p>
                      <a:pPr algn="ctr"/>
                      <a:r>
                        <a:rPr lang="es-ES" noProof="0" dirty="0"/>
                        <a:t>450</a:t>
                      </a:r>
                    </a:p>
                  </a:txBody>
                  <a:tcPr/>
                </a:tc>
                <a:extLst>
                  <a:ext uri="{0D108BD9-81ED-4DB2-BD59-A6C34878D82A}">
                    <a16:rowId xmlns:a16="http://schemas.microsoft.com/office/drawing/2014/main" val="10002"/>
                  </a:ext>
                </a:extLst>
              </a:tr>
              <a:tr h="370840">
                <a:tc>
                  <a:txBody>
                    <a:bodyPr/>
                    <a:lstStyle/>
                    <a:p>
                      <a:r>
                        <a:rPr lang="es-ES" b="1" noProof="0" dirty="0" err="1">
                          <a:solidFill>
                            <a:schemeClr val="bg1"/>
                          </a:solidFill>
                        </a:rPr>
                        <a:t>M</a:t>
                      </a:r>
                      <a:r>
                        <a:rPr lang="es-ES" b="1" baseline="-25000" noProof="0" dirty="0" err="1">
                          <a:solidFill>
                            <a:schemeClr val="bg1"/>
                          </a:solidFill>
                        </a:rPr>
                        <a:t>cr</a:t>
                      </a:r>
                      <a:r>
                        <a:rPr lang="es-ES" b="1" baseline="0" noProof="0" dirty="0">
                          <a:solidFill>
                            <a:schemeClr val="bg1"/>
                          </a:solidFill>
                        </a:rPr>
                        <a:t> [kNm]</a:t>
                      </a:r>
                      <a:endParaRPr lang="es-ES" b="1" noProof="0" dirty="0">
                        <a:solidFill>
                          <a:schemeClr val="bg1"/>
                        </a:solidFill>
                      </a:endParaRPr>
                    </a:p>
                  </a:txBody>
                  <a:tcPr>
                    <a:solidFill>
                      <a:schemeClr val="accent1"/>
                    </a:solidFill>
                  </a:tcPr>
                </a:tc>
                <a:tc>
                  <a:txBody>
                    <a:bodyPr/>
                    <a:lstStyle/>
                    <a:p>
                      <a:pPr algn="ctr"/>
                      <a:r>
                        <a:rPr lang="es-ES" noProof="0" dirty="0"/>
                        <a:t>215</a:t>
                      </a:r>
                    </a:p>
                  </a:txBody>
                  <a:tcPr/>
                </a:tc>
                <a:tc>
                  <a:txBody>
                    <a:bodyPr/>
                    <a:lstStyle/>
                    <a:p>
                      <a:pPr algn="ctr"/>
                      <a:r>
                        <a:rPr lang="es-ES" noProof="0" dirty="0"/>
                        <a:t>205</a:t>
                      </a:r>
                    </a:p>
                  </a:txBody>
                  <a:tcPr/>
                </a:tc>
                <a:tc>
                  <a:txBody>
                    <a:bodyPr/>
                    <a:lstStyle/>
                    <a:p>
                      <a:pPr algn="ctr"/>
                      <a:r>
                        <a:rPr lang="es-ES" noProof="0" dirty="0"/>
                        <a:t>205</a:t>
                      </a:r>
                    </a:p>
                  </a:txBody>
                  <a:tcPr/>
                </a:tc>
                <a:extLst>
                  <a:ext uri="{0D108BD9-81ED-4DB2-BD59-A6C34878D82A}">
                    <a16:rowId xmlns:a16="http://schemas.microsoft.com/office/drawing/2014/main" val="10003"/>
                  </a:ext>
                </a:extLst>
              </a:tr>
              <a:tr h="372682">
                <a:tc>
                  <a:txBody>
                    <a:bodyPr/>
                    <a:lstStyle/>
                    <a:p>
                      <a:endParaRPr lang="es-ES" noProof="0" dirty="0"/>
                    </a:p>
                  </a:txBody>
                  <a:tcPr>
                    <a:blipFill rotWithShape="0">
                      <a:blip r:embed="rId2"/>
                      <a:stretch>
                        <a:fillRect l="-313" t="-408197" r="-301567" b="-627869"/>
                      </a:stretch>
                    </a:blipFill>
                  </a:tcPr>
                </a:tc>
                <a:tc>
                  <a:txBody>
                    <a:bodyPr/>
                    <a:lstStyle/>
                    <a:p>
                      <a:pPr algn="ctr"/>
                      <a:r>
                        <a:rPr lang="es-ES" noProof="0" dirty="0"/>
                        <a:t>0,96</a:t>
                      </a:r>
                    </a:p>
                  </a:txBody>
                  <a:tcPr/>
                </a:tc>
                <a:tc>
                  <a:txBody>
                    <a:bodyPr/>
                    <a:lstStyle/>
                    <a:p>
                      <a:pPr algn="ctr"/>
                      <a:r>
                        <a:rPr lang="es-ES" noProof="0" dirty="0"/>
                        <a:t>1,04</a:t>
                      </a:r>
                    </a:p>
                  </a:txBody>
                  <a:tcPr/>
                </a:tc>
                <a:tc>
                  <a:txBody>
                    <a:bodyPr/>
                    <a:lstStyle/>
                    <a:p>
                      <a:pPr algn="ctr"/>
                      <a:r>
                        <a:rPr lang="es-ES" noProof="0" dirty="0"/>
                        <a:t>1,10</a:t>
                      </a:r>
                    </a:p>
                  </a:txBody>
                  <a:tcPr/>
                </a:tc>
                <a:extLst>
                  <a:ext uri="{0D108BD9-81ED-4DB2-BD59-A6C34878D82A}">
                    <a16:rowId xmlns:a16="http://schemas.microsoft.com/office/drawing/2014/main" val="10004"/>
                  </a:ext>
                </a:extLst>
              </a:tr>
              <a:tr h="370840">
                <a:tc>
                  <a:txBody>
                    <a:bodyPr/>
                    <a:lstStyle/>
                    <a:p>
                      <a:endParaRPr lang="es-ES" noProof="0" dirty="0"/>
                    </a:p>
                  </a:txBody>
                  <a:tcPr>
                    <a:blipFill rotWithShape="0">
                      <a:blip r:embed="rId2"/>
                      <a:stretch>
                        <a:fillRect l="-313" t="-508197" r="-301567" b="-527869"/>
                      </a:stretch>
                    </a:blipFill>
                  </a:tcPr>
                </a:tc>
                <a:tc>
                  <a:txBody>
                    <a:bodyPr/>
                    <a:lstStyle/>
                    <a:p>
                      <a:pPr algn="ctr"/>
                      <a:r>
                        <a:rPr lang="es-ES" noProof="0" dirty="0"/>
                        <a:t>0,49</a:t>
                      </a:r>
                    </a:p>
                  </a:txBody>
                  <a:tcPr/>
                </a:tc>
                <a:tc>
                  <a:txBody>
                    <a:bodyPr/>
                    <a:lstStyle/>
                    <a:p>
                      <a:pPr algn="ctr"/>
                      <a:r>
                        <a:rPr lang="es-ES" noProof="0" dirty="0"/>
                        <a:t>0,76</a:t>
                      </a:r>
                    </a:p>
                  </a:txBody>
                  <a:tcPr/>
                </a:tc>
                <a:tc>
                  <a:txBody>
                    <a:bodyPr/>
                    <a:lstStyle/>
                    <a:p>
                      <a:pPr algn="ctr"/>
                      <a:r>
                        <a:rPr lang="es-ES" noProof="0" dirty="0"/>
                        <a:t>0,76</a:t>
                      </a:r>
                    </a:p>
                  </a:txBody>
                  <a:tcPr/>
                </a:tc>
                <a:extLst>
                  <a:ext uri="{0D108BD9-81ED-4DB2-BD59-A6C34878D82A}">
                    <a16:rowId xmlns:a16="http://schemas.microsoft.com/office/drawing/2014/main" val="10005"/>
                  </a:ext>
                </a:extLst>
              </a:tr>
              <a:tr h="391033">
                <a:tc>
                  <a:txBody>
                    <a:bodyPr/>
                    <a:lstStyle/>
                    <a:p>
                      <a:endParaRPr lang="es-ES" noProof="0" dirty="0"/>
                    </a:p>
                  </a:txBody>
                  <a:tcPr>
                    <a:blipFill rotWithShape="0">
                      <a:blip r:embed="rId2"/>
                      <a:stretch>
                        <a:fillRect l="-313" t="-579688" r="-301567" b="-403125"/>
                      </a:stretch>
                    </a:blipFill>
                  </a:tcPr>
                </a:tc>
                <a:tc>
                  <a:txBody>
                    <a:bodyPr/>
                    <a:lstStyle/>
                    <a:p>
                      <a:pPr algn="ctr"/>
                      <a:r>
                        <a:rPr lang="es-ES" noProof="0" dirty="0"/>
                        <a:t>0,2</a:t>
                      </a:r>
                    </a:p>
                  </a:txBody>
                  <a:tcPr/>
                </a:tc>
                <a:tc>
                  <a:txBody>
                    <a:bodyPr/>
                    <a:lstStyle/>
                    <a:p>
                      <a:pPr algn="ctr"/>
                      <a:r>
                        <a:rPr lang="es-ES" noProof="0" dirty="0"/>
                        <a:t>0,4</a:t>
                      </a:r>
                    </a:p>
                  </a:txBody>
                  <a:tcPr/>
                </a:tc>
                <a:tc>
                  <a:txBody>
                    <a:bodyPr/>
                    <a:lstStyle/>
                    <a:p>
                      <a:pPr algn="ctr"/>
                      <a:r>
                        <a:rPr lang="es-ES" noProof="0" dirty="0"/>
                        <a:t>0,4</a:t>
                      </a:r>
                    </a:p>
                  </a:txBody>
                  <a:tcPr/>
                </a:tc>
                <a:extLst>
                  <a:ext uri="{0D108BD9-81ED-4DB2-BD59-A6C34878D82A}">
                    <a16:rowId xmlns:a16="http://schemas.microsoft.com/office/drawing/2014/main" val="10006"/>
                  </a:ext>
                </a:extLst>
              </a:tr>
              <a:tr h="370840">
                <a:tc>
                  <a:txBody>
                    <a:bodyPr/>
                    <a:lstStyle/>
                    <a:p>
                      <a:endParaRPr lang="es-ES" noProof="0" dirty="0"/>
                    </a:p>
                  </a:txBody>
                  <a:tcPr>
                    <a:blipFill rotWithShape="0">
                      <a:blip r:embed="rId2"/>
                      <a:stretch>
                        <a:fillRect l="-313" t="-713115" r="-301567" b="-322951"/>
                      </a:stretch>
                    </a:blipFill>
                  </a:tcPr>
                </a:tc>
                <a:tc>
                  <a:txBody>
                    <a:bodyPr/>
                    <a:lstStyle/>
                    <a:p>
                      <a:pPr algn="ctr"/>
                      <a:r>
                        <a:rPr lang="es-ES" noProof="0" dirty="0"/>
                        <a:t>1,14</a:t>
                      </a:r>
                    </a:p>
                  </a:txBody>
                  <a:tcPr/>
                </a:tc>
                <a:tc>
                  <a:txBody>
                    <a:bodyPr/>
                    <a:lstStyle/>
                    <a:p>
                      <a:pPr algn="ctr"/>
                      <a:r>
                        <a:rPr lang="es-ES" noProof="0" dirty="0"/>
                        <a:t>1,29</a:t>
                      </a:r>
                    </a:p>
                  </a:txBody>
                  <a:tcPr/>
                </a:tc>
                <a:tc>
                  <a:txBody>
                    <a:bodyPr/>
                    <a:lstStyle/>
                    <a:p>
                      <a:pPr algn="ctr"/>
                      <a:r>
                        <a:rPr lang="es-ES" noProof="0" dirty="0"/>
                        <a:t>1,37</a:t>
                      </a:r>
                    </a:p>
                  </a:txBody>
                  <a:tcPr/>
                </a:tc>
                <a:extLst>
                  <a:ext uri="{0D108BD9-81ED-4DB2-BD59-A6C34878D82A}">
                    <a16:rowId xmlns:a16="http://schemas.microsoft.com/office/drawing/2014/main" val="10007"/>
                  </a:ext>
                </a:extLst>
              </a:tr>
              <a:tr h="370840">
                <a:tc>
                  <a:txBody>
                    <a:bodyPr/>
                    <a:lstStyle/>
                    <a:p>
                      <a:endParaRPr lang="es-ES" noProof="0" dirty="0"/>
                    </a:p>
                  </a:txBody>
                  <a:tcPr>
                    <a:blipFill rotWithShape="0">
                      <a:blip r:embed="rId2"/>
                      <a:stretch>
                        <a:fillRect l="-313" t="-813115" r="-301567" b="-222951"/>
                      </a:stretch>
                    </a:blipFill>
                  </a:tcPr>
                </a:tc>
                <a:tc>
                  <a:txBody>
                    <a:bodyPr/>
                    <a:lstStyle/>
                    <a:p>
                      <a:pPr algn="ctr"/>
                      <a:r>
                        <a:rPr lang="es-ES" noProof="0" dirty="0"/>
                        <a:t>0,57</a:t>
                      </a:r>
                    </a:p>
                  </a:txBody>
                  <a:tcPr/>
                </a:tc>
                <a:tc>
                  <a:txBody>
                    <a:bodyPr/>
                    <a:lstStyle/>
                    <a:p>
                      <a:pPr algn="ctr"/>
                      <a:r>
                        <a:rPr lang="es-ES" noProof="0" dirty="0"/>
                        <a:t>0,49</a:t>
                      </a:r>
                    </a:p>
                  </a:txBody>
                  <a:tcPr/>
                </a:tc>
                <a:tc>
                  <a:txBody>
                    <a:bodyPr/>
                    <a:lstStyle/>
                    <a:p>
                      <a:pPr algn="ctr"/>
                      <a:r>
                        <a:rPr lang="es-ES" noProof="0" dirty="0"/>
                        <a:t>0,46</a:t>
                      </a:r>
                    </a:p>
                  </a:txBody>
                  <a:tcPr/>
                </a:tc>
                <a:extLst>
                  <a:ext uri="{0D108BD9-81ED-4DB2-BD59-A6C34878D82A}">
                    <a16:rowId xmlns:a16="http://schemas.microsoft.com/office/drawing/2014/main" val="10008"/>
                  </a:ext>
                </a:extLst>
              </a:tr>
              <a:tr h="370840">
                <a:tc>
                  <a:txBody>
                    <a:bodyPr/>
                    <a:lstStyle/>
                    <a:p>
                      <a:endParaRPr lang="es-ES" noProof="0" dirty="0"/>
                    </a:p>
                  </a:txBody>
                  <a:tcPr>
                    <a:blipFill rotWithShape="0">
                      <a:blip r:embed="rId2"/>
                      <a:stretch>
                        <a:fillRect l="-313" t="-913115" r="-301567" b="-122951"/>
                      </a:stretch>
                    </a:blipFill>
                  </a:tcPr>
                </a:tc>
                <a:tc>
                  <a:txBody>
                    <a:bodyPr/>
                    <a:lstStyle/>
                    <a:p>
                      <a:pPr algn="ctr"/>
                      <a:r>
                        <a:rPr lang="es-ES" noProof="0" dirty="0"/>
                        <a:t>1,0</a:t>
                      </a:r>
                    </a:p>
                  </a:txBody>
                  <a:tcPr/>
                </a:tc>
                <a:tc>
                  <a:txBody>
                    <a:bodyPr/>
                    <a:lstStyle/>
                    <a:p>
                      <a:pPr algn="ctr"/>
                      <a:r>
                        <a:rPr lang="es-ES" noProof="0" dirty="0"/>
                        <a:t>1,1</a:t>
                      </a:r>
                    </a:p>
                  </a:txBody>
                  <a:tcPr/>
                </a:tc>
                <a:tc>
                  <a:txBody>
                    <a:bodyPr/>
                    <a:lstStyle/>
                    <a:p>
                      <a:pPr algn="ctr"/>
                      <a:r>
                        <a:rPr lang="es-ES" noProof="0" dirty="0"/>
                        <a:t>1,1</a:t>
                      </a:r>
                    </a:p>
                  </a:txBody>
                  <a:tcPr/>
                </a:tc>
                <a:extLst>
                  <a:ext uri="{0D108BD9-81ED-4DB2-BD59-A6C34878D82A}">
                    <a16:rowId xmlns:a16="http://schemas.microsoft.com/office/drawing/2014/main" val="10009"/>
                  </a:ext>
                </a:extLst>
              </a:tr>
              <a:tr h="370840">
                <a:tc>
                  <a:txBody>
                    <a:bodyPr/>
                    <a:lstStyle/>
                    <a:p>
                      <a:r>
                        <a:rPr lang="es-ES" b="1" noProof="0" dirty="0" err="1">
                          <a:solidFill>
                            <a:schemeClr val="bg1"/>
                          </a:solidFill>
                        </a:rPr>
                        <a:t>M</a:t>
                      </a:r>
                      <a:r>
                        <a:rPr lang="es-ES" b="1" baseline="-25000" noProof="0" dirty="0" err="1">
                          <a:solidFill>
                            <a:schemeClr val="bg1"/>
                          </a:solidFill>
                        </a:rPr>
                        <a:t>b,Rd</a:t>
                      </a:r>
                      <a:r>
                        <a:rPr lang="es-ES" b="1" baseline="0" noProof="0" dirty="0">
                          <a:solidFill>
                            <a:schemeClr val="bg1"/>
                          </a:solidFill>
                        </a:rPr>
                        <a:t> [kNm]</a:t>
                      </a:r>
                      <a:endParaRPr lang="es-ES" b="1" noProof="0" dirty="0">
                        <a:solidFill>
                          <a:schemeClr val="bg1"/>
                        </a:solidFill>
                      </a:endParaRPr>
                    </a:p>
                  </a:txBody>
                  <a:tcPr>
                    <a:solidFill>
                      <a:schemeClr val="accent1"/>
                    </a:solidFill>
                  </a:tcPr>
                </a:tc>
                <a:tc>
                  <a:txBody>
                    <a:bodyPr/>
                    <a:lstStyle/>
                    <a:p>
                      <a:pPr algn="ctr"/>
                      <a:r>
                        <a:rPr lang="es-ES" b="1" noProof="0" dirty="0"/>
                        <a:t>111</a:t>
                      </a:r>
                    </a:p>
                  </a:txBody>
                  <a:tcPr/>
                </a:tc>
                <a:tc>
                  <a:txBody>
                    <a:bodyPr/>
                    <a:lstStyle/>
                    <a:p>
                      <a:pPr algn="ctr"/>
                      <a:r>
                        <a:rPr lang="es-ES" b="1" noProof="0" dirty="0"/>
                        <a:t>99</a:t>
                      </a:r>
                    </a:p>
                  </a:txBody>
                  <a:tcPr/>
                </a:tc>
                <a:tc>
                  <a:txBody>
                    <a:bodyPr/>
                    <a:lstStyle/>
                    <a:p>
                      <a:pPr algn="ctr"/>
                      <a:r>
                        <a:rPr lang="es-ES" b="1" noProof="0" dirty="0"/>
                        <a:t>103</a:t>
                      </a:r>
                    </a:p>
                  </a:txBody>
                  <a:tcPr/>
                </a:tc>
                <a:extLst>
                  <a:ext uri="{0D108BD9-81ED-4DB2-BD59-A6C34878D82A}">
                    <a16:rowId xmlns:a16="http://schemas.microsoft.com/office/drawing/2014/main" val="10010"/>
                  </a:ext>
                </a:extLst>
              </a:tr>
            </a:tbl>
          </a:graphicData>
        </a:graphic>
      </p:graphicFrame>
      <p:sp>
        <p:nvSpPr>
          <p:cNvPr id="7" name="ZoneTexte 6"/>
          <p:cNvSpPr txBox="1"/>
          <p:nvPr/>
        </p:nvSpPr>
        <p:spPr>
          <a:xfrm>
            <a:off x="454478" y="933220"/>
            <a:ext cx="4648776"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dirty="0">
                <a:ln>
                  <a:noFill/>
                </a:ln>
                <a:solidFill>
                  <a:prstClr val="black"/>
                </a:solidFill>
                <a:effectLst/>
                <a:uLnTx/>
                <a:uFillTx/>
                <a:latin typeface="Calibri"/>
                <a:ea typeface="+mn-ea"/>
                <a:cs typeface="+mn-cs"/>
              </a:rPr>
              <a:t>Resistencia frente a pandeo lateral</a:t>
            </a:r>
          </a:p>
        </p:txBody>
      </p:sp>
      <p:sp>
        <p:nvSpPr>
          <p:cNvPr id="8"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Lateral</a:t>
            </a:r>
          </a:p>
        </p:txBody>
      </p:sp>
    </p:spTree>
    <p:extLst>
      <p:ext uri="{BB962C8B-B14F-4D97-AF65-F5344CB8AC3E}">
        <p14:creationId xmlns:p14="http://schemas.microsoft.com/office/powerpoint/2010/main" val="684860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tekst 8"/>
          <p:cNvSpPr>
            <a:spLocks noGrp="1"/>
          </p:cNvSpPr>
          <p:nvPr>
            <p:ph idx="1"/>
          </p:nvPr>
        </p:nvSpPr>
        <p:spPr>
          <a:xfrm>
            <a:off x="457199" y="968812"/>
            <a:ext cx="8440615" cy="4925144"/>
          </a:xfrm>
        </p:spPr>
        <p:txBody>
          <a:bodyPr>
            <a:noAutofit/>
          </a:bodyPr>
          <a:lstStyle/>
          <a:p>
            <a:r>
              <a:rPr lang="es-ES" sz="2200" dirty="0"/>
              <a:t>Comparación</a:t>
            </a:r>
          </a:p>
          <a:p>
            <a:endParaRPr lang="es-ES" sz="2200" dirty="0"/>
          </a:p>
          <a:p>
            <a:endParaRPr lang="es-ES" sz="2200" dirty="0"/>
          </a:p>
          <a:p>
            <a:endParaRPr lang="es-ES" sz="2200" dirty="0"/>
          </a:p>
          <a:p>
            <a:endParaRPr lang="es-ES" sz="2200" dirty="0"/>
          </a:p>
          <a:p>
            <a:endParaRPr lang="es-ES" sz="2200" dirty="0"/>
          </a:p>
          <a:p>
            <a:endParaRPr lang="es-ES" sz="2200" dirty="0"/>
          </a:p>
          <a:p>
            <a:endParaRPr lang="es-ES" sz="1050" dirty="0"/>
          </a:p>
          <a:p>
            <a:pPr lvl="1"/>
            <a:r>
              <a:rPr lang="es-ES" sz="2200" dirty="0"/>
              <a:t>En este ejemplo, las vigas de acero al carbono e inoxidable presentan una resistencia similar a pandeo lateral </a:t>
            </a:r>
          </a:p>
          <a:p>
            <a:pPr lvl="1"/>
            <a:r>
              <a:rPr lang="es-ES" sz="2200" dirty="0"/>
              <a:t>No obstante: Ensayos y estudios recientes indican que las especificaciones de EC3-1-4 deberían adaptase para ser más reales</a:t>
            </a:r>
            <a:br>
              <a:rPr lang="es-ES" sz="2200" dirty="0"/>
            </a:br>
            <a:r>
              <a:rPr lang="es-ES" sz="2200" b="1" dirty="0">
                <a:solidFill>
                  <a:schemeClr val="bg1">
                    <a:lumMod val="50000"/>
                  </a:schemeClr>
                </a:solidFill>
              </a:rPr>
              <a:t>⇒ demasiado conservadores</a:t>
            </a:r>
            <a:br>
              <a:rPr lang="es-ES" sz="2200" b="1" dirty="0">
                <a:solidFill>
                  <a:schemeClr val="bg1">
                    <a:lumMod val="50000"/>
                  </a:schemeClr>
                </a:solidFill>
              </a:rPr>
            </a:br>
            <a:r>
              <a:rPr lang="es-ES" sz="2200" dirty="0">
                <a:solidFill>
                  <a:schemeClr val="bg1">
                    <a:lumMod val="50000"/>
                  </a:schemeClr>
                </a:solidFill>
              </a:rPr>
              <a:t>(Esto se mostrará en el ejemplo de elementos finitos)</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3" name="Tabel 2"/>
          <p:cNvGraphicFramePr>
            <a:graphicFrameLocks noGrp="1"/>
          </p:cNvGraphicFramePr>
          <p:nvPr/>
        </p:nvGraphicFramePr>
        <p:xfrm>
          <a:off x="457200" y="1475353"/>
          <a:ext cx="7985557" cy="2225040"/>
        </p:xfrm>
        <a:graphic>
          <a:graphicData uri="http://schemas.openxmlformats.org/drawingml/2006/table">
            <a:tbl>
              <a:tblPr firstRow="1" bandRow="1">
                <a:tableStyleId>{5C22544A-7EE6-4342-B048-85BDC9FD1C3A}</a:tableStyleId>
              </a:tblPr>
              <a:tblGrid>
                <a:gridCol w="2332892">
                  <a:extLst>
                    <a:ext uri="{9D8B030D-6E8A-4147-A177-3AD203B41FA5}">
                      <a16:colId xmlns:a16="http://schemas.microsoft.com/office/drawing/2014/main" val="20000"/>
                    </a:ext>
                  </a:extLst>
                </a:gridCol>
                <a:gridCol w="1800237">
                  <a:extLst>
                    <a:ext uri="{9D8B030D-6E8A-4147-A177-3AD203B41FA5}">
                      <a16:colId xmlns:a16="http://schemas.microsoft.com/office/drawing/2014/main" val="20001"/>
                    </a:ext>
                  </a:extLst>
                </a:gridCol>
                <a:gridCol w="1926214">
                  <a:extLst>
                    <a:ext uri="{9D8B030D-6E8A-4147-A177-3AD203B41FA5}">
                      <a16:colId xmlns:a16="http://schemas.microsoft.com/office/drawing/2014/main" val="20002"/>
                    </a:ext>
                  </a:extLst>
                </a:gridCol>
                <a:gridCol w="1926214">
                  <a:extLst>
                    <a:ext uri="{9D8B030D-6E8A-4147-A177-3AD203B41FA5}">
                      <a16:colId xmlns:a16="http://schemas.microsoft.com/office/drawing/2014/main" val="20003"/>
                    </a:ext>
                  </a:extLst>
                </a:gridCol>
              </a:tblGrid>
              <a:tr h="370840">
                <a:tc>
                  <a:txBody>
                    <a:bodyPr/>
                    <a:lstStyle/>
                    <a:p>
                      <a:endParaRPr lang="es-ES" noProof="0"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pPr algn="ctr"/>
                      <a:r>
                        <a:rPr lang="es-ES" noProof="0" dirty="0"/>
                        <a:t>EC 3-1-1: S355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es-ES" noProof="0" dirty="0"/>
                        <a:t>EC 3-1-4: Dúplex</a:t>
                      </a:r>
                    </a:p>
                  </a:txBody>
                  <a:tcPr>
                    <a:lnT w="12700" cap="flat" cmpd="sng" algn="ctr">
                      <a:noFill/>
                      <a:prstDash val="solid"/>
                      <a:round/>
                      <a:headEnd type="none" w="med" len="med"/>
                      <a:tailEnd type="none" w="med" len="med"/>
                    </a:lnT>
                  </a:tcPr>
                </a:tc>
                <a:tc>
                  <a:txBody>
                    <a:bodyPr/>
                    <a:lstStyle/>
                    <a:p>
                      <a:pPr algn="ctr"/>
                      <a:r>
                        <a:rPr lang="es-ES" noProof="0" dirty="0"/>
                        <a:t>EC 3-1-4:</a:t>
                      </a:r>
                      <a:r>
                        <a:rPr lang="es-ES" baseline="0" noProof="0" dirty="0"/>
                        <a:t> Revisado</a:t>
                      </a:r>
                      <a:endParaRPr lang="es-ES" noProof="0" dirty="0"/>
                    </a:p>
                  </a:txBody>
                  <a:tcP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355</a:t>
                      </a:r>
                    </a:p>
                  </a:txBody>
                  <a:tcPr>
                    <a:lnL w="12700" cap="flat" cmpd="sng" algn="ctr">
                      <a:noFill/>
                      <a:prstDash val="solid"/>
                      <a:round/>
                      <a:headEnd type="none" w="med" len="med"/>
                      <a:tailEnd type="none" w="med" len="med"/>
                    </a:lnL>
                  </a:tcPr>
                </a:tc>
                <a:tc>
                  <a:txBody>
                    <a:bodyPr/>
                    <a:lstStyle/>
                    <a:p>
                      <a:pPr algn="ctr"/>
                      <a:r>
                        <a:rPr lang="es-ES" noProof="0" dirty="0"/>
                        <a:t>450</a:t>
                      </a:r>
                    </a:p>
                  </a:txBody>
                  <a:tcPr/>
                </a:tc>
                <a:tc>
                  <a:txBody>
                    <a:bodyPr/>
                    <a:lstStyle/>
                    <a:p>
                      <a:pPr algn="ctr"/>
                      <a:r>
                        <a:rPr lang="es-ES" noProof="0" dirty="0"/>
                        <a:t>450</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1"/>
                  </a:ext>
                </a:extLst>
              </a:tr>
              <a:tr h="370840">
                <a:tc>
                  <a:txBody>
                    <a:bodyPr/>
                    <a:lstStyle/>
                    <a:p>
                      <a:endParaRPr lang="es-ES" noProof="0" dirty="0"/>
                    </a:p>
                  </a:txBody>
                  <a:tcPr>
                    <a:lnR w="12700" cap="flat" cmpd="sng" algn="ctr">
                      <a:noFill/>
                      <a:prstDash val="solid"/>
                      <a:round/>
                      <a:headEnd type="none" w="med" len="med"/>
                      <a:tailEnd type="none" w="med" len="med"/>
                    </a:lnR>
                    <a:blipFill rotWithShape="0">
                      <a:blip r:embed="rId2"/>
                      <a:stretch>
                        <a:fillRect l="-316" t="-208197" r="-301266" b="-322951"/>
                      </a:stretch>
                    </a:blipFill>
                  </a:tcPr>
                </a:tc>
                <a:tc>
                  <a:txBody>
                    <a:bodyPr/>
                    <a:lstStyle/>
                    <a:p>
                      <a:pPr algn="ctr"/>
                      <a:r>
                        <a:rPr lang="es-ES" noProof="0" dirty="0"/>
                        <a:t>1,0</a:t>
                      </a:r>
                    </a:p>
                  </a:txBody>
                  <a:tcPr>
                    <a:lnL w="12700" cap="flat" cmpd="sng" algn="ctr">
                      <a:noFill/>
                      <a:prstDash val="solid"/>
                      <a:round/>
                      <a:headEnd type="none" w="med" len="med"/>
                      <a:tailEnd type="none" w="med" len="med"/>
                    </a:lnL>
                  </a:tcPr>
                </a:tc>
                <a:tc>
                  <a:txBody>
                    <a:bodyPr/>
                    <a:lstStyle/>
                    <a:p>
                      <a:pPr algn="ctr"/>
                      <a:r>
                        <a:rPr lang="es-ES" noProof="0" dirty="0"/>
                        <a:t>1,1</a:t>
                      </a:r>
                    </a:p>
                  </a:txBody>
                  <a:tcPr/>
                </a:tc>
                <a:tc>
                  <a:txBody>
                    <a:bodyPr/>
                    <a:lstStyle/>
                    <a:p>
                      <a:pPr algn="ctr"/>
                      <a:r>
                        <a:rPr lang="es-ES" noProof="0" dirty="0"/>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2"/>
                  </a:ext>
                </a:extLst>
              </a:tr>
              <a:tr h="370840">
                <a:tc>
                  <a:txBody>
                    <a:bodyPr/>
                    <a:lstStyle/>
                    <a:p>
                      <a:endParaRPr lang="es-ES" noProof="0" dirty="0"/>
                    </a:p>
                  </a:txBody>
                  <a:tcPr>
                    <a:lnR w="12700" cap="flat" cmpd="sng" algn="ctr">
                      <a:noFill/>
                      <a:prstDash val="solid"/>
                      <a:round/>
                      <a:headEnd type="none" w="med" len="med"/>
                      <a:tailEnd type="none" w="med" len="med"/>
                    </a:lnR>
                    <a:blipFill rotWithShape="0">
                      <a:blip r:embed="rId2"/>
                      <a:stretch>
                        <a:fillRect l="-316" t="-308197" r="-301266" b="-222951"/>
                      </a:stretch>
                    </a:blipFill>
                  </a:tcPr>
                </a:tc>
                <a:tc>
                  <a:txBody>
                    <a:bodyPr/>
                    <a:lstStyle/>
                    <a:p>
                      <a:pPr algn="ctr"/>
                      <a:r>
                        <a:rPr lang="es-ES" noProof="0" dirty="0"/>
                        <a:t>1,0</a:t>
                      </a:r>
                    </a:p>
                  </a:txBody>
                  <a:tcPr>
                    <a:lnL w="12700" cap="flat" cmpd="sng" algn="ctr">
                      <a:noFill/>
                      <a:prstDash val="solid"/>
                      <a:round/>
                      <a:headEnd type="none" w="med" len="med"/>
                      <a:tailEnd type="none" w="med" len="med"/>
                    </a:lnL>
                  </a:tcPr>
                </a:tc>
                <a:tc>
                  <a:txBody>
                    <a:bodyPr/>
                    <a:lstStyle/>
                    <a:p>
                      <a:pPr algn="ctr"/>
                      <a:r>
                        <a:rPr lang="es-ES" noProof="0" dirty="0"/>
                        <a:t>1,1</a:t>
                      </a:r>
                    </a:p>
                  </a:txBody>
                  <a:tcPr/>
                </a:tc>
                <a:tc>
                  <a:txBody>
                    <a:bodyPr/>
                    <a:lstStyle/>
                    <a:p>
                      <a:pPr algn="ctr"/>
                      <a:r>
                        <a:rPr lang="es-ES" noProof="0" dirty="0"/>
                        <a:t>1,1</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3"/>
                  </a:ext>
                </a:extLst>
              </a:tr>
              <a:tr h="370840">
                <a:tc>
                  <a:txBody>
                    <a:bodyPr/>
                    <a:lstStyle/>
                    <a:p>
                      <a:r>
                        <a:rPr lang="es-ES" b="1" noProof="0" dirty="0">
                          <a:solidFill>
                            <a:schemeClr val="bg1"/>
                          </a:solidFill>
                        </a:rPr>
                        <a:t>Sección </a:t>
                      </a:r>
                      <a:r>
                        <a:rPr lang="es-ES" b="1" noProof="0" dirty="0" err="1">
                          <a:solidFill>
                            <a:schemeClr val="bg1"/>
                          </a:solidFill>
                        </a:rPr>
                        <a:t>M</a:t>
                      </a:r>
                      <a:r>
                        <a:rPr lang="es-ES" b="1" baseline="-25000" noProof="0" dirty="0" err="1">
                          <a:solidFill>
                            <a:schemeClr val="bg1"/>
                          </a:solidFill>
                        </a:rPr>
                        <a:t>c,Rd</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196</a:t>
                      </a:r>
                    </a:p>
                  </a:txBody>
                  <a:tcPr>
                    <a:lnL w="12700" cap="flat" cmpd="sng" algn="ctr">
                      <a:noFill/>
                      <a:prstDash val="solid"/>
                      <a:round/>
                      <a:headEnd type="none" w="med" len="med"/>
                      <a:tailEnd type="none" w="med" len="med"/>
                    </a:lnL>
                  </a:tcPr>
                </a:tc>
                <a:tc>
                  <a:txBody>
                    <a:bodyPr/>
                    <a:lstStyle/>
                    <a:p>
                      <a:pPr algn="ctr"/>
                      <a:r>
                        <a:rPr lang="es-ES" noProof="0" dirty="0"/>
                        <a:t>202</a:t>
                      </a:r>
                    </a:p>
                  </a:txBody>
                  <a:tcPr/>
                </a:tc>
                <a:tc>
                  <a:txBody>
                    <a:bodyPr/>
                    <a:lstStyle/>
                    <a:p>
                      <a:pPr algn="ctr"/>
                      <a:r>
                        <a:rPr lang="es-ES" noProof="0" dirty="0"/>
                        <a:t>226</a:t>
                      </a:r>
                    </a:p>
                  </a:txBody>
                  <a:tcPr>
                    <a:lnR w="12700" cap="flat" cmpd="sng" algn="ctr">
                      <a:noFill/>
                      <a:prstDash val="solid"/>
                      <a:round/>
                      <a:headEnd type="none" w="med" len="med"/>
                      <a:tailEnd type="none" w="med" len="med"/>
                    </a:lnR>
                  </a:tcPr>
                </a:tc>
                <a:extLst>
                  <a:ext uri="{0D108BD9-81ED-4DB2-BD59-A6C34878D82A}">
                    <a16:rowId xmlns:a16="http://schemas.microsoft.com/office/drawing/2014/main" val="10004"/>
                  </a:ext>
                </a:extLst>
              </a:tr>
              <a:tr h="370840">
                <a:tc>
                  <a:txBody>
                    <a:bodyPr/>
                    <a:lstStyle/>
                    <a:p>
                      <a:r>
                        <a:rPr lang="es-ES" b="1" noProof="0" dirty="0">
                          <a:solidFill>
                            <a:schemeClr val="bg1"/>
                          </a:solidFill>
                        </a:rPr>
                        <a:t>Pandeo</a:t>
                      </a:r>
                      <a:r>
                        <a:rPr lang="es-ES" b="1" baseline="0" noProof="0" dirty="0">
                          <a:solidFill>
                            <a:schemeClr val="bg1"/>
                          </a:solidFill>
                        </a:rPr>
                        <a:t> lateral</a:t>
                      </a:r>
                      <a:r>
                        <a:rPr lang="es-ES" b="1" noProof="0" dirty="0">
                          <a:solidFill>
                            <a:schemeClr val="bg1"/>
                          </a:solidFill>
                        </a:rPr>
                        <a:t> </a:t>
                      </a:r>
                      <a:r>
                        <a:rPr lang="es-ES" b="1" noProof="0" dirty="0" err="1">
                          <a:solidFill>
                            <a:schemeClr val="bg1"/>
                          </a:solidFill>
                        </a:rPr>
                        <a:t>M</a:t>
                      </a:r>
                      <a:r>
                        <a:rPr lang="es-ES" b="1" baseline="-25000" noProof="0" dirty="0" err="1">
                          <a:solidFill>
                            <a:schemeClr val="bg1"/>
                          </a:solidFill>
                        </a:rPr>
                        <a:t>b,Rd</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111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a:r>
                        <a:rPr lang="es-ES" noProof="0" dirty="0"/>
                        <a:t>99</a:t>
                      </a:r>
                    </a:p>
                  </a:txBody>
                  <a:tcPr>
                    <a:lnB w="12700" cap="flat" cmpd="sng" algn="ctr">
                      <a:noFill/>
                      <a:prstDash val="solid"/>
                      <a:round/>
                      <a:headEnd type="none" w="med" len="med"/>
                      <a:tailEnd type="none" w="med" len="med"/>
                    </a:lnB>
                  </a:tcPr>
                </a:tc>
                <a:tc>
                  <a:txBody>
                    <a:bodyPr/>
                    <a:lstStyle/>
                    <a:p>
                      <a:pPr algn="ctr"/>
                      <a:r>
                        <a:rPr lang="es-ES" noProof="0" dirty="0"/>
                        <a:t>103</a:t>
                      </a:r>
                    </a:p>
                  </a:txBody>
                  <a:tcPr>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Titel 1"/>
          <p:cNvSpPr txBox="1">
            <a:spLocks/>
          </p:cNvSpPr>
          <p:nvPr/>
        </p:nvSpPr>
        <p:spPr>
          <a:xfrm>
            <a:off x="-152400" y="-68262"/>
            <a:ext cx="9474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s-ES" sz="3600" b="0" i="0" u="none" strike="noStrike" kern="1200" cap="none" spc="0" normalizeH="0" baseline="0" noProof="0" dirty="0">
                <a:ln>
                  <a:noFill/>
                </a:ln>
                <a:solidFill>
                  <a:prstClr val="black"/>
                </a:solidFill>
                <a:effectLst/>
                <a:uLnTx/>
                <a:uFillTx/>
                <a:latin typeface="Calibri"/>
                <a:ea typeface="+mj-ea"/>
                <a:cs typeface="+mj-cs"/>
              </a:rPr>
              <a:t>Eurocódigo 3. Ejemplo de Pandeo Lateral</a:t>
            </a:r>
          </a:p>
        </p:txBody>
      </p:sp>
    </p:spTree>
    <p:extLst>
      <p:ext uri="{BB962C8B-B14F-4D97-AF65-F5344CB8AC3E}">
        <p14:creationId xmlns:p14="http://schemas.microsoft.com/office/powerpoint/2010/main" val="28103492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es-ES" dirty="0"/>
              <a:t>Parte 4</a:t>
            </a:r>
          </a:p>
        </p:txBody>
      </p:sp>
      <p:sp>
        <p:nvSpPr>
          <p:cNvPr id="6" name="Sous-titre 5"/>
          <p:cNvSpPr>
            <a:spLocks noGrp="1"/>
          </p:cNvSpPr>
          <p:nvPr>
            <p:ph type="subTitle" idx="1"/>
          </p:nvPr>
        </p:nvSpPr>
        <p:spPr/>
        <p:txBody>
          <a:bodyPr/>
          <a:lstStyle/>
          <a:p>
            <a:r>
              <a:rPr lang="es-ES" dirty="0"/>
              <a:t>Métodos alternativos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419154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73714"/>
            <a:ext cx="8229600" cy="1143000"/>
          </a:xfrm>
        </p:spPr>
        <p:txBody>
          <a:bodyPr>
            <a:normAutofit/>
          </a:bodyPr>
          <a:lstStyle/>
          <a:p>
            <a:r>
              <a:rPr lang="es-ES" sz="4000" dirty="0"/>
              <a:t>Métodos alternativos</a:t>
            </a:r>
          </a:p>
        </p:txBody>
      </p:sp>
      <p:sp>
        <p:nvSpPr>
          <p:cNvPr id="3" name="Tijdelijke aanduiding voor inhoud 2"/>
          <p:cNvSpPr>
            <a:spLocks noGrp="1"/>
          </p:cNvSpPr>
          <p:nvPr>
            <p:ph idx="1"/>
          </p:nvPr>
        </p:nvSpPr>
        <p:spPr>
          <a:xfrm>
            <a:off x="457200" y="1023241"/>
            <a:ext cx="8229600" cy="5192501"/>
          </a:xfrm>
        </p:spPr>
        <p:txBody>
          <a:bodyPr>
            <a:normAutofit fontScale="92500" lnSpcReduction="20000"/>
          </a:bodyPr>
          <a:lstStyle/>
          <a:p>
            <a:r>
              <a:rPr lang="es-ES" dirty="0" err="1"/>
              <a:t>Direct</a:t>
            </a:r>
            <a:r>
              <a:rPr lang="es-ES" dirty="0"/>
              <a:t> </a:t>
            </a:r>
            <a:r>
              <a:rPr lang="es-ES" dirty="0" err="1"/>
              <a:t>Strength</a:t>
            </a:r>
            <a:r>
              <a:rPr lang="es-ES" dirty="0"/>
              <a:t> </a:t>
            </a:r>
            <a:r>
              <a:rPr lang="es-ES" dirty="0" err="1"/>
              <a:t>Method</a:t>
            </a:r>
            <a:r>
              <a:rPr lang="es-ES" dirty="0"/>
              <a:t> (DSM)</a:t>
            </a:r>
          </a:p>
          <a:p>
            <a:pPr lvl="1"/>
            <a:r>
              <a:rPr lang="es-ES" dirty="0"/>
              <a:t>Incluido en la norma americana</a:t>
            </a:r>
          </a:p>
          <a:p>
            <a:pPr lvl="1"/>
            <a:r>
              <a:rPr lang="es-ES" dirty="0"/>
              <a:t>Para perfiles de pared delgada</a:t>
            </a:r>
          </a:p>
          <a:p>
            <a:endParaRPr lang="es-ES" dirty="0"/>
          </a:p>
          <a:p>
            <a:r>
              <a:rPr lang="es-ES" dirty="0" err="1"/>
              <a:t>Continuous</a:t>
            </a:r>
            <a:r>
              <a:rPr lang="es-ES" dirty="0"/>
              <a:t> </a:t>
            </a:r>
            <a:r>
              <a:rPr lang="es-ES" dirty="0" err="1"/>
              <a:t>Strength</a:t>
            </a:r>
            <a:r>
              <a:rPr lang="es-ES" dirty="0"/>
              <a:t> </a:t>
            </a:r>
            <a:r>
              <a:rPr lang="es-ES" dirty="0" err="1"/>
              <a:t>Method</a:t>
            </a:r>
            <a:r>
              <a:rPr lang="es-ES" dirty="0"/>
              <a:t> (CSM)</a:t>
            </a:r>
          </a:p>
          <a:p>
            <a:pPr lvl="1"/>
            <a:r>
              <a:rPr lang="es-ES" dirty="0"/>
              <a:t>Incluye el efecto beneficioso del endurecimiento por deformación</a:t>
            </a:r>
          </a:p>
          <a:p>
            <a:endParaRPr lang="es-ES" dirty="0"/>
          </a:p>
          <a:p>
            <a:r>
              <a:rPr lang="es-ES" dirty="0"/>
              <a:t>Modelos de elementos finitos</a:t>
            </a:r>
          </a:p>
          <a:p>
            <a:pPr lvl="1"/>
            <a:r>
              <a:rPr lang="es-ES" dirty="0"/>
              <a:t>Método más tedioso</a:t>
            </a:r>
          </a:p>
          <a:p>
            <a:pPr lvl="1"/>
            <a:r>
              <a:rPr lang="es-ES" dirty="0"/>
              <a:t>Puede incluir todas las especificidades del modelo o problema estudiado</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479467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59892"/>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endParaRPr lang="es-ES" sz="4000" dirty="0"/>
          </a:p>
        </p:txBody>
      </p:sp>
      <p:sp>
        <p:nvSpPr>
          <p:cNvPr id="3" name="Tijdelijke aanduiding voor inhoud 2"/>
          <p:cNvSpPr>
            <a:spLocks noGrp="1"/>
          </p:cNvSpPr>
          <p:nvPr>
            <p:ph idx="1"/>
          </p:nvPr>
        </p:nvSpPr>
        <p:spPr>
          <a:xfrm>
            <a:off x="457200" y="1020348"/>
            <a:ext cx="8229600" cy="4925144"/>
          </a:xfrm>
        </p:spPr>
        <p:txBody>
          <a:bodyPr>
            <a:noAutofit/>
          </a:bodyPr>
          <a:lstStyle/>
          <a:p>
            <a:r>
              <a:rPr lang="es-ES" sz="2400" dirty="0"/>
              <a:t>Apéndice 1 de la norma AISI</a:t>
            </a:r>
          </a:p>
          <a:p>
            <a:r>
              <a:rPr lang="es-ES" sz="2400" dirty="0">
                <a:sym typeface="Wingdings 3" panose="05040102010807070707" pitchFamily="18" charset="2"/>
              </a:rPr>
              <a:t>Método muy sencillo y directo </a:t>
            </a:r>
          </a:p>
          <a:p>
            <a:r>
              <a:rPr lang="es-ES" sz="2400" dirty="0">
                <a:sym typeface="Wingdings 3" panose="05040102010807070707" pitchFamily="18" charset="2"/>
              </a:rPr>
              <a:t>Empleado para secciones de pared delgada</a:t>
            </a:r>
          </a:p>
          <a:p>
            <a:endParaRPr lang="es-ES" sz="2400" dirty="0"/>
          </a:p>
          <a:p>
            <a:endParaRPr lang="es-ES" sz="2400" dirty="0"/>
          </a:p>
          <a:p>
            <a:endParaRPr lang="es-ES" sz="2400" dirty="0"/>
          </a:p>
          <a:p>
            <a:endParaRPr lang="es-ES" sz="2400" dirty="0">
              <a:sym typeface="Wingdings 3" panose="05040102010807070707" pitchFamily="18" charset="2"/>
            </a:endParaRPr>
          </a:p>
          <a:p>
            <a:r>
              <a:rPr lang="es-ES" sz="2400" dirty="0">
                <a:sym typeface="Wingdings 3" panose="05040102010807070707" pitchFamily="18" charset="2"/>
              </a:rPr>
              <a:t>Requiere un “Análisis de modos elásticos de pandeo”</a:t>
            </a:r>
          </a:p>
          <a:p>
            <a:pPr lvl="1"/>
            <a:r>
              <a:rPr lang="es-ES" sz="2000" dirty="0">
                <a:sym typeface="Wingdings 3" panose="05040102010807070707" pitchFamily="18" charset="2"/>
              </a:rPr>
              <a:t>Métodos teóricos disponibles en la literatura</a:t>
            </a:r>
          </a:p>
          <a:p>
            <a:pPr lvl="1"/>
            <a:r>
              <a:rPr lang="es-ES" sz="2000" dirty="0">
                <a:sym typeface="Wingdings 3" panose="05040102010807070707" pitchFamily="18" charset="2"/>
              </a:rPr>
              <a:t>Métodos de bandas finitas (por ejemplo CUFSM)</a:t>
            </a:r>
          </a:p>
          <a:p>
            <a:r>
              <a:rPr lang="es-ES" sz="2400" dirty="0"/>
              <a:t>Más información en: http://www.ce.jhu.edu/bschafer/</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5" name="4 Grupo"/>
          <p:cNvGrpSpPr/>
          <p:nvPr/>
        </p:nvGrpSpPr>
        <p:grpSpPr>
          <a:xfrm>
            <a:off x="406907" y="2446616"/>
            <a:ext cx="8363272" cy="1609725"/>
            <a:chOff x="406907" y="3026468"/>
            <a:chExt cx="8363272" cy="1609725"/>
          </a:xfrm>
        </p:grpSpPr>
        <p:pic>
          <p:nvPicPr>
            <p:cNvPr id="7" name="Afbeelding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907" y="3026468"/>
              <a:ext cx="1457325" cy="1581150"/>
            </a:xfrm>
            <a:prstGeom prst="rect">
              <a:avLst/>
            </a:prstGeom>
          </p:spPr>
        </p:pic>
        <p:pic>
          <p:nvPicPr>
            <p:cNvPr id="8" name="Afbeelding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4164" y="3045518"/>
              <a:ext cx="1095375" cy="1543050"/>
            </a:xfrm>
            <a:prstGeom prst="rect">
              <a:avLst/>
            </a:prstGeom>
          </p:spPr>
        </p:pic>
        <p:pic>
          <p:nvPicPr>
            <p:cNvPr id="9" name="Afbeelding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9906" y="3045518"/>
              <a:ext cx="1647825" cy="1590675"/>
            </a:xfrm>
            <a:prstGeom prst="rect">
              <a:avLst/>
            </a:prstGeom>
          </p:spPr>
        </p:pic>
        <p:pic>
          <p:nvPicPr>
            <p:cNvPr id="10" name="Afbeelding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27970" y="3183630"/>
              <a:ext cx="2486025" cy="1266825"/>
            </a:xfrm>
            <a:prstGeom prst="rect">
              <a:avLst/>
            </a:prstGeom>
          </p:spPr>
        </p:pic>
        <p:pic>
          <p:nvPicPr>
            <p:cNvPr id="11" name="Afbeelding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6654" y="3207442"/>
              <a:ext cx="1533525" cy="1266825"/>
            </a:xfrm>
            <a:prstGeom prst="rect">
              <a:avLst/>
            </a:prstGeom>
          </p:spPr>
        </p:pic>
      </p:grpSp>
    </p:spTree>
    <p:extLst>
      <p:ext uri="{BB962C8B-B14F-4D97-AF65-F5344CB8AC3E}">
        <p14:creationId xmlns:p14="http://schemas.microsoft.com/office/powerpoint/2010/main" val="280143688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sp>
        <p:nvSpPr>
          <p:cNvPr id="3" name="Tijdelijke aanduiding voor inhoud 2"/>
          <p:cNvSpPr>
            <a:spLocks noGrp="1"/>
          </p:cNvSpPr>
          <p:nvPr>
            <p:ph idx="1"/>
          </p:nvPr>
        </p:nvSpPr>
        <p:spPr>
          <a:xfrm>
            <a:off x="457200" y="1077672"/>
            <a:ext cx="8229600" cy="4925144"/>
          </a:xfrm>
        </p:spPr>
        <p:txBody>
          <a:bodyPr>
            <a:normAutofit/>
          </a:bodyPr>
          <a:lstStyle/>
          <a:p>
            <a:r>
              <a:rPr lang="es-ES" sz="2800" dirty="0"/>
              <a:t>Sección en C</a:t>
            </a:r>
            <a:r>
              <a:rPr lang="nl-BE" sz="2800" dirty="0"/>
              <a:t> </a:t>
            </a:r>
            <a:r>
              <a:rPr lang="es-ES" sz="2800" dirty="0"/>
              <a:t>con labios rigidizados sometida a</a:t>
            </a:r>
            <a:r>
              <a:rPr lang="nl-BE" sz="2800" dirty="0"/>
              <a:t> compresión</a:t>
            </a:r>
            <a:endParaRPr lang="fr-FR" sz="2400" dirty="0"/>
          </a:p>
          <a:p>
            <a:pPr lvl="1"/>
            <a:r>
              <a:rPr lang="es-ES" sz="2400" dirty="0"/>
              <a:t>Pilar simplemente apoyado</a:t>
            </a:r>
          </a:p>
          <a:p>
            <a:pPr lvl="1"/>
            <a:r>
              <a:rPr lang="es-ES" sz="2400" dirty="0"/>
              <a:t>Altura de pilar</a:t>
            </a:r>
            <a:r>
              <a:rPr lang="fr-FR" sz="2400" dirty="0"/>
              <a:t>: 5m</a:t>
            </a:r>
            <a:endParaRPr lang="nl-BE" sz="2400" dirty="0"/>
          </a:p>
          <a:p>
            <a:endParaRPr lang="nl-BE" sz="2800" dirty="0"/>
          </a:p>
          <a:p>
            <a:endParaRPr lang="nl-BE" sz="28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6393" y="1893856"/>
            <a:ext cx="2929170" cy="3902199"/>
          </a:xfrm>
          <a:prstGeom prst="rect">
            <a:avLst/>
          </a:prstGeom>
        </p:spPr>
      </p:pic>
      <p:graphicFrame>
        <p:nvGraphicFramePr>
          <p:cNvPr id="7" name="Tabel 11"/>
          <p:cNvGraphicFramePr>
            <a:graphicFrameLocks noGrp="1"/>
          </p:cNvGraphicFramePr>
          <p:nvPr/>
        </p:nvGraphicFramePr>
        <p:xfrm>
          <a:off x="1063574" y="3212167"/>
          <a:ext cx="4161569" cy="1828800"/>
        </p:xfrm>
        <a:graphic>
          <a:graphicData uri="http://schemas.openxmlformats.org/drawingml/2006/table">
            <a:tbl>
              <a:tblPr firstRow="1" bandRow="1">
                <a:tableStyleId>{5C22544A-7EE6-4342-B048-85BDC9FD1C3A}</a:tableStyleId>
              </a:tblPr>
              <a:tblGrid>
                <a:gridCol w="1378898">
                  <a:extLst>
                    <a:ext uri="{9D8B030D-6E8A-4147-A177-3AD203B41FA5}">
                      <a16:colId xmlns:a16="http://schemas.microsoft.com/office/drawing/2014/main" val="20000"/>
                    </a:ext>
                  </a:extLst>
                </a:gridCol>
                <a:gridCol w="2782671">
                  <a:extLst>
                    <a:ext uri="{9D8B030D-6E8A-4147-A177-3AD203B41FA5}">
                      <a16:colId xmlns:a16="http://schemas.microsoft.com/office/drawing/2014/main" val="20001"/>
                    </a:ext>
                  </a:extLst>
                </a:gridCol>
              </a:tblGrid>
              <a:tr h="321742">
                <a:tc>
                  <a:txBody>
                    <a:bodyPr/>
                    <a:lstStyle/>
                    <a:p>
                      <a:endParaRPr lang="es-ES" noProof="0" dirty="0"/>
                    </a:p>
                  </a:txBody>
                  <a:tcPr>
                    <a:noFill/>
                  </a:tcPr>
                </a:tc>
                <a:tc>
                  <a:txBody>
                    <a:bodyPr/>
                    <a:lstStyle/>
                    <a:p>
                      <a:pPr algn="ctr"/>
                      <a:r>
                        <a:rPr lang="es-ES" sz="1800" noProof="0" dirty="0"/>
                        <a:t>Acero inoxidable ferrítico </a:t>
                      </a:r>
                      <a:endParaRPr lang="es-ES" noProof="0" dirty="0"/>
                    </a:p>
                  </a:txBody>
                  <a:tcPr/>
                </a:tc>
                <a:extLst>
                  <a:ext uri="{0D108BD9-81ED-4DB2-BD59-A6C34878D82A}">
                    <a16:rowId xmlns:a16="http://schemas.microsoft.com/office/drawing/2014/main" val="10000"/>
                  </a:ext>
                </a:extLst>
              </a:tr>
              <a:tr h="360000">
                <a:tc>
                  <a:txBody>
                    <a:bodyPr/>
                    <a:lstStyle/>
                    <a:p>
                      <a:r>
                        <a:rPr lang="es-ES" b="1" noProof="0" dirty="0">
                          <a:solidFill>
                            <a:schemeClr val="bg1"/>
                          </a:solidFill>
                        </a:rPr>
                        <a:t>Material</a:t>
                      </a:r>
                    </a:p>
                  </a:txBody>
                  <a:tcPr>
                    <a:solidFill>
                      <a:schemeClr val="accent1"/>
                    </a:solidFill>
                  </a:tcPr>
                </a:tc>
                <a:tc>
                  <a:txBody>
                    <a:bodyPr/>
                    <a:lstStyle/>
                    <a:p>
                      <a:pPr algn="ctr"/>
                      <a:r>
                        <a:rPr lang="es-ES" sz="1800" noProof="0" dirty="0"/>
                        <a:t>EN 1.4003</a:t>
                      </a:r>
                      <a:endParaRPr lang="es-ES" noProof="0" dirty="0"/>
                    </a:p>
                  </a:txBody>
                  <a:tcPr/>
                </a:tc>
                <a:extLst>
                  <a:ext uri="{0D108BD9-81ED-4DB2-BD59-A6C34878D82A}">
                    <a16:rowId xmlns:a16="http://schemas.microsoft.com/office/drawing/2014/main" val="10001"/>
                  </a:ext>
                </a:extLst>
              </a:tr>
              <a:tr h="360000">
                <a:tc>
                  <a:txBody>
                    <a:bodyPr/>
                    <a:lstStyle/>
                    <a:p>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solidFill>
                      <a:schemeClr val="accent1"/>
                    </a:solidFill>
                  </a:tcPr>
                </a:tc>
                <a:tc>
                  <a:txBody>
                    <a:bodyPr/>
                    <a:lstStyle/>
                    <a:p>
                      <a:pPr algn="ctr"/>
                      <a:r>
                        <a:rPr lang="es-ES" noProof="0" dirty="0"/>
                        <a:t>280</a:t>
                      </a:r>
                    </a:p>
                  </a:txBody>
                  <a:tcPr/>
                </a:tc>
                <a:extLst>
                  <a:ext uri="{0D108BD9-81ED-4DB2-BD59-A6C34878D82A}">
                    <a16:rowId xmlns:a16="http://schemas.microsoft.com/office/drawing/2014/main" val="10002"/>
                  </a:ext>
                </a:extLst>
              </a:tr>
              <a:tr h="360000">
                <a:tc>
                  <a:txBody>
                    <a:bodyPr/>
                    <a:lstStyle/>
                    <a:p>
                      <a:r>
                        <a:rPr lang="es-ES" b="1" noProof="0" dirty="0">
                          <a:solidFill>
                            <a:schemeClr val="bg1"/>
                          </a:solidFill>
                        </a:rPr>
                        <a:t>f</a:t>
                      </a:r>
                      <a:r>
                        <a:rPr lang="es-ES" b="1" baseline="-25000" noProof="0" dirty="0">
                          <a:solidFill>
                            <a:schemeClr val="bg1"/>
                          </a:solidFill>
                        </a:rPr>
                        <a:t>u</a:t>
                      </a:r>
                      <a:r>
                        <a:rPr lang="es-ES" b="1" baseline="0" noProof="0" dirty="0">
                          <a:solidFill>
                            <a:schemeClr val="bg1"/>
                          </a:solidFill>
                        </a:rPr>
                        <a:t>[N/mm²]</a:t>
                      </a:r>
                      <a:endParaRPr lang="es-ES" b="1" noProof="0" dirty="0">
                        <a:solidFill>
                          <a:schemeClr val="bg1"/>
                        </a:solidFill>
                      </a:endParaRPr>
                    </a:p>
                  </a:txBody>
                  <a:tcPr>
                    <a:solidFill>
                      <a:schemeClr val="accent1"/>
                    </a:solidFill>
                  </a:tcPr>
                </a:tc>
                <a:tc>
                  <a:txBody>
                    <a:bodyPr/>
                    <a:lstStyle/>
                    <a:p>
                      <a:pPr algn="ctr"/>
                      <a:r>
                        <a:rPr lang="es-ES" noProof="0" dirty="0"/>
                        <a:t>450</a:t>
                      </a:r>
                    </a:p>
                  </a:txBody>
                  <a:tcPr/>
                </a:tc>
                <a:extLst>
                  <a:ext uri="{0D108BD9-81ED-4DB2-BD59-A6C34878D82A}">
                    <a16:rowId xmlns:a16="http://schemas.microsoft.com/office/drawing/2014/main" val="10003"/>
                  </a:ext>
                </a:extLst>
              </a:tr>
              <a:tr h="360000">
                <a:tc>
                  <a:txBody>
                    <a:bodyPr/>
                    <a:lstStyle/>
                    <a:p>
                      <a:r>
                        <a:rPr lang="es-ES" b="1" noProof="0" dirty="0">
                          <a:solidFill>
                            <a:schemeClr val="bg1"/>
                          </a:solidFill>
                        </a:rPr>
                        <a:t>E [N/mm²]</a:t>
                      </a:r>
                    </a:p>
                  </a:txBody>
                  <a:tcPr>
                    <a:solidFill>
                      <a:schemeClr val="accent1"/>
                    </a:solidFill>
                  </a:tcPr>
                </a:tc>
                <a:tc>
                  <a:txBody>
                    <a:bodyPr/>
                    <a:lstStyle/>
                    <a:p>
                      <a:pPr algn="ctr"/>
                      <a:r>
                        <a:rPr lang="es-ES" noProof="0" dirty="0"/>
                        <a:t>220000</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637413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870838"/>
            <a:ext cx="8229600" cy="4925144"/>
          </a:xfrm>
        </p:spPr>
        <p:txBody>
          <a:bodyPr>
            <a:normAutofit/>
          </a:bodyPr>
          <a:lstStyle/>
          <a:p>
            <a:r>
              <a:rPr lang="nl-BE" sz="2800" dirty="0"/>
              <a:t>Primer paso: </a:t>
            </a:r>
            <a:r>
              <a:rPr lang="nl-BE" sz="2800" dirty="0">
                <a:sym typeface="Wingdings 3" panose="05040102010807070707" pitchFamily="18" charset="2"/>
              </a:rPr>
              <a:t>Análisis de modos elásticos de pandeo</a:t>
            </a:r>
            <a:endParaRPr lang="nl-BE" sz="2800" dirty="0"/>
          </a:p>
        </p:txBody>
      </p:sp>
      <p:sp>
        <p:nvSpPr>
          <p:cNvPr id="4" name="Tijdelijke aanduiding voor dianummer 3"/>
          <p:cNvSpPr>
            <a:spLocks noGrp="1"/>
          </p:cNvSpPr>
          <p:nvPr>
            <p:ph type="sldNum" sz="quarter" idx="12"/>
          </p:nvPr>
        </p:nvSpPr>
        <p:spPr>
          <a:xfrm>
            <a:off x="8791544" y="6492875"/>
            <a:ext cx="3960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38286"/>
            <a:ext cx="8629650" cy="4686300"/>
          </a:xfrm>
          <a:prstGeom prst="rect">
            <a:avLst/>
          </a:prstGeom>
        </p:spPr>
      </p:pic>
      <p:pic>
        <p:nvPicPr>
          <p:cNvPr id="6" name="Afbeelding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8601" y="2247514"/>
            <a:ext cx="868091" cy="1311957"/>
          </a:xfrm>
          <a:prstGeom prst="rect">
            <a:avLst/>
          </a:prstGeom>
        </p:spPr>
      </p:pic>
      <p:pic>
        <p:nvPicPr>
          <p:cNvPr id="7" name="Afbeelding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86833" y="2247514"/>
            <a:ext cx="836324" cy="1311957"/>
          </a:xfrm>
          <a:prstGeom prst="rect">
            <a:avLst/>
          </a:prstGeom>
        </p:spPr>
      </p:pic>
      <p:pic>
        <p:nvPicPr>
          <p:cNvPr id="8" name="Afbeelding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31049" y="3559471"/>
            <a:ext cx="1073419" cy="1311957"/>
          </a:xfrm>
          <a:prstGeom prst="rect">
            <a:avLst/>
          </a:prstGeom>
        </p:spPr>
      </p:pic>
      <p:sp>
        <p:nvSpPr>
          <p:cNvPr id="10" name="Tekstvak 9"/>
          <p:cNvSpPr txBox="1"/>
          <p:nvPr/>
        </p:nvSpPr>
        <p:spPr>
          <a:xfrm>
            <a:off x="2372606" y="1878182"/>
            <a:ext cx="72008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F497D"/>
                </a:solidFill>
                <a:effectLst/>
                <a:uLnTx/>
                <a:uFillTx/>
                <a:latin typeface="Calibri"/>
                <a:ea typeface="+mn-ea"/>
                <a:cs typeface="+mn-cs"/>
              </a:rPr>
              <a:t>Local</a:t>
            </a:r>
          </a:p>
        </p:txBody>
      </p:sp>
      <p:sp>
        <p:nvSpPr>
          <p:cNvPr id="11" name="Tekstvak 10"/>
          <p:cNvSpPr txBox="1"/>
          <p:nvPr/>
        </p:nvSpPr>
        <p:spPr>
          <a:xfrm>
            <a:off x="4052008" y="1878182"/>
            <a:ext cx="168476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F497D"/>
                </a:solidFill>
                <a:effectLst/>
                <a:uLnTx/>
                <a:uFillTx/>
                <a:latin typeface="Calibri"/>
                <a:ea typeface="+mn-ea"/>
                <a:cs typeface="+mn-cs"/>
              </a:rPr>
              <a:t>De distorsión</a:t>
            </a:r>
          </a:p>
        </p:txBody>
      </p:sp>
      <p:sp>
        <p:nvSpPr>
          <p:cNvPr id="12" name="Tekstvak 11"/>
          <p:cNvSpPr txBox="1"/>
          <p:nvPr/>
        </p:nvSpPr>
        <p:spPr>
          <a:xfrm>
            <a:off x="6380551" y="3193127"/>
            <a:ext cx="97441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F497D"/>
                </a:solidFill>
                <a:effectLst/>
                <a:uLnTx/>
                <a:uFillTx/>
                <a:latin typeface="Calibri"/>
                <a:ea typeface="+mn-ea"/>
                <a:cs typeface="+mn-cs"/>
              </a:rPr>
              <a:t>Global</a:t>
            </a:r>
          </a:p>
        </p:txBody>
      </p:sp>
      <p:sp>
        <p:nvSpPr>
          <p:cNvPr id="13"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sp>
        <p:nvSpPr>
          <p:cNvPr id="14" name="Tekstvak 9"/>
          <p:cNvSpPr txBox="1"/>
          <p:nvPr/>
        </p:nvSpPr>
        <p:spPr>
          <a:xfrm rot="16200000">
            <a:off x="-636434" y="3699264"/>
            <a:ext cx="1930095" cy="33855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Factor de carga</a:t>
            </a:r>
          </a:p>
        </p:txBody>
      </p:sp>
      <p:sp>
        <p:nvSpPr>
          <p:cNvPr id="15" name="Tekstvak 9"/>
          <p:cNvSpPr txBox="1"/>
          <p:nvPr/>
        </p:nvSpPr>
        <p:spPr>
          <a:xfrm>
            <a:off x="4019350" y="5981133"/>
            <a:ext cx="1314649" cy="33855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Longitud</a:t>
            </a:r>
          </a:p>
        </p:txBody>
      </p:sp>
    </p:spTree>
    <p:extLst>
      <p:ext uri="{BB962C8B-B14F-4D97-AF65-F5344CB8AC3E}">
        <p14:creationId xmlns:p14="http://schemas.microsoft.com/office/powerpoint/2010/main" val="34173430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263297" y="1099443"/>
            <a:ext cx="8543244" cy="5170727"/>
          </a:xfrm>
        </p:spPr>
        <p:txBody>
          <a:bodyPr>
            <a:normAutofit/>
          </a:bodyPr>
          <a:lstStyle/>
          <a:p>
            <a:r>
              <a:rPr lang="es-ES" sz="2800" dirty="0"/>
              <a:t>Resultados del análisis de modos elásticos de pandeo</a:t>
            </a:r>
          </a:p>
          <a:p>
            <a:pPr lvl="1"/>
            <a:r>
              <a:rPr lang="es-ES" sz="2400" dirty="0"/>
              <a:t>En el ejemplo, los factores de carga obtenidos del análisis de modos de pandeo son:</a:t>
            </a:r>
          </a:p>
          <a:p>
            <a:pPr lvl="2"/>
            <a:r>
              <a:rPr lang="es-ES" sz="2000" dirty="0"/>
              <a:t>Para abolladura local: 0,80</a:t>
            </a:r>
          </a:p>
          <a:p>
            <a:pPr lvl="2"/>
            <a:r>
              <a:rPr lang="es-ES" sz="2000" dirty="0"/>
              <a:t>Para abolladura por distorsión: 1,26</a:t>
            </a:r>
          </a:p>
          <a:p>
            <a:pPr lvl="2"/>
            <a:r>
              <a:rPr lang="es-ES" sz="2000" dirty="0"/>
              <a:t>Para pandeo por flexión: 0,28</a:t>
            </a:r>
          </a:p>
          <a:p>
            <a:endParaRPr lang="es-ES" sz="2800" dirty="0"/>
          </a:p>
          <a:p>
            <a:r>
              <a:rPr lang="es-ES" sz="2800" dirty="0"/>
              <a:t>Segundo paso: Cálculo de las resistencias nominales</a:t>
            </a:r>
            <a:endParaRPr lang="es-ES" sz="2000" dirty="0"/>
          </a:p>
          <a:p>
            <a:pPr lvl="2"/>
            <a:r>
              <a:rPr lang="es-ES" sz="2000" dirty="0"/>
              <a:t>Para abolladura local ⇨ una ecuación</a:t>
            </a:r>
          </a:p>
          <a:p>
            <a:pPr lvl="2"/>
            <a:r>
              <a:rPr lang="es-ES" sz="2000" dirty="0"/>
              <a:t>Para abolladura por distorsión ⇨ una ecuación </a:t>
            </a:r>
          </a:p>
          <a:p>
            <a:pPr lvl="2"/>
            <a:r>
              <a:rPr lang="es-ES" sz="2000" dirty="0"/>
              <a:t>Para pandeo por flexión ⇨ una ecuación</a:t>
            </a:r>
          </a:p>
          <a:p>
            <a:endParaRPr lang="es-ES" sz="2800"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spTree>
    <p:extLst>
      <p:ext uri="{BB962C8B-B14F-4D97-AF65-F5344CB8AC3E}">
        <p14:creationId xmlns:p14="http://schemas.microsoft.com/office/powerpoint/2010/main" val="37739666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grpSp>
        <p:nvGrpSpPr>
          <p:cNvPr id="9" name="8 Grupo"/>
          <p:cNvGrpSpPr/>
          <p:nvPr/>
        </p:nvGrpSpPr>
        <p:grpSpPr>
          <a:xfrm>
            <a:off x="444500" y="1042874"/>
            <a:ext cx="8255000" cy="4994842"/>
            <a:chOff x="444500" y="1042874"/>
            <a:chExt cx="8255000" cy="4994842"/>
          </a:xfrm>
        </p:grpSpPr>
        <p:pic>
          <p:nvPicPr>
            <p:cNvPr id="2068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1081541"/>
              <a:ext cx="8255000" cy="495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kstvak 9"/>
            <p:cNvSpPr txBox="1"/>
            <p:nvPr/>
          </p:nvSpPr>
          <p:spPr>
            <a:xfrm>
              <a:off x="731861" y="1042874"/>
              <a:ext cx="6877251" cy="52322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Resistencia nominal de pandeo por flexión </a:t>
              </a:r>
              <a:r>
                <a:rPr kumimoji="0" lang="es-ES" sz="2800" b="0" i="0" u="none" strike="noStrike" kern="1200" cap="none" spc="0" normalizeH="0" baseline="0" noProof="0" dirty="0" err="1">
                  <a:ln>
                    <a:noFill/>
                  </a:ln>
                  <a:solidFill>
                    <a:prstClr val="black"/>
                  </a:solidFill>
                  <a:effectLst/>
                  <a:uLnTx/>
                  <a:uFillTx/>
                  <a:latin typeface="Calibri"/>
                  <a:ea typeface="+mn-ea"/>
                  <a:cs typeface="+mn-cs"/>
                </a:rPr>
                <a:t>P</a:t>
              </a:r>
              <a:r>
                <a:rPr kumimoji="0" lang="es-ES" sz="2800" b="0" i="0" u="none" strike="noStrike" kern="1200" cap="none" spc="0" normalizeH="0" baseline="-25000" noProof="0" dirty="0" err="1">
                  <a:ln>
                    <a:noFill/>
                  </a:ln>
                  <a:solidFill>
                    <a:prstClr val="black"/>
                  </a:solidFill>
                  <a:effectLst/>
                  <a:uLnTx/>
                  <a:uFillTx/>
                  <a:latin typeface="Calibri"/>
                  <a:ea typeface="+mn-ea"/>
                  <a:cs typeface="+mn-cs"/>
                </a:rPr>
                <a:t>ne</a:t>
              </a:r>
              <a:endParaRPr kumimoji="0" lang="es-ES" sz="2800" b="0" i="0" u="none" strike="noStrike" kern="1200" cap="none" spc="0" normalizeH="0" baseline="-2500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23486800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grpSp>
        <p:nvGrpSpPr>
          <p:cNvPr id="9" name="8 Grupo"/>
          <p:cNvGrpSpPr/>
          <p:nvPr/>
        </p:nvGrpSpPr>
        <p:grpSpPr>
          <a:xfrm>
            <a:off x="431800" y="1043791"/>
            <a:ext cx="8229600" cy="4919663"/>
            <a:chOff x="457200" y="1158091"/>
            <a:chExt cx="8229600" cy="4919663"/>
          </a:xfrm>
        </p:grpSpPr>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58091"/>
              <a:ext cx="8229600" cy="491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kstvak 9"/>
            <p:cNvSpPr txBox="1"/>
            <p:nvPr/>
          </p:nvSpPr>
          <p:spPr>
            <a:xfrm>
              <a:off x="792991" y="1183947"/>
              <a:ext cx="7347709"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0" i="0" u="none" strike="noStrike" kern="1200" cap="none" spc="0" normalizeH="0" baseline="0" noProof="0" dirty="0">
                  <a:ln>
                    <a:noFill/>
                  </a:ln>
                  <a:solidFill>
                    <a:prstClr val="black"/>
                  </a:solidFill>
                  <a:effectLst/>
                  <a:uLnTx/>
                  <a:uFillTx/>
                  <a:latin typeface="Calibri"/>
                  <a:ea typeface="+mn-ea"/>
                  <a:cs typeface="+mn-cs"/>
                </a:rPr>
                <a:t>Resistencia nominal frente a abolladura local </a:t>
              </a:r>
              <a:r>
                <a:rPr kumimoji="0" lang="es-ES" sz="2800" b="0" i="0" u="none" strike="noStrike" kern="1200" cap="none" spc="0" normalizeH="0" baseline="0" noProof="0" dirty="0" err="1">
                  <a:ln>
                    <a:noFill/>
                  </a:ln>
                  <a:solidFill>
                    <a:prstClr val="black"/>
                  </a:solidFill>
                  <a:effectLst/>
                  <a:uLnTx/>
                  <a:uFillTx/>
                  <a:latin typeface="Calibri"/>
                  <a:ea typeface="+mn-ea"/>
                  <a:cs typeface="+mn-cs"/>
                </a:rPr>
                <a:t>P</a:t>
              </a:r>
              <a:r>
                <a:rPr kumimoji="0" lang="es-ES" sz="2800" b="0" i="0" u="none" strike="noStrike" kern="1200" cap="none" spc="0" normalizeH="0" baseline="-25000" noProof="0" dirty="0" err="1">
                  <a:ln>
                    <a:noFill/>
                  </a:ln>
                  <a:solidFill>
                    <a:prstClr val="black"/>
                  </a:solidFill>
                  <a:effectLst/>
                  <a:uLnTx/>
                  <a:uFillTx/>
                  <a:latin typeface="Calibri"/>
                  <a:ea typeface="+mn-ea"/>
                  <a:cs typeface="+mn-cs"/>
                </a:rPr>
                <a:t>nl</a:t>
              </a:r>
              <a:endParaRPr kumimoji="0" lang="es-ES" sz="2800" b="0" i="0" u="none" strike="noStrike" kern="1200" cap="none" spc="0" normalizeH="0" baseline="-2500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4498358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grpSp>
        <p:nvGrpSpPr>
          <p:cNvPr id="9" name="8 Grupo"/>
          <p:cNvGrpSpPr/>
          <p:nvPr/>
        </p:nvGrpSpPr>
        <p:grpSpPr>
          <a:xfrm>
            <a:off x="368300" y="1039157"/>
            <a:ext cx="8534400" cy="4937453"/>
            <a:chOff x="292100" y="1051857"/>
            <a:chExt cx="8534400" cy="4937453"/>
          </a:xfrm>
        </p:grpSpPr>
        <p:pic>
          <p:nvPicPr>
            <p:cNvPr id="2088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100" y="1069647"/>
              <a:ext cx="8229600" cy="491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kstvak 9"/>
            <p:cNvSpPr txBox="1"/>
            <p:nvPr/>
          </p:nvSpPr>
          <p:spPr>
            <a:xfrm>
              <a:off x="615191" y="1051857"/>
              <a:ext cx="8211309"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700" b="0" i="0" u="none" strike="noStrike" kern="1200" cap="none" spc="0" normalizeH="0" baseline="0" noProof="0" dirty="0">
                  <a:ln>
                    <a:noFill/>
                  </a:ln>
                  <a:solidFill>
                    <a:prstClr val="black"/>
                  </a:solidFill>
                  <a:effectLst/>
                  <a:uLnTx/>
                  <a:uFillTx/>
                  <a:latin typeface="Calibri"/>
                  <a:ea typeface="+mn-ea"/>
                  <a:cs typeface="+mn-cs"/>
                </a:rPr>
                <a:t>Resistencia nominal frente a abolladura por distorsión </a:t>
              </a:r>
              <a:r>
                <a:rPr kumimoji="0" lang="es-ES" sz="2700" b="0" i="0" u="none" strike="noStrike" kern="1200" cap="none" spc="0" normalizeH="0" baseline="0" noProof="0" dirty="0" err="1">
                  <a:ln>
                    <a:noFill/>
                  </a:ln>
                  <a:solidFill>
                    <a:prstClr val="black"/>
                  </a:solidFill>
                  <a:effectLst/>
                  <a:uLnTx/>
                  <a:uFillTx/>
                  <a:latin typeface="Calibri"/>
                  <a:ea typeface="+mn-ea"/>
                  <a:cs typeface="+mn-cs"/>
                </a:rPr>
                <a:t>P</a:t>
              </a:r>
              <a:r>
                <a:rPr kumimoji="0" lang="es-ES" sz="2700" b="0" i="0" u="none" strike="noStrike" kern="1200" cap="none" spc="0" normalizeH="0" baseline="-25000" noProof="0" dirty="0" err="1">
                  <a:ln>
                    <a:noFill/>
                  </a:ln>
                  <a:solidFill>
                    <a:prstClr val="black"/>
                  </a:solidFill>
                  <a:effectLst/>
                  <a:uLnTx/>
                  <a:uFillTx/>
                  <a:latin typeface="Calibri"/>
                  <a:ea typeface="+mn-ea"/>
                  <a:cs typeface="+mn-cs"/>
                </a:rPr>
                <a:t>nd</a:t>
              </a:r>
              <a:endParaRPr kumimoji="0" lang="es-ES" sz="2700" b="0" i="0" u="none" strike="noStrike" kern="1200" cap="none" spc="0" normalizeH="0" baseline="-2500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400863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04796" y="927100"/>
            <a:ext cx="9067800" cy="4925144"/>
          </a:xfrm>
        </p:spPr>
        <p:txBody>
          <a:bodyPr>
            <a:normAutofit/>
          </a:bodyPr>
          <a:lstStyle/>
          <a:p>
            <a:r>
              <a:rPr lang="es-ES" dirty="0"/>
              <a:t>Tercer paso: La resistencia a compresión es “simplemente” la menor de las tres resistencias nominales obtenidas</a:t>
            </a:r>
          </a:p>
          <a:p>
            <a:endParaRPr lang="es-ES" sz="1600" dirty="0"/>
          </a:p>
          <a:p>
            <a:pPr lvl="2"/>
            <a:r>
              <a:rPr lang="es-ES" dirty="0"/>
              <a:t>Abolladura local: </a:t>
            </a:r>
            <a:r>
              <a:rPr lang="es-ES" dirty="0" err="1"/>
              <a:t>P</a:t>
            </a:r>
            <a:r>
              <a:rPr lang="es-ES" baseline="-25000" dirty="0" err="1"/>
              <a:t>nl</a:t>
            </a:r>
            <a:r>
              <a:rPr lang="es-ES" dirty="0"/>
              <a:t> = 93,81 kN</a:t>
            </a:r>
          </a:p>
          <a:p>
            <a:pPr lvl="2"/>
            <a:r>
              <a:rPr lang="es-ES" dirty="0"/>
              <a:t>Abolladura por distorsión: </a:t>
            </a:r>
            <a:r>
              <a:rPr lang="es-ES" dirty="0" err="1"/>
              <a:t>P</a:t>
            </a:r>
            <a:r>
              <a:rPr lang="es-ES" baseline="-25000" dirty="0" err="1"/>
              <a:t>nd</a:t>
            </a:r>
            <a:r>
              <a:rPr lang="es-ES" dirty="0"/>
              <a:t> = 344,56 kN</a:t>
            </a:r>
          </a:p>
          <a:p>
            <a:pPr lvl="2"/>
            <a:r>
              <a:rPr lang="es-ES" dirty="0"/>
              <a:t>Pandeo por flexión: </a:t>
            </a:r>
            <a:r>
              <a:rPr lang="es-ES" dirty="0" err="1"/>
              <a:t>P</a:t>
            </a:r>
            <a:r>
              <a:rPr lang="es-ES" baseline="-25000" dirty="0" err="1"/>
              <a:t>ne</a:t>
            </a:r>
            <a:r>
              <a:rPr lang="es-ES" dirty="0"/>
              <a:t> = 93,81 kN</a:t>
            </a:r>
          </a:p>
          <a:p>
            <a:pPr lvl="1">
              <a:buNone/>
            </a:pPr>
            <a:endParaRPr lang="es-ES" dirty="0"/>
          </a:p>
          <a:p>
            <a:pPr lvl="1">
              <a:buNone/>
            </a:pPr>
            <a:r>
              <a:rPr lang="es-ES" dirty="0"/>
              <a:t>                           ⇒ </a:t>
            </a:r>
            <a:r>
              <a:rPr lang="es-ES" dirty="0" err="1"/>
              <a:t>P</a:t>
            </a:r>
            <a:r>
              <a:rPr lang="es-ES" baseline="-25000" dirty="0" err="1"/>
              <a:t>n</a:t>
            </a:r>
            <a:r>
              <a:rPr lang="es-ES" dirty="0"/>
              <a:t> = 93,81 kN</a:t>
            </a:r>
          </a:p>
          <a:p>
            <a:pPr lvl="1"/>
            <a:endParaRPr lang="es-ES" dirty="0"/>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el 1"/>
          <p:cNvSpPr>
            <a:spLocks noGrp="1"/>
          </p:cNvSpPr>
          <p:nvPr>
            <p:ph type="title"/>
          </p:nvPr>
        </p:nvSpPr>
        <p:spPr>
          <a:xfrm>
            <a:off x="457200" y="-41056"/>
            <a:ext cx="8229600" cy="1143000"/>
          </a:xfrm>
        </p:spPr>
        <p:txBody>
          <a:bodyPr>
            <a:normAutofit/>
          </a:bodyPr>
          <a:lstStyle/>
          <a:p>
            <a:r>
              <a:rPr lang="es-ES" sz="4000" dirty="0" err="1"/>
              <a:t>Direct</a:t>
            </a:r>
            <a:r>
              <a:rPr lang="es-ES" sz="4000" dirty="0"/>
              <a:t> </a:t>
            </a:r>
            <a:r>
              <a:rPr lang="es-ES" sz="4000" dirty="0" err="1"/>
              <a:t>Strength</a:t>
            </a:r>
            <a:r>
              <a:rPr lang="es-ES" sz="4000" dirty="0"/>
              <a:t> </a:t>
            </a:r>
            <a:r>
              <a:rPr lang="es-ES" sz="4000" dirty="0" err="1"/>
              <a:t>Method</a:t>
            </a:r>
            <a:r>
              <a:rPr lang="es-ES" sz="4000" dirty="0"/>
              <a:t> – Ejemplo</a:t>
            </a:r>
          </a:p>
        </p:txBody>
      </p:sp>
    </p:spTree>
    <p:extLst>
      <p:ext uri="{BB962C8B-B14F-4D97-AF65-F5344CB8AC3E}">
        <p14:creationId xmlns:p14="http://schemas.microsoft.com/office/powerpoint/2010/main" val="35576949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1442"/>
            <a:ext cx="8229600" cy="1143000"/>
          </a:xfrm>
        </p:spPr>
        <p:txBody>
          <a:bodyPr/>
          <a:lstStyle/>
          <a:p>
            <a:r>
              <a:rPr lang="es-ES" dirty="0" err="1"/>
              <a:t>Continuous</a:t>
            </a:r>
            <a:r>
              <a:rPr lang="es-ES" dirty="0"/>
              <a:t> </a:t>
            </a:r>
            <a:r>
              <a:rPr lang="es-ES" dirty="0" err="1"/>
              <a:t>Strength</a:t>
            </a:r>
            <a:r>
              <a:rPr lang="es-ES" dirty="0"/>
              <a:t> </a:t>
            </a:r>
            <a:r>
              <a:rPr lang="es-ES" dirty="0" err="1"/>
              <a:t>Method</a:t>
            </a:r>
            <a:endParaRPr lang="es-ES" dirty="0"/>
          </a:p>
        </p:txBody>
      </p:sp>
      <p:sp>
        <p:nvSpPr>
          <p:cNvPr id="3" name="Tijdelijke aanduiding voor inhoud 2"/>
          <p:cNvSpPr>
            <a:spLocks noGrp="1"/>
          </p:cNvSpPr>
          <p:nvPr>
            <p:ph idx="1"/>
          </p:nvPr>
        </p:nvSpPr>
        <p:spPr>
          <a:xfrm>
            <a:off x="457200" y="1031240"/>
            <a:ext cx="8229600" cy="4925144"/>
          </a:xfrm>
        </p:spPr>
        <p:txBody>
          <a:bodyPr>
            <a:normAutofit/>
          </a:bodyPr>
          <a:lstStyle/>
          <a:p>
            <a:r>
              <a:rPr lang="es-ES" sz="2800" dirty="0"/>
              <a:t>Propiedades materiales del acero inoxidable: </a:t>
            </a:r>
          </a:p>
          <a:p>
            <a:pPr lvl="1"/>
            <a:endParaRPr lang="es-ES" sz="1600" dirty="0"/>
          </a:p>
          <a:p>
            <a:pPr lvl="1"/>
            <a:r>
              <a:rPr lang="es-ES" sz="2400" dirty="0"/>
              <a:t>Modelo material no lineal</a:t>
            </a:r>
          </a:p>
          <a:p>
            <a:pPr lvl="1"/>
            <a:r>
              <a:rPr lang="es-ES" sz="2400" dirty="0"/>
              <a:t>Importante endurecimiento por deformación</a:t>
            </a:r>
          </a:p>
          <a:p>
            <a:pPr lvl="1"/>
            <a:r>
              <a:rPr lang="es-ES" sz="2400" dirty="0"/>
              <a:t>Los métodos de cálculo convencionales no son capaces de considerar el potencial real de la sección transversal</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2277646" y="3866806"/>
            <a:ext cx="4956274" cy="1569660"/>
          </a:xfrm>
          <a:prstGeom prst="rect">
            <a:avLst/>
          </a:prstGeom>
          <a:ln w="25400">
            <a:solidFill>
              <a:schemeClr val="tx1"/>
            </a:solidFill>
          </a:ln>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El </a:t>
            </a:r>
            <a:r>
              <a:rPr kumimoji="0" lang="es-ES" sz="2400" b="0" i="0" u="none" strike="noStrike" kern="1200" cap="none" spc="0" normalizeH="0" baseline="0" noProof="0" dirty="0" err="1">
                <a:ln>
                  <a:noFill/>
                </a:ln>
                <a:solidFill>
                  <a:prstClr val="black"/>
                </a:solidFill>
                <a:effectLst/>
                <a:uLnTx/>
                <a:uFillTx/>
                <a:latin typeface="Calibri"/>
                <a:ea typeface="+mn-ea"/>
                <a:cs typeface="+mn-cs"/>
              </a:rPr>
              <a:t>Continuous</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r>
              <a:rPr kumimoji="0" lang="es-ES" sz="2400" b="0" i="0" u="none" strike="noStrike" kern="1200" cap="none" spc="0" normalizeH="0" baseline="0" noProof="0" dirty="0" err="1">
                <a:ln>
                  <a:noFill/>
                </a:ln>
                <a:solidFill>
                  <a:prstClr val="black"/>
                </a:solidFill>
                <a:effectLst/>
                <a:uLnTx/>
                <a:uFillTx/>
                <a:latin typeface="Calibri"/>
                <a:ea typeface="+mn-ea"/>
                <a:cs typeface="+mn-cs"/>
              </a:rPr>
              <a:t>Strength</a:t>
            </a:r>
            <a:r>
              <a:rPr kumimoji="0" lang="es-ES" sz="2400" b="0" i="0" u="none" strike="noStrike" kern="1200" cap="none" spc="0" normalizeH="0" baseline="0" noProof="0" dirty="0">
                <a:ln>
                  <a:noFill/>
                </a:ln>
                <a:solidFill>
                  <a:prstClr val="black"/>
                </a:solidFill>
                <a:effectLst/>
                <a:uLnTx/>
                <a:uFillTx/>
                <a:latin typeface="Calibri"/>
                <a:ea typeface="+mn-ea"/>
                <a:cs typeface="+mn-cs"/>
              </a:rPr>
              <a:t> </a:t>
            </a:r>
            <a:r>
              <a:rPr kumimoji="0" lang="es-ES" sz="2400" b="0" i="0" u="none" strike="noStrike" kern="1200" cap="none" spc="0" normalizeH="0" baseline="0" noProof="0" dirty="0" err="1">
                <a:ln>
                  <a:noFill/>
                </a:ln>
                <a:solidFill>
                  <a:prstClr val="black"/>
                </a:solidFill>
                <a:effectLst/>
                <a:uLnTx/>
                <a:uFillTx/>
                <a:latin typeface="Calibri"/>
                <a:ea typeface="+mn-ea"/>
                <a:cs typeface="+mn-cs"/>
              </a:rPr>
              <a:t>Method</a:t>
            </a:r>
            <a:r>
              <a:rPr kumimoji="0" lang="es-ES" sz="2400" b="0" i="0" u="none" strike="noStrike" kern="1200" cap="none" spc="0" normalizeH="0" baseline="0" noProof="0" dirty="0">
                <a:ln>
                  <a:noFill/>
                </a:ln>
                <a:solidFill>
                  <a:prstClr val="black"/>
                </a:solidFill>
                <a:effectLst/>
                <a:uLnTx/>
                <a:uFillTx/>
                <a:latin typeface="Calibri"/>
                <a:ea typeface="+mn-ea"/>
                <a:cs typeface="+mn-cs"/>
              </a:rPr>
              <a:t> emplea un modelo material que incluye los efectos de endurecimiento por deformación</a:t>
            </a:r>
          </a:p>
        </p:txBody>
      </p:sp>
    </p:spTree>
    <p:extLst>
      <p:ext uri="{BB962C8B-B14F-4D97-AF65-F5344CB8AC3E}">
        <p14:creationId xmlns:p14="http://schemas.microsoft.com/office/powerpoint/2010/main" val="412696013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01282"/>
            <a:ext cx="8229600" cy="1143000"/>
          </a:xfrm>
        </p:spPr>
        <p:txBody>
          <a:bodyPr>
            <a:normAutofit/>
          </a:bodyPr>
          <a:lstStyle/>
          <a:p>
            <a:r>
              <a:rPr lang="es-ES" sz="4000" dirty="0" err="1"/>
              <a:t>Continuous</a:t>
            </a:r>
            <a:r>
              <a:rPr lang="es-ES" sz="4000" dirty="0"/>
              <a:t> </a:t>
            </a:r>
            <a:r>
              <a:rPr lang="es-ES" sz="4000" dirty="0" err="1"/>
              <a:t>Strength</a:t>
            </a:r>
            <a:r>
              <a:rPr lang="es-ES" sz="4000" dirty="0"/>
              <a:t> </a:t>
            </a:r>
            <a:r>
              <a:rPr lang="es-ES" sz="4000" dirty="0" err="1"/>
              <a:t>Method</a:t>
            </a:r>
            <a:endParaRPr lang="es-ES" sz="4000" dirty="0"/>
          </a:p>
        </p:txBody>
      </p:sp>
      <p:sp>
        <p:nvSpPr>
          <p:cNvPr id="3" name="Tijdelijke aanduiding voor inhoud 2"/>
          <p:cNvSpPr>
            <a:spLocks noGrp="1"/>
          </p:cNvSpPr>
          <p:nvPr>
            <p:ph idx="1"/>
          </p:nvPr>
        </p:nvSpPr>
        <p:spPr>
          <a:xfrm>
            <a:off x="467360" y="1072682"/>
            <a:ext cx="8229600" cy="510438"/>
          </a:xfrm>
        </p:spPr>
        <p:txBody>
          <a:bodyPr>
            <a:noAutofit/>
          </a:bodyPr>
          <a:lstStyle/>
          <a:p>
            <a:r>
              <a:rPr lang="es-ES" sz="2400" dirty="0"/>
              <a:t>Modelo material considerado por el CSM:</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6" name="Afbeelding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9097" y="1503662"/>
            <a:ext cx="7006335" cy="5114776"/>
          </a:xfrm>
          <a:prstGeom prst="rect">
            <a:avLst/>
          </a:prstGeom>
        </p:spPr>
      </p:pic>
      <p:sp>
        <p:nvSpPr>
          <p:cNvPr id="5" name="Tekstvak 4"/>
          <p:cNvSpPr txBox="1"/>
          <p:nvPr/>
        </p:nvSpPr>
        <p:spPr>
          <a:xfrm>
            <a:off x="1570535" y="1522160"/>
            <a:ext cx="1095809"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Tensión</a:t>
            </a:r>
          </a:p>
        </p:txBody>
      </p:sp>
      <p:sp>
        <p:nvSpPr>
          <p:cNvPr id="8" name="Tekstvak 7"/>
          <p:cNvSpPr txBox="1"/>
          <p:nvPr/>
        </p:nvSpPr>
        <p:spPr>
          <a:xfrm>
            <a:off x="7347285" y="5918934"/>
            <a:ext cx="148175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Deformación</a:t>
            </a:r>
          </a:p>
        </p:txBody>
      </p:sp>
      <p:sp>
        <p:nvSpPr>
          <p:cNvPr id="9" name="Tekstvak 8"/>
          <p:cNvSpPr txBox="1"/>
          <p:nvPr/>
        </p:nvSpPr>
        <p:spPr>
          <a:xfrm>
            <a:off x="4793836" y="6238747"/>
            <a:ext cx="78809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kstvak 9"/>
          <p:cNvSpPr txBox="1"/>
          <p:nvPr/>
        </p:nvSpPr>
        <p:spPr>
          <a:xfrm>
            <a:off x="2178497" y="6255684"/>
            <a:ext cx="48784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kstvak 10"/>
          <p:cNvSpPr txBox="1"/>
          <p:nvPr/>
        </p:nvSpPr>
        <p:spPr>
          <a:xfrm>
            <a:off x="5669572" y="6241026"/>
            <a:ext cx="662938"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kstvak 11"/>
          <p:cNvSpPr txBox="1"/>
          <p:nvPr/>
        </p:nvSpPr>
        <p:spPr>
          <a:xfrm>
            <a:off x="6488434" y="6254664"/>
            <a:ext cx="83155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0,16</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a:ln>
                  <a:noFill/>
                </a:ln>
                <a:solidFill>
                  <a:prstClr val="black"/>
                </a:solidFill>
                <a:effectLst/>
                <a:uLnTx/>
                <a:uFillTx/>
                <a:latin typeface="Arial" panose="020B0604020202020204" pitchFamily="34" charset="0"/>
                <a:ea typeface="+mn-ea"/>
                <a:cs typeface="Arial" panose="020B0604020202020204" pitchFamily="34" charset="0"/>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kstvak 12"/>
          <p:cNvSpPr txBox="1"/>
          <p:nvPr/>
        </p:nvSpPr>
        <p:spPr>
          <a:xfrm>
            <a:off x="1372788" y="6256939"/>
            <a:ext cx="78809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0,002</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Tekstvak 13"/>
          <p:cNvSpPr txBox="1"/>
          <p:nvPr/>
        </p:nvSpPr>
        <p:spPr>
          <a:xfrm>
            <a:off x="1471086" y="3514752"/>
            <a:ext cx="371364"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a:t>
            </a:r>
            <a:r>
              <a:rPr kumimoji="0" lang="nl-BE" sz="1800" b="0" i="0" u="none" strike="noStrike" kern="1200" cap="none" spc="0" normalizeH="0" baseline="-25000" noProof="0" dirty="0" err="1">
                <a:ln>
                  <a:noFill/>
                </a:ln>
                <a:solidFill>
                  <a:prstClr val="black"/>
                </a:solidFill>
                <a:effectLst/>
                <a:uLnTx/>
                <a:uFillTx/>
                <a:latin typeface="Arial" panose="020B0604020202020204" pitchFamily="34" charset="0"/>
                <a:ea typeface="+mn-ea"/>
                <a:cs typeface="Arial" panose="020B0604020202020204" pitchFamily="34" charset="0"/>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kstvak 14"/>
          <p:cNvSpPr txBox="1"/>
          <p:nvPr/>
        </p:nvSpPr>
        <p:spPr>
          <a:xfrm>
            <a:off x="1457436" y="2586701"/>
            <a:ext cx="425957"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kstvak 15"/>
          <p:cNvSpPr txBox="1"/>
          <p:nvPr/>
        </p:nvSpPr>
        <p:spPr>
          <a:xfrm>
            <a:off x="4708836" y="1882859"/>
            <a:ext cx="3456596"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Modelo de </a:t>
            </a:r>
            <a:r>
              <a:rPr kumimoji="0" lang="es-ES" sz="1800" b="0" i="0" u="none" strike="noStrike" kern="1200" cap="none" spc="0" normalizeH="0" baseline="0" noProof="0" dirty="0" err="1">
                <a:ln>
                  <a:noFill/>
                </a:ln>
                <a:solidFill>
                  <a:prstClr val="black"/>
                </a:solidFill>
                <a:effectLst/>
                <a:uLnTx/>
                <a:uFillTx/>
                <a:latin typeface="Calibri"/>
                <a:ea typeface="+mn-ea"/>
                <a:cs typeface="+mn-cs"/>
              </a:rPr>
              <a:t>Ramberg-Osgood</a:t>
            </a:r>
            <a:endParaRPr kumimoji="0" lang="es-E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1E27AC"/>
                </a:solidFill>
                <a:effectLst/>
                <a:uLnTx/>
                <a:uFillTx/>
                <a:latin typeface="Calibri"/>
                <a:ea typeface="+mn-ea"/>
                <a:cs typeface="+mn-cs"/>
              </a:rPr>
              <a:t>Modelo del CSM</a:t>
            </a:r>
          </a:p>
        </p:txBody>
      </p:sp>
      <p:cxnSp>
        <p:nvCxnSpPr>
          <p:cNvPr id="23" name="Rechte verbindingslijn 22"/>
          <p:cNvCxnSpPr/>
          <p:nvPr/>
        </p:nvCxnSpPr>
        <p:spPr>
          <a:xfrm>
            <a:off x="4066301" y="2344924"/>
            <a:ext cx="656914" cy="0"/>
          </a:xfrm>
          <a:prstGeom prst="line">
            <a:avLst/>
          </a:prstGeom>
          <a:ln w="28575">
            <a:solidFill>
              <a:srgbClr val="1E27AC"/>
            </a:solidFill>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a:off x="4066301" y="2082987"/>
            <a:ext cx="65691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644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11442"/>
            <a:ext cx="8229600" cy="1143000"/>
          </a:xfrm>
        </p:spPr>
        <p:txBody>
          <a:bodyPr>
            <a:normAutofit/>
          </a:bodyPr>
          <a:lstStyle/>
          <a:p>
            <a:r>
              <a:rPr lang="es-ES" sz="4000" dirty="0" err="1"/>
              <a:t>Continuous</a:t>
            </a:r>
            <a:r>
              <a:rPr lang="es-ES" sz="4000" dirty="0"/>
              <a:t> </a:t>
            </a:r>
            <a:r>
              <a:rPr lang="es-ES" sz="4000" dirty="0" err="1"/>
              <a:t>Strength</a:t>
            </a:r>
            <a:r>
              <a:rPr lang="es-ES" sz="4000" dirty="0"/>
              <a:t> </a:t>
            </a:r>
            <a:r>
              <a:rPr lang="es-ES" sz="4000" dirty="0" err="1"/>
              <a:t>Method</a:t>
            </a:r>
            <a:endParaRPr lang="es-ES" sz="4000" dirty="0"/>
          </a:p>
        </p:txBody>
      </p:sp>
      <p:pic>
        <p:nvPicPr>
          <p:cNvPr id="10" name="Tijdelijke aanduiding voor inhoud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4825" y="2074042"/>
            <a:ext cx="4040188" cy="3738821"/>
          </a:xfrm>
          <a:prstGeom prst="rect">
            <a:avLst/>
          </a:prstGeom>
        </p:spPr>
      </p:pic>
      <p:pic>
        <p:nvPicPr>
          <p:cNvPr id="11" name="Tijdelijke aanduiding voor inhoud 10"/>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703866" y="2040251"/>
            <a:ext cx="3934373" cy="3744000"/>
          </a:xfrm>
          <a:prstGeom prst="rect">
            <a:avLst/>
          </a:prstGeom>
        </p:spPr>
      </p:pic>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
        <p:nvSpPr>
          <p:cNvPr id="9" name="Rectangle 8"/>
          <p:cNvSpPr/>
          <p:nvPr/>
        </p:nvSpPr>
        <p:spPr>
          <a:xfrm>
            <a:off x="827380" y="6173230"/>
            <a:ext cx="747776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Calibri"/>
                <a:ea typeface="+mn-ea"/>
                <a:cs typeface="+mn-cs"/>
              </a:rPr>
              <a:t>El CSM estima el comportamiento seccional de manera precisa</a:t>
            </a:r>
          </a:p>
        </p:txBody>
      </p:sp>
      <p:sp>
        <p:nvSpPr>
          <p:cNvPr id="14" name="Tijdelijke aanduiding voor inhoud 2"/>
          <p:cNvSpPr txBox="1">
            <a:spLocks/>
          </p:cNvSpPr>
          <p:nvPr/>
        </p:nvSpPr>
        <p:spPr>
          <a:xfrm>
            <a:off x="408674" y="1038160"/>
            <a:ext cx="8432800" cy="83128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Comparación entre las predicciones de EC3 y CSM y resultados experimentales:</a:t>
            </a:r>
          </a:p>
        </p:txBody>
      </p:sp>
      <p:sp>
        <p:nvSpPr>
          <p:cNvPr id="7" name="Tekstvak 6"/>
          <p:cNvSpPr txBox="1"/>
          <p:nvPr/>
        </p:nvSpPr>
        <p:spPr>
          <a:xfrm rot="16200000">
            <a:off x="-76098" y="3593638"/>
            <a:ext cx="13081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Calibri"/>
                <a:ea typeface="+mn-ea"/>
                <a:cs typeface="+mn-cs"/>
              </a:rPr>
              <a:t>N</a:t>
            </a:r>
            <a:r>
              <a:rPr kumimoji="0" lang="nl-BE" sz="1600" b="0" i="0" u="none" strike="noStrike" kern="1200" cap="none" spc="0" normalizeH="0" baseline="-25000" noProof="0" dirty="0">
                <a:ln>
                  <a:noFill/>
                </a:ln>
                <a:solidFill>
                  <a:prstClr val="black"/>
                </a:solidFill>
                <a:effectLst/>
                <a:uLnTx/>
                <a:uFillTx/>
                <a:latin typeface="Calibri"/>
                <a:ea typeface="+mn-ea"/>
                <a:cs typeface="+mn-cs"/>
              </a:rPr>
              <a:t>u,ensayo</a:t>
            </a:r>
            <a:r>
              <a:rPr kumimoji="0" lang="nl-BE" sz="1600" b="0" i="0" u="none" strike="noStrike" kern="1200" cap="none" spc="0" normalizeH="0" baseline="0" noProof="0" dirty="0">
                <a:ln>
                  <a:noFill/>
                </a:ln>
                <a:solidFill>
                  <a:prstClr val="black"/>
                </a:solidFill>
                <a:effectLst/>
                <a:uLnTx/>
                <a:uFillTx/>
                <a:latin typeface="Calibri"/>
                <a:ea typeface="+mn-ea"/>
                <a:cs typeface="+mn-cs"/>
              </a:rPr>
              <a:t> (kN)</a:t>
            </a:r>
          </a:p>
        </p:txBody>
      </p:sp>
      <p:sp>
        <p:nvSpPr>
          <p:cNvPr id="16" name="Tekstvak 15"/>
          <p:cNvSpPr txBox="1"/>
          <p:nvPr/>
        </p:nvSpPr>
        <p:spPr>
          <a:xfrm>
            <a:off x="2146843" y="5597643"/>
            <a:ext cx="13081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Calibri"/>
                <a:ea typeface="+mn-ea"/>
                <a:cs typeface="+mn-cs"/>
              </a:rPr>
              <a:t>N</a:t>
            </a:r>
            <a:r>
              <a:rPr kumimoji="0" lang="nl-BE" sz="1600" b="0" i="0" u="none" strike="noStrike" kern="1200" cap="none" spc="0" normalizeH="0" baseline="-25000" noProof="0" dirty="0" err="1">
                <a:ln>
                  <a:noFill/>
                </a:ln>
                <a:solidFill>
                  <a:prstClr val="black"/>
                </a:solidFill>
                <a:effectLst/>
                <a:uLnTx/>
                <a:uFillTx/>
                <a:latin typeface="Calibri"/>
                <a:ea typeface="+mn-ea"/>
                <a:cs typeface="+mn-cs"/>
              </a:rPr>
              <a:t>u,pred</a:t>
            </a:r>
            <a:r>
              <a:rPr kumimoji="0" lang="nl-BE" sz="1600" b="0" i="0" u="none" strike="noStrike" kern="1200" cap="none" spc="0" normalizeH="0" baseline="0" noProof="0" dirty="0">
                <a:ln>
                  <a:noFill/>
                </a:ln>
                <a:solidFill>
                  <a:prstClr val="black"/>
                </a:solidFill>
                <a:effectLst/>
                <a:uLnTx/>
                <a:uFillTx/>
                <a:latin typeface="Calibri"/>
                <a:ea typeface="+mn-ea"/>
                <a:cs typeface="+mn-cs"/>
              </a:rPr>
              <a:t> (</a:t>
            </a:r>
            <a:r>
              <a:rPr kumimoji="0" lang="nl-BE" sz="1600" b="0" i="0" u="none" strike="noStrike" kern="1200" cap="none" spc="0" normalizeH="0" baseline="0" noProof="0" dirty="0" err="1">
                <a:ln>
                  <a:noFill/>
                </a:ln>
                <a:solidFill>
                  <a:prstClr val="black"/>
                </a:solidFill>
                <a:effectLst/>
                <a:uLnTx/>
                <a:uFillTx/>
                <a:latin typeface="Calibri"/>
                <a:ea typeface="+mn-ea"/>
                <a:cs typeface="+mn-cs"/>
              </a:rPr>
              <a:t>kN</a:t>
            </a:r>
            <a:r>
              <a:rPr kumimoji="0" lang="nl-BE" sz="1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7" name="Tekstvak 16"/>
          <p:cNvSpPr txBox="1"/>
          <p:nvPr/>
        </p:nvSpPr>
        <p:spPr>
          <a:xfrm rot="16200000">
            <a:off x="4003623" y="3608166"/>
            <a:ext cx="146382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a:ln>
                  <a:noFill/>
                </a:ln>
                <a:solidFill>
                  <a:prstClr val="black"/>
                </a:solidFill>
                <a:effectLst/>
                <a:uLnTx/>
                <a:uFillTx/>
                <a:latin typeface="Calibri"/>
                <a:ea typeface="+mn-ea"/>
                <a:cs typeface="+mn-cs"/>
              </a:rPr>
              <a:t>M</a:t>
            </a:r>
            <a:r>
              <a:rPr kumimoji="0" lang="nl-BE" sz="1600" b="0" i="0" u="none" strike="noStrike" kern="1200" cap="none" spc="0" normalizeH="0" baseline="-25000" noProof="0" dirty="0">
                <a:ln>
                  <a:noFill/>
                </a:ln>
                <a:solidFill>
                  <a:prstClr val="black"/>
                </a:solidFill>
                <a:effectLst/>
                <a:uLnTx/>
                <a:uFillTx/>
                <a:latin typeface="Calibri"/>
                <a:ea typeface="+mn-ea"/>
                <a:cs typeface="+mn-cs"/>
              </a:rPr>
              <a:t>u,ensayo</a:t>
            </a:r>
            <a:r>
              <a:rPr kumimoji="0" lang="nl-BE" sz="1600" b="0" i="0" u="none" strike="noStrike" kern="1200" cap="none" spc="0" normalizeH="0" baseline="0" noProof="0" dirty="0">
                <a:ln>
                  <a:noFill/>
                </a:ln>
                <a:solidFill>
                  <a:prstClr val="black"/>
                </a:solidFill>
                <a:effectLst/>
                <a:uLnTx/>
                <a:uFillTx/>
                <a:latin typeface="Calibri"/>
                <a:ea typeface="+mn-ea"/>
                <a:cs typeface="+mn-cs"/>
              </a:rPr>
              <a:t> (kNm)</a:t>
            </a:r>
          </a:p>
        </p:txBody>
      </p:sp>
      <p:sp>
        <p:nvSpPr>
          <p:cNvPr id="19" name="Tekstvak 18"/>
          <p:cNvSpPr txBox="1"/>
          <p:nvPr/>
        </p:nvSpPr>
        <p:spPr>
          <a:xfrm>
            <a:off x="6118071" y="5604415"/>
            <a:ext cx="146382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600" b="0" i="0" u="none" strike="noStrike" kern="1200" cap="none" spc="0" normalizeH="0" baseline="0" noProof="0" dirty="0" err="1">
                <a:ln>
                  <a:noFill/>
                </a:ln>
                <a:solidFill>
                  <a:prstClr val="black"/>
                </a:solidFill>
                <a:effectLst/>
                <a:uLnTx/>
                <a:uFillTx/>
                <a:latin typeface="Calibri"/>
                <a:ea typeface="+mn-ea"/>
                <a:cs typeface="+mn-cs"/>
              </a:rPr>
              <a:t>M</a:t>
            </a:r>
            <a:r>
              <a:rPr kumimoji="0" lang="nl-BE" sz="1600" b="0" i="0" u="none" strike="noStrike" kern="1200" cap="none" spc="0" normalizeH="0" baseline="-25000" noProof="0" dirty="0" err="1">
                <a:ln>
                  <a:noFill/>
                </a:ln>
                <a:solidFill>
                  <a:prstClr val="black"/>
                </a:solidFill>
                <a:effectLst/>
                <a:uLnTx/>
                <a:uFillTx/>
                <a:latin typeface="Calibri"/>
                <a:ea typeface="+mn-ea"/>
                <a:cs typeface="+mn-cs"/>
              </a:rPr>
              <a:t>u,pred</a:t>
            </a:r>
            <a:r>
              <a:rPr kumimoji="0" lang="nl-BE" sz="1600" b="0" i="0" u="none" strike="noStrike" kern="1200" cap="none" spc="0" normalizeH="0" baseline="0" noProof="0" dirty="0">
                <a:ln>
                  <a:noFill/>
                </a:ln>
                <a:solidFill>
                  <a:prstClr val="black"/>
                </a:solidFill>
                <a:effectLst/>
                <a:uLnTx/>
                <a:uFillTx/>
                <a:latin typeface="Calibri"/>
                <a:ea typeface="+mn-ea"/>
                <a:cs typeface="+mn-cs"/>
              </a:rPr>
              <a:t> (</a:t>
            </a:r>
            <a:r>
              <a:rPr kumimoji="0" lang="nl-BE" sz="1600" b="0" i="0" u="none" strike="noStrike" kern="1200" cap="none" spc="0" normalizeH="0" baseline="0" noProof="0" dirty="0" err="1">
                <a:ln>
                  <a:noFill/>
                </a:ln>
                <a:solidFill>
                  <a:prstClr val="black"/>
                </a:solidFill>
                <a:effectLst/>
                <a:uLnTx/>
                <a:uFillTx/>
                <a:latin typeface="Calibri"/>
                <a:ea typeface="+mn-ea"/>
                <a:cs typeface="+mn-cs"/>
              </a:rPr>
              <a:t>kNm</a:t>
            </a:r>
            <a:r>
              <a:rPr kumimoji="0" lang="nl-BE" sz="1600" b="0" i="0" u="none" strike="noStrike" kern="1200" cap="none" spc="0" normalizeH="0" baseline="0" noProof="0" dirty="0">
                <a:ln>
                  <a:noFill/>
                </a:ln>
                <a:solidFill>
                  <a:prstClr val="black"/>
                </a:solidFill>
                <a:effectLst/>
                <a:uLnTx/>
                <a:uFillTx/>
                <a:latin typeface="Calibri"/>
                <a:ea typeface="+mn-ea"/>
                <a:cs typeface="+mn-cs"/>
              </a:rPr>
              <a:t>)</a:t>
            </a:r>
          </a:p>
        </p:txBody>
      </p:sp>
      <p:grpSp>
        <p:nvGrpSpPr>
          <p:cNvPr id="22" name="Groep 21"/>
          <p:cNvGrpSpPr/>
          <p:nvPr/>
        </p:nvGrpSpPr>
        <p:grpSpPr>
          <a:xfrm>
            <a:off x="2565400" y="4693920"/>
            <a:ext cx="1765300" cy="646331"/>
            <a:chOff x="2565400" y="4787900"/>
            <a:chExt cx="1765300" cy="646331"/>
          </a:xfrm>
        </p:grpSpPr>
        <p:sp>
          <p:nvSpPr>
            <p:cNvPr id="12" name="Tekstvak 11"/>
            <p:cNvSpPr txBox="1"/>
            <p:nvPr/>
          </p:nvSpPr>
          <p:spPr>
            <a:xfrm>
              <a:off x="2565400" y="4787900"/>
              <a:ext cx="1765300" cy="646331"/>
            </a:xfrm>
            <a:prstGeom prst="rect">
              <a:avLst/>
            </a:prstGeom>
            <a:solidFill>
              <a:schemeClr val="bg1"/>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EN1993-1-4</a:t>
              </a:r>
            </a:p>
          </p:txBody>
        </p:sp>
        <p:sp>
          <p:nvSpPr>
            <p:cNvPr id="20" name="Ruit 19"/>
            <p:cNvSpPr/>
            <p:nvPr/>
          </p:nvSpPr>
          <p:spPr>
            <a:xfrm>
              <a:off x="2692400" y="4927600"/>
              <a:ext cx="108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uit 20"/>
            <p:cNvSpPr/>
            <p:nvPr/>
          </p:nvSpPr>
          <p:spPr>
            <a:xfrm>
              <a:off x="2692400" y="5188743"/>
              <a:ext cx="108000" cy="108000"/>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3" name="Groep 22"/>
          <p:cNvGrpSpPr/>
          <p:nvPr/>
        </p:nvGrpSpPr>
        <p:grpSpPr>
          <a:xfrm>
            <a:off x="6642100" y="4693920"/>
            <a:ext cx="1765300" cy="646331"/>
            <a:chOff x="2565400" y="4787900"/>
            <a:chExt cx="1765300" cy="646331"/>
          </a:xfrm>
        </p:grpSpPr>
        <p:sp>
          <p:nvSpPr>
            <p:cNvPr id="24" name="Tekstvak 23"/>
            <p:cNvSpPr txBox="1"/>
            <p:nvPr/>
          </p:nvSpPr>
          <p:spPr>
            <a:xfrm>
              <a:off x="2565400" y="4787900"/>
              <a:ext cx="1765300" cy="646331"/>
            </a:xfrm>
            <a:prstGeom prst="rect">
              <a:avLst/>
            </a:prstGeom>
            <a:solidFill>
              <a:schemeClr val="bg1"/>
            </a:solidFill>
            <a:ln>
              <a:solidFill>
                <a:schemeClr val="bg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CSM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     EN1993-1-4</a:t>
              </a:r>
            </a:p>
          </p:txBody>
        </p:sp>
        <p:sp>
          <p:nvSpPr>
            <p:cNvPr id="25" name="Ruit 24"/>
            <p:cNvSpPr/>
            <p:nvPr/>
          </p:nvSpPr>
          <p:spPr>
            <a:xfrm>
              <a:off x="2692400" y="4927600"/>
              <a:ext cx="108000" cy="108000"/>
            </a:xfrm>
            <a:prstGeom prst="diamond">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uit 25"/>
            <p:cNvSpPr/>
            <p:nvPr/>
          </p:nvSpPr>
          <p:spPr>
            <a:xfrm>
              <a:off x="2692400" y="5188743"/>
              <a:ext cx="108000" cy="108000"/>
            </a:xfrm>
            <a:prstGeom prst="diamond">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6" name="Tijdelijke aanduiding voor tekst 5"/>
          <p:cNvSpPr>
            <a:spLocks noGrp="1"/>
          </p:cNvSpPr>
          <p:nvPr>
            <p:ph type="body" idx="1"/>
          </p:nvPr>
        </p:nvSpPr>
        <p:spPr>
          <a:xfrm>
            <a:off x="2580640" y="1810487"/>
            <a:ext cx="1772539" cy="396000"/>
          </a:xfrm>
        </p:spPr>
        <p:txBody>
          <a:bodyPr>
            <a:normAutofit lnSpcReduction="10000"/>
          </a:bodyPr>
          <a:lstStyle/>
          <a:p>
            <a:r>
              <a:rPr lang="es-ES" sz="2000" dirty="0"/>
              <a:t>En compresión</a:t>
            </a:r>
          </a:p>
        </p:txBody>
      </p:sp>
      <p:sp>
        <p:nvSpPr>
          <p:cNvPr id="8" name="Tijdelijke aanduiding voor tekst 7"/>
          <p:cNvSpPr>
            <a:spLocks noGrp="1"/>
          </p:cNvSpPr>
          <p:nvPr>
            <p:ph type="body" sz="quarter" idx="3"/>
          </p:nvPr>
        </p:nvSpPr>
        <p:spPr>
          <a:xfrm>
            <a:off x="7221221" y="1818640"/>
            <a:ext cx="1262379" cy="396000"/>
          </a:xfrm>
        </p:spPr>
        <p:txBody>
          <a:bodyPr>
            <a:normAutofit lnSpcReduction="10000"/>
          </a:bodyPr>
          <a:lstStyle/>
          <a:p>
            <a:r>
              <a:rPr lang="es-ES" sz="2000" dirty="0"/>
              <a:t>En flexión</a:t>
            </a:r>
          </a:p>
        </p:txBody>
      </p:sp>
    </p:spTree>
    <p:extLst>
      <p:ext uri="{BB962C8B-B14F-4D97-AF65-F5344CB8AC3E}">
        <p14:creationId xmlns:p14="http://schemas.microsoft.com/office/powerpoint/2010/main" val="23396386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5038" y="1879600"/>
            <a:ext cx="2328309" cy="4730772"/>
          </a:xfrm>
          <a:prstGeom prst="rect">
            <a:avLst/>
          </a:prstGeom>
        </p:spPr>
      </p:pic>
      <p:sp>
        <p:nvSpPr>
          <p:cNvPr id="2" name="Titel 1"/>
          <p:cNvSpPr>
            <a:spLocks noGrp="1"/>
          </p:cNvSpPr>
          <p:nvPr>
            <p:ph type="title"/>
          </p:nvPr>
        </p:nvSpPr>
        <p:spPr>
          <a:xfrm>
            <a:off x="457200" y="-111442"/>
            <a:ext cx="8229600" cy="1143000"/>
          </a:xfrm>
        </p:spPr>
        <p:txBody>
          <a:bodyPr>
            <a:normAutofit/>
          </a:bodyPr>
          <a:lstStyle/>
          <a:p>
            <a:r>
              <a:rPr lang="es-ES" sz="4000" dirty="0"/>
              <a:t>CSM: Ejemplo de pandeo por flexión</a:t>
            </a:r>
          </a:p>
        </p:txBody>
      </p:sp>
      <p:sp>
        <p:nvSpPr>
          <p:cNvPr id="10" name="Tijdelijke aanduiding voor inhoud 9"/>
          <p:cNvSpPr>
            <a:spLocks noGrp="1"/>
          </p:cNvSpPr>
          <p:nvPr>
            <p:ph idx="1"/>
          </p:nvPr>
        </p:nvSpPr>
        <p:spPr>
          <a:xfrm>
            <a:off x="274320" y="1041400"/>
            <a:ext cx="8229600" cy="868680"/>
          </a:xfrm>
        </p:spPr>
        <p:txBody>
          <a:bodyPr>
            <a:normAutofit/>
          </a:bodyPr>
          <a:lstStyle/>
          <a:p>
            <a:r>
              <a:rPr lang="es-ES" sz="2400" dirty="0"/>
              <a:t>Sección tubular rectangular conformada en frío sometida a una compresión concéntrica (ejemplo de la diapositiva 51)</a:t>
            </a:r>
          </a:p>
        </p:txBody>
      </p:sp>
      <p:sp>
        <p:nvSpPr>
          <p:cNvPr id="5" name="Tijdelijke aanduiding voor dianumm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7" name="Tabel 6"/>
          <p:cNvGraphicFramePr>
            <a:graphicFrameLocks noGrp="1"/>
          </p:cNvGraphicFramePr>
          <p:nvPr/>
        </p:nvGraphicFramePr>
        <p:xfrm>
          <a:off x="1556632" y="2143126"/>
          <a:ext cx="3203457" cy="1737360"/>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835305">
                  <a:extLst>
                    <a:ext uri="{9D8B030D-6E8A-4147-A177-3AD203B41FA5}">
                      <a16:colId xmlns:a16="http://schemas.microsoft.com/office/drawing/2014/main" val="20001"/>
                    </a:ext>
                  </a:extLst>
                </a:gridCol>
              </a:tblGrid>
              <a:tr h="360000">
                <a:tc>
                  <a:txBody>
                    <a:bodyPr/>
                    <a:lstStyle/>
                    <a:p>
                      <a:pPr algn="ctr"/>
                      <a:endParaRPr lang="es-ES" noProof="0" dirty="0"/>
                    </a:p>
                  </a:txBody>
                  <a:tcPr>
                    <a:noFill/>
                  </a:tcPr>
                </a:tc>
                <a:tc>
                  <a:txBody>
                    <a:bodyPr/>
                    <a:lstStyle/>
                    <a:p>
                      <a:pPr algn="ctr"/>
                      <a:r>
                        <a:rPr lang="es-ES" noProof="0" dirty="0"/>
                        <a:t>Acero inoxidable austenítico</a:t>
                      </a:r>
                    </a:p>
                  </a:txBody>
                  <a:tcPr/>
                </a:tc>
                <a:extLst>
                  <a:ext uri="{0D108BD9-81ED-4DB2-BD59-A6C34878D82A}">
                    <a16:rowId xmlns:a16="http://schemas.microsoft.com/office/drawing/2014/main" val="10000"/>
                  </a:ext>
                </a:extLst>
              </a:tr>
              <a:tr h="360000">
                <a:tc>
                  <a:txBody>
                    <a:bodyPr/>
                    <a:lstStyle/>
                    <a:p>
                      <a:pPr algn="ctr"/>
                      <a:r>
                        <a:rPr lang="es-ES" b="1" noProof="0" dirty="0">
                          <a:solidFill>
                            <a:schemeClr val="bg1"/>
                          </a:solidFill>
                        </a:rPr>
                        <a:t>Material</a:t>
                      </a:r>
                    </a:p>
                  </a:txBody>
                  <a:tcPr>
                    <a:solidFill>
                      <a:schemeClr val="accent1"/>
                    </a:solidFill>
                  </a:tcPr>
                </a:tc>
                <a:tc>
                  <a:txBody>
                    <a:bodyPr/>
                    <a:lstStyle/>
                    <a:p>
                      <a:pPr algn="ctr"/>
                      <a:r>
                        <a:rPr lang="es-ES" noProof="0" dirty="0"/>
                        <a:t>EN 1.4301</a:t>
                      </a:r>
                    </a:p>
                  </a:txBody>
                  <a:tcPr/>
                </a:tc>
                <a:extLst>
                  <a:ext uri="{0D108BD9-81ED-4DB2-BD59-A6C34878D82A}">
                    <a16:rowId xmlns:a16="http://schemas.microsoft.com/office/drawing/2014/main" val="10001"/>
                  </a:ext>
                </a:extLst>
              </a:tr>
              <a:tr h="360000">
                <a:tc>
                  <a:txBody>
                    <a:bodyPr/>
                    <a:lstStyle/>
                    <a:p>
                      <a:pPr algn="ctr"/>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solidFill>
                      <a:schemeClr val="accent1"/>
                    </a:solidFill>
                  </a:tcPr>
                </a:tc>
                <a:tc>
                  <a:txBody>
                    <a:bodyPr/>
                    <a:lstStyle/>
                    <a:p>
                      <a:pPr algn="ctr"/>
                      <a:r>
                        <a:rPr lang="es-ES" noProof="0" dirty="0"/>
                        <a:t>230</a:t>
                      </a:r>
                    </a:p>
                  </a:txBody>
                  <a:tcPr/>
                </a:tc>
                <a:extLst>
                  <a:ext uri="{0D108BD9-81ED-4DB2-BD59-A6C34878D82A}">
                    <a16:rowId xmlns:a16="http://schemas.microsoft.com/office/drawing/2014/main" val="10002"/>
                  </a:ext>
                </a:extLst>
              </a:tr>
              <a:tr h="360000">
                <a:tc>
                  <a:txBody>
                    <a:bodyPr/>
                    <a:lstStyle/>
                    <a:p>
                      <a:pPr algn="ctr"/>
                      <a:r>
                        <a:rPr lang="es-ES" b="1" noProof="0" dirty="0">
                          <a:solidFill>
                            <a:schemeClr val="bg1"/>
                          </a:solidFill>
                        </a:rPr>
                        <a:t>E [N/mm²]</a:t>
                      </a:r>
                    </a:p>
                  </a:txBody>
                  <a:tcPr>
                    <a:solidFill>
                      <a:schemeClr val="accent1"/>
                    </a:solidFill>
                  </a:tcPr>
                </a:tc>
                <a:tc>
                  <a:txBody>
                    <a:bodyPr/>
                    <a:lstStyle/>
                    <a:p>
                      <a:pPr algn="ctr"/>
                      <a:r>
                        <a:rPr lang="es-ES" noProof="0" dirty="0"/>
                        <a:t>200000</a:t>
                      </a:r>
                    </a:p>
                  </a:txBody>
                  <a:tcPr/>
                </a:tc>
                <a:extLst>
                  <a:ext uri="{0D108BD9-81ED-4DB2-BD59-A6C34878D82A}">
                    <a16:rowId xmlns:a16="http://schemas.microsoft.com/office/drawing/2014/main" val="10003"/>
                  </a:ext>
                </a:extLst>
              </a:tr>
            </a:tbl>
          </a:graphicData>
        </a:graphic>
      </p:graphicFrame>
      <p:pic>
        <p:nvPicPr>
          <p:cNvPr id="3" name="Afbeelding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3745" y="4062772"/>
            <a:ext cx="3096344" cy="2650403"/>
          </a:xfrm>
          <a:prstGeom prst="rect">
            <a:avLst/>
          </a:prstGeom>
        </p:spPr>
      </p:pic>
    </p:spTree>
    <p:extLst>
      <p:ext uri="{BB962C8B-B14F-4D97-AF65-F5344CB8AC3E}">
        <p14:creationId xmlns:p14="http://schemas.microsoft.com/office/powerpoint/2010/main" val="32833550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457200" y="-111442"/>
            <a:ext cx="8229600" cy="1143000"/>
          </a:xfrm>
        </p:spPr>
        <p:txBody>
          <a:bodyPr>
            <a:normAutofit/>
          </a:bodyPr>
          <a:lstStyle/>
          <a:p>
            <a:r>
              <a:rPr lang="es-ES" sz="4000" dirty="0"/>
              <a:t>CSM: Ejemplo de pandeo por flexión</a:t>
            </a:r>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Grafiek 4"/>
          <p:cNvGraphicFramePr>
            <a:graphicFrameLocks noGrp="1"/>
          </p:cNvGraphicFramePr>
          <p:nvPr/>
        </p:nvGraphicFramePr>
        <p:xfrm>
          <a:off x="1227222" y="2561389"/>
          <a:ext cx="6785810" cy="3781964"/>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graphicFrame>
            <p:nvGraphicFramePr>
              <p:cNvPr id="6" name="Tabel 5"/>
              <p:cNvGraphicFramePr>
                <a:graphicFrameLocks noGrp="1"/>
              </p:cNvGraphicFramePr>
              <p:nvPr/>
            </p:nvGraphicFramePr>
            <p:xfrm>
              <a:off x="435009" y="891725"/>
              <a:ext cx="8121149" cy="176752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370840">
                    <a:tc>
                      <a:txBody>
                        <a:bodyPr/>
                        <a:lstStyle/>
                        <a:p>
                          <a:pPr algn="ctr"/>
                          <a14:m>
                            <m:oMathPara xmlns:m="http://schemas.openxmlformats.org/officeDocument/2006/math">
                              <m:oMathParaPr>
                                <m:jc m:val="center"/>
                              </m:oMathParaPr>
                              <m:oMath xmlns:m="http://schemas.openxmlformats.org/officeDocument/2006/math">
                                <m:sSub>
                                  <m:sSubPr>
                                    <m:ctrlPr>
                                      <a:rPr lang="fr-FR"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=230</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sSub>
                                  <m:sSubPr>
                                    <m:ctrlPr>
                                      <a:rPr lang="fr-FR" sz="1800" i="1" smtClean="0">
                                        <a:latin typeface="Cambria Math" panose="02040503050406030204" pitchFamily="18" charset="0"/>
                                      </a:rPr>
                                    </m:ctrlPr>
                                  </m:sSubPr>
                                  <m:e>
                                    <m:r>
                                      <a:rPr lang="nl-BE" sz="1800" i="1">
                                        <a:latin typeface="Cambria Math" panose="02040503050406030204" pitchFamily="18" charset="0"/>
                                      </a:rPr>
                                      <m:t>𝑓</m:t>
                                    </m:r>
                                  </m:e>
                                  <m:sub>
                                    <m:r>
                                      <a:rPr lang="nl-BE" sz="1800" b="0" i="1" smtClean="0">
                                        <a:latin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54</m:t>
                                </m:r>
                                <m:r>
                                  <a:rPr lang="nl-BE" sz="1800" i="1">
                                    <a:latin typeface="Cambria Math" panose="02040503050406030204" pitchFamily="18" charset="0"/>
                                  </a:rPr>
                                  <m:t>0</m:t>
                                </m:r>
                                <m:f>
                                  <m:fPr>
                                    <m:type m:val="skw"/>
                                    <m:ctrlPr>
                                      <a:rPr lang="nl-BE" sz="1800" i="1">
                                        <a:latin typeface="Cambria Math" panose="02040503050406030204" pitchFamily="18" charset="0"/>
                                      </a:rPr>
                                    </m:ctrlPr>
                                  </m:fPr>
                                  <m:num>
                                    <m:r>
                                      <a:rPr lang="nl-BE" sz="1800" i="1">
                                        <a:latin typeface="Cambria Math" panose="02040503050406030204" pitchFamily="18" charset="0"/>
                                      </a:rPr>
                                      <m:t>𝑁</m:t>
                                    </m:r>
                                  </m:num>
                                  <m:den>
                                    <m:r>
                                      <a:rPr lang="nl-BE" sz="1800" i="1">
                                        <a:latin typeface="Cambria Math" panose="02040503050406030204" pitchFamily="18" charset="0"/>
                                      </a:rPr>
                                      <m:t>𝑚𝑚</m:t>
                                    </m:r>
                                    <m:r>
                                      <a:rPr lang="nl-BE" sz="1800" i="1">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14:m>
                            <m:oMathPara xmlns:m="http://schemas.openxmlformats.org/officeDocument/2006/math">
                              <m:oMathParaPr>
                                <m:jc m:val="center"/>
                              </m:oMathParaPr>
                              <m:oMath xmlns:m="http://schemas.openxmlformats.org/officeDocument/2006/math">
                                <m:r>
                                  <a:rPr lang="nl-BE" sz="1800" b="0" i="1" smtClean="0">
                                    <a:latin typeface="Cambria Math" panose="02040503050406030204" pitchFamily="18" charset="0"/>
                                  </a:rPr>
                                  <m:t>𝐸</m:t>
                                </m:r>
                                <m:r>
                                  <a:rPr lang="nl-BE" sz="1800" b="0" i="1" smtClean="0">
                                    <a:latin typeface="Cambria Math" panose="02040503050406030204" pitchFamily="18" charset="0"/>
                                  </a:rPr>
                                  <m:t>=200000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0,16</m:t>
                                    </m:r>
                                    <m:r>
                                      <a:rPr lang="nl-BE" sz="1800" i="1">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ea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0,16(1−</m:t>
                                </m:r>
                                <m:f>
                                  <m:fPr>
                                    <m:type m:val="skw"/>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𝑓</m:t>
                                        </m:r>
                                      </m:e>
                                      <m:sub>
                                        <m:r>
                                          <a:rPr lang="nl-BE" sz="1800" i="1">
                                            <a:latin typeface="Cambria Math" panose="02040503050406030204" pitchFamily="18" charset="0"/>
                                          </a:rPr>
                                          <m:t>𝑦</m:t>
                                        </m:r>
                                      </m:sub>
                                    </m:sSub>
                                  </m:num>
                                  <m:den>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den>
                                </m:f>
                                <m:r>
                                  <a:rPr lang="nl-BE" sz="1800" b="0" i="1" smtClean="0">
                                    <a:latin typeface="Cambria Math" panose="02040503050406030204" pitchFamily="18" charset="0"/>
                                  </a:rPr>
                                  <m:t>)</m:t>
                                </m:r>
                                <m:r>
                                  <a:rPr lang="nl-BE" sz="1800" i="1">
                                    <a:latin typeface="Cambria Math" panose="02040503050406030204" pitchFamily="18" charset="0"/>
                                  </a:rPr>
                                  <m:t>=0,</m:t>
                                </m:r>
                                <m:r>
                                  <a:rPr lang="nl-BE" sz="1800" b="0" i="1" smtClean="0">
                                    <a:latin typeface="Cambria Math" panose="02040503050406030204" pitchFamily="18" charset="0"/>
                                  </a:rPr>
                                  <m:t>09</m:t>
                                </m:r>
                                <m:r>
                                  <a:rPr lang="ca-ES" sz="1800" b="0" i="1" smtClean="0">
                                    <a:latin typeface="Cambria Math"/>
                                  </a:rPr>
                                  <m:t>19</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14:m>
                            <m:oMathPara xmlns:m="http://schemas.openxmlformats.org/officeDocument/2006/math">
                              <m:oMathParaPr>
                                <m:jc m:val="center"/>
                              </m:oMathParaPr>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m:t>
                                </m:r>
                                <m:f>
                                  <m:fPr>
                                    <m:type m:val="skw"/>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𝐸</m:t>
                                    </m:r>
                                  </m:den>
                                </m:f>
                                <m:r>
                                  <a:rPr lang="nl-BE" sz="1800" b="0" i="1" smtClean="0">
                                    <a:latin typeface="Cambria Math" panose="02040503050406030204" pitchFamily="18" charset="0"/>
                                  </a:rPr>
                                  <m:t>=0,0012</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𝑠h</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0,16</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den>
                                </m:f>
                                <m:r>
                                  <a:rPr lang="nl-BE" sz="1800" b="0" i="1" smtClean="0">
                                    <a:latin typeface="Cambria Math" panose="02040503050406030204" pitchFamily="18" charset="0"/>
                                  </a:rPr>
                                  <m:t>=3418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
          <p:graphicFrame>
            <p:nvGraphicFramePr>
              <p:cNvPr id="6" name="Tabel 5"/>
              <p:cNvGraphicFramePr>
                <a:graphicFrameLocks noGrp="1"/>
              </p:cNvGraphicFramePr>
              <p:nvPr>
                <p:extLst>
                  <p:ext uri="{D42A27DB-BD31-4B8C-83A1-F6EECF244321}">
                    <p14:modId xmlns:p14="http://schemas.microsoft.com/office/powerpoint/2010/main" val="2184673475"/>
                  </p:ext>
                </p:extLst>
              </p:nvPr>
            </p:nvGraphicFramePr>
            <p:xfrm>
              <a:off x="435009" y="891725"/>
              <a:ext cx="8121149" cy="1767523"/>
            </p:xfrm>
            <a:graphic>
              <a:graphicData uri="http://schemas.openxmlformats.org/drawingml/2006/table">
                <a:tbl>
                  <a:tblPr firstRow="1" bandRow="1">
                    <a:tableStyleId>{2D5ABB26-0587-4C30-8999-92F81FD0307C}</a:tableStyleId>
                  </a:tblPr>
                  <a:tblGrid>
                    <a:gridCol w="3814011"/>
                    <a:gridCol w="4307138"/>
                  </a:tblGrid>
                  <a:tr h="48107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t="-111392" r="-112939" b="-282278"/>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l="-88543" t="-111392" b="-282278"/>
                          </a:stretch>
                        </a:blipFill>
                      </a:tcPr>
                    </a:tc>
                  </a:tr>
                  <a:tr h="58902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t="-172165" r="-112939" b="-12989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l="-88543" t="-172165" b="-129897"/>
                          </a:stretch>
                        </a:blipFill>
                      </a:tcPr>
                    </a:tc>
                  </a:tr>
                  <a:tr h="697421">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t="-231579" r="-112939" b="-10526"/>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l="-88543" t="-231579" b="-10526"/>
                          </a:stretch>
                        </a:blipFill>
                      </a:tcPr>
                    </a:tc>
                  </a:tr>
                </a:tbl>
              </a:graphicData>
            </a:graphic>
          </p:graphicFrame>
        </mc:Fallback>
      </mc:AlternateContent>
      <p:sp>
        <p:nvSpPr>
          <p:cNvPr id="12" name="Tekstvak 11"/>
          <p:cNvSpPr txBox="1"/>
          <p:nvPr/>
        </p:nvSpPr>
        <p:spPr>
          <a:xfrm>
            <a:off x="3728720" y="6226322"/>
            <a:ext cx="156876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lumMod val="50000"/>
                  </a:prstClr>
                </a:solidFill>
                <a:effectLst/>
                <a:uLnTx/>
                <a:uFillTx/>
                <a:latin typeface="Calibri"/>
                <a:ea typeface="+mn-ea"/>
                <a:cs typeface="+mn-cs"/>
              </a:rPr>
              <a:t>Deformación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3" name="Tekstvak 12"/>
          <p:cNvSpPr txBox="1"/>
          <p:nvPr/>
        </p:nvSpPr>
        <p:spPr>
          <a:xfrm rot="16200000">
            <a:off x="763045" y="4042929"/>
            <a:ext cx="123508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lumMod val="50000"/>
                  </a:prstClr>
                </a:solidFill>
                <a:effectLst/>
                <a:uLnTx/>
                <a:uFillTx/>
                <a:latin typeface="Calibri"/>
                <a:ea typeface="+mn-ea"/>
                <a:cs typeface="+mn-cs"/>
              </a:rPr>
              <a:t>Tensión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4" name="Gelijkbenige driehoek 13"/>
          <p:cNvSpPr/>
          <p:nvPr/>
        </p:nvSpPr>
        <p:spPr>
          <a:xfrm rot="5400000">
            <a:off x="7874981" y="618288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p:cNvSpPr/>
          <p:nvPr/>
        </p:nvSpPr>
        <p:spPr>
          <a:xfrm>
            <a:off x="1901041" y="258068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hthoek 3"/>
          <p:cNvSpPr/>
          <p:nvPr/>
        </p:nvSpPr>
        <p:spPr>
          <a:xfrm>
            <a:off x="7451678" y="387168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15"/>
          <p:cNvSpPr/>
          <p:nvPr/>
        </p:nvSpPr>
        <p:spPr>
          <a:xfrm>
            <a:off x="7685966" y="387395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7" name="Rechte verbindingslijn 16"/>
          <p:cNvCxnSpPr/>
          <p:nvPr/>
        </p:nvCxnSpPr>
        <p:spPr>
          <a:xfrm>
            <a:off x="2028093" y="4865688"/>
            <a:ext cx="0" cy="142520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a:off x="7404962" y="3032126"/>
            <a:ext cx="0" cy="3258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2" name="Rechte verbindingslijn 21"/>
          <p:cNvCxnSpPr/>
          <p:nvPr/>
        </p:nvCxnSpPr>
        <p:spPr>
          <a:xfrm flipH="1">
            <a:off x="1901041" y="3032126"/>
            <a:ext cx="550392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Rechte verbindingslijn 24"/>
          <p:cNvCxnSpPr/>
          <p:nvPr/>
        </p:nvCxnSpPr>
        <p:spPr>
          <a:xfrm flipH="1">
            <a:off x="1901042" y="4865688"/>
            <a:ext cx="127051"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kstvak 26"/>
          <p:cNvSpPr txBox="1"/>
          <p:nvPr/>
        </p:nvSpPr>
        <p:spPr>
          <a:xfrm>
            <a:off x="1545968" y="2829997"/>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Tekstvak 27"/>
          <p:cNvSpPr txBox="1"/>
          <p:nvPr/>
        </p:nvSpPr>
        <p:spPr>
          <a:xfrm>
            <a:off x="1590089" y="4678855"/>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Tekstvak 28"/>
          <p:cNvSpPr txBox="1"/>
          <p:nvPr/>
        </p:nvSpPr>
        <p:spPr>
          <a:xfrm>
            <a:off x="6915939" y="6262201"/>
            <a:ext cx="98880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0,16ε</a:t>
            </a:r>
            <a:r>
              <a:rPr kumimoji="0" lang="nl-BE" sz="1800" b="0" i="0" u="none" strike="noStrike" kern="1200" cap="none" spc="0" normalizeH="0" baseline="-25000" noProof="0" dirty="0">
                <a:ln>
                  <a:noFill/>
                </a:ln>
                <a:solidFill>
                  <a:prstClr val="black"/>
                </a:solidFill>
                <a:effectLst/>
                <a:uLnTx/>
                <a:uFillTx/>
                <a:latin typeface="Calibri"/>
                <a:ea typeface="+mn-ea"/>
                <a:cs typeface="+mn-cs"/>
              </a:rPr>
              <a:t>u</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Tekstvak 29"/>
          <p:cNvSpPr txBox="1"/>
          <p:nvPr/>
        </p:nvSpPr>
        <p:spPr>
          <a:xfrm>
            <a:off x="1875594" y="6236889"/>
            <a:ext cx="38640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y</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Tekstvak 30"/>
          <p:cNvSpPr txBox="1"/>
          <p:nvPr/>
        </p:nvSpPr>
        <p:spPr>
          <a:xfrm>
            <a:off x="2103865" y="5637352"/>
            <a:ext cx="4090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a:ln>
                  <a:noFill/>
                </a:ln>
                <a:solidFill>
                  <a:prstClr val="black"/>
                </a:solidFill>
                <a:effectLst/>
                <a:uLnTx/>
                <a:uFillTx/>
                <a:latin typeface="Calibri"/>
                <a:ea typeface="+mn-ea"/>
                <a:cs typeface="+mn-cs"/>
              </a:rPr>
              <a:t>E</a:t>
            </a:r>
          </a:p>
        </p:txBody>
      </p:sp>
      <p:sp>
        <p:nvSpPr>
          <p:cNvPr id="32" name="Tekstvak 31"/>
          <p:cNvSpPr txBox="1"/>
          <p:nvPr/>
        </p:nvSpPr>
        <p:spPr>
          <a:xfrm>
            <a:off x="5604203" y="3579575"/>
            <a:ext cx="5338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E</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sh</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40" name="Groep 39"/>
          <p:cNvGrpSpPr/>
          <p:nvPr/>
        </p:nvGrpSpPr>
        <p:grpSpPr>
          <a:xfrm>
            <a:off x="4496867" y="3441162"/>
            <a:ext cx="1093240" cy="914400"/>
            <a:chOff x="4505079" y="4304459"/>
            <a:chExt cx="1093240" cy="914400"/>
          </a:xfrm>
        </p:grpSpPr>
        <p:sp>
          <p:nvSpPr>
            <p:cNvPr id="33" name="Boog 32"/>
            <p:cNvSpPr/>
            <p:nvPr/>
          </p:nvSpPr>
          <p:spPr>
            <a:xfrm>
              <a:off x="4505079" y="4304459"/>
              <a:ext cx="914400" cy="914400"/>
            </a:xfrm>
            <a:prstGeom prst="arc">
              <a:avLst>
                <a:gd name="adj1" fmla="val 20328189"/>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38" name="Rechte verbindingslijn 37"/>
            <p:cNvCxnSpPr/>
            <p:nvPr/>
          </p:nvCxnSpPr>
          <p:spPr>
            <a:xfrm>
              <a:off x="4945856" y="4762500"/>
              <a:ext cx="652463" cy="476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42" name="Groep 41"/>
          <p:cNvGrpSpPr/>
          <p:nvPr/>
        </p:nvGrpSpPr>
        <p:grpSpPr>
          <a:xfrm>
            <a:off x="1224149" y="5593418"/>
            <a:ext cx="1037846" cy="914400"/>
            <a:chOff x="4187834" y="4305300"/>
            <a:chExt cx="1037846" cy="914400"/>
          </a:xfrm>
        </p:grpSpPr>
        <p:sp>
          <p:nvSpPr>
            <p:cNvPr id="43" name="Boog 42"/>
            <p:cNvSpPr/>
            <p:nvPr/>
          </p:nvSpPr>
          <p:spPr>
            <a:xfrm>
              <a:off x="4187834" y="4305300"/>
              <a:ext cx="914400" cy="914400"/>
            </a:xfrm>
            <a:prstGeom prst="arc">
              <a:avLst>
                <a:gd name="adj1" fmla="val 18803533"/>
                <a:gd name="adj2" fmla="val 53712"/>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black"/>
                </a:solidFill>
                <a:effectLst/>
                <a:uLnTx/>
                <a:uFillTx/>
                <a:latin typeface="Calibri"/>
                <a:ea typeface="+mn-ea"/>
                <a:cs typeface="+mn-cs"/>
              </a:endParaRPr>
            </a:p>
          </p:txBody>
        </p:sp>
        <p:cxnSp>
          <p:nvCxnSpPr>
            <p:cNvPr id="44" name="Rechte verbindingslijn 43"/>
            <p:cNvCxnSpPr/>
            <p:nvPr/>
          </p:nvCxnSpPr>
          <p:spPr>
            <a:xfrm>
              <a:off x="4945856" y="4762500"/>
              <a:ext cx="27982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229842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457200" y="-111442"/>
            <a:ext cx="8229600" cy="1143000"/>
          </a:xfrm>
        </p:spPr>
        <p:txBody>
          <a:bodyPr>
            <a:normAutofit/>
          </a:bodyPr>
          <a:lstStyle/>
          <a:p>
            <a:r>
              <a:rPr lang="es-ES" sz="4000" dirty="0"/>
              <a:t>CSM: Ejemplo de pandeo por flexión</a:t>
            </a:r>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Grafiek 4"/>
          <p:cNvGraphicFramePr>
            <a:graphicFrameLocks noGrp="1"/>
          </p:cNvGraphicFramePr>
          <p:nvPr/>
        </p:nvGraphicFramePr>
        <p:xfrm>
          <a:off x="1227222" y="2683309"/>
          <a:ext cx="6785810" cy="3781964"/>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4100512" y="6345971"/>
            <a:ext cx="18938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lumMod val="50000"/>
                  </a:prstClr>
                </a:solidFill>
                <a:effectLst/>
                <a:uLnTx/>
                <a:uFillTx/>
                <a:latin typeface="Calibri"/>
                <a:ea typeface="+mn-ea"/>
                <a:cs typeface="+mn-cs"/>
              </a:rPr>
              <a:t>Deformación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3" name="Tekstvak 12"/>
          <p:cNvSpPr txBox="1"/>
          <p:nvPr/>
        </p:nvSpPr>
        <p:spPr>
          <a:xfrm rot="16200000">
            <a:off x="826619" y="3487581"/>
            <a:ext cx="13704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white">
                    <a:lumMod val="50000"/>
                  </a:prstClr>
                </a:solidFill>
                <a:effectLst/>
                <a:uLnTx/>
                <a:uFillTx/>
                <a:latin typeface="Calibri"/>
                <a:ea typeface="+mn-ea"/>
                <a:cs typeface="+mn-cs"/>
              </a:rPr>
              <a:t>Tensión</a:t>
            </a:r>
            <a:r>
              <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l-GR"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mn-cs"/>
              </a:rPr>
              <a:t>σ</a:t>
            </a:r>
            <a:endParaRPr kumimoji="0" lang="nl-BE" sz="18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
        <p:nvSpPr>
          <p:cNvPr id="14" name="Gelijkbenige driehoek 13"/>
          <p:cNvSpPr/>
          <p:nvPr/>
        </p:nvSpPr>
        <p:spPr>
          <a:xfrm rot="5400000">
            <a:off x="7874981" y="6304809"/>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Gelijkbenige driehoek 14"/>
          <p:cNvSpPr/>
          <p:nvPr/>
        </p:nvSpPr>
        <p:spPr>
          <a:xfrm>
            <a:off x="1901041" y="2702603"/>
            <a:ext cx="108000" cy="1080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hthoek 3"/>
          <p:cNvSpPr/>
          <p:nvPr/>
        </p:nvSpPr>
        <p:spPr>
          <a:xfrm>
            <a:off x="7451678" y="3993602"/>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hthoek 15"/>
          <p:cNvSpPr/>
          <p:nvPr/>
        </p:nvSpPr>
        <p:spPr>
          <a:xfrm>
            <a:off x="7685966" y="3995874"/>
            <a:ext cx="95534" cy="268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kstvak 16"/>
          <p:cNvSpPr txBox="1"/>
          <p:nvPr/>
        </p:nvSpPr>
        <p:spPr>
          <a:xfrm>
            <a:off x="2491565" y="6336116"/>
            <a:ext cx="5928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ε</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csm</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8" name="Rechte verbindingslijn 17"/>
          <p:cNvCxnSpPr/>
          <p:nvPr/>
        </p:nvCxnSpPr>
        <p:spPr>
          <a:xfrm>
            <a:off x="2737779" y="4757420"/>
            <a:ext cx="0" cy="1655389"/>
          </a:xfrm>
          <a:prstGeom prst="line">
            <a:avLst/>
          </a:prstGeom>
          <a:ln>
            <a:solidFill>
              <a:schemeClr val="tx1"/>
            </a:solidFill>
            <a:prstDash val="dash"/>
            <a:headEnd type="stealth"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0" name="Rechte verbindingslijn 19"/>
          <p:cNvCxnSpPr/>
          <p:nvPr/>
        </p:nvCxnSpPr>
        <p:spPr>
          <a:xfrm flipH="1" flipV="1">
            <a:off x="1916917" y="4754246"/>
            <a:ext cx="820862" cy="3174"/>
          </a:xfrm>
          <a:prstGeom prst="line">
            <a:avLst/>
          </a:prstGeom>
          <a:ln>
            <a:solidFill>
              <a:schemeClr val="tx1"/>
            </a:solidFill>
            <a:prstDash val="dash"/>
            <a:headEnd type="none" w="lg" len="lg"/>
            <a:tailEnd type="stealth" w="med" len="lg"/>
          </a:ln>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1441450" y="4569000"/>
            <a:ext cx="5100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800" b="0" i="0" u="none" strike="noStrike" kern="1200" cap="none" spc="0" normalizeH="0" baseline="0" noProof="0" dirty="0" err="1">
                <a:ln>
                  <a:noFill/>
                </a:ln>
                <a:solidFill>
                  <a:prstClr val="black"/>
                </a:solidFill>
                <a:effectLst/>
                <a:uLnTx/>
                <a:uFillTx/>
                <a:latin typeface="Calibri"/>
                <a:ea typeface="+mn-ea"/>
                <a:cs typeface="+mn-cs"/>
              </a:rPr>
              <a:t>f</a:t>
            </a:r>
            <a:r>
              <a:rPr kumimoji="0" lang="nl-BE" sz="1800" b="0" i="0" u="none" strike="noStrike" kern="1200" cap="none" spc="0" normalizeH="0" baseline="-25000" noProof="0" dirty="0" err="1">
                <a:ln>
                  <a:noFill/>
                </a:ln>
                <a:solidFill>
                  <a:prstClr val="black"/>
                </a:solidFill>
                <a:effectLst/>
                <a:uLnTx/>
                <a:uFillTx/>
                <a:latin typeface="Calibri"/>
                <a:ea typeface="+mn-ea"/>
                <a:cs typeface="+mn-cs"/>
              </a:rPr>
              <a:t>csm</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mc:AlternateContent xmlns:mc="http://schemas.openxmlformats.org/markup-compatibility/2006" xmlns:a14="http://schemas.microsoft.com/office/drawing/2010/main">
        <mc:Choice Requires="a14">
          <p:graphicFrame>
            <p:nvGraphicFramePr>
              <p:cNvPr id="21" name="Tabel 5"/>
              <p:cNvGraphicFramePr>
                <a:graphicFrameLocks noGrp="1"/>
              </p:cNvGraphicFramePr>
              <p:nvPr/>
            </p:nvGraphicFramePr>
            <p:xfrm>
              <a:off x="435009" y="891725"/>
              <a:ext cx="8121149" cy="1767523"/>
            </p:xfrm>
            <a:graphic>
              <a:graphicData uri="http://schemas.openxmlformats.org/drawingml/2006/table">
                <a:tbl>
                  <a:tblPr firstRow="1" bandRow="1">
                    <a:tableStyleId>{2D5ABB26-0587-4C30-8999-92F81FD0307C}</a:tableStyleId>
                  </a:tblPr>
                  <a:tblGrid>
                    <a:gridCol w="3814011">
                      <a:extLst>
                        <a:ext uri="{9D8B030D-6E8A-4147-A177-3AD203B41FA5}">
                          <a16:colId xmlns:a16="http://schemas.microsoft.com/office/drawing/2014/main" val="20000"/>
                        </a:ext>
                      </a:extLst>
                    </a:gridCol>
                    <a:gridCol w="4307138">
                      <a:extLst>
                        <a:ext uri="{9D8B030D-6E8A-4147-A177-3AD203B41FA5}">
                          <a16:colId xmlns:a16="http://schemas.microsoft.com/office/drawing/2014/main" val="20001"/>
                        </a:ext>
                      </a:extLst>
                    </a:gridCol>
                  </a:tblGrid>
                  <a:tr h="370840">
                    <a:tc>
                      <a:txBody>
                        <a:bodyPr/>
                        <a:lstStyle/>
                        <a:p>
                          <a:pPr algn="ctr"/>
                          <a14:m>
                            <m:oMathPara xmlns:m="http://schemas.openxmlformats.org/officeDocument/2006/math">
                              <m:oMathParaPr>
                                <m:jc m:val="center"/>
                              </m:oMathParaPr>
                              <m:oMath xmlns:m="http://schemas.openxmlformats.org/officeDocument/2006/math">
                                <m:sSub>
                                  <m:sSubPr>
                                    <m:ctrlPr>
                                      <a:rPr lang="fr-FR"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=230</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sSub>
                                  <m:sSubPr>
                                    <m:ctrlPr>
                                      <a:rPr lang="fr-FR" sz="1800" i="1" smtClean="0">
                                        <a:latin typeface="Cambria Math" panose="02040503050406030204" pitchFamily="18" charset="0"/>
                                      </a:rPr>
                                    </m:ctrlPr>
                                  </m:sSubPr>
                                  <m:e>
                                    <m:r>
                                      <a:rPr lang="nl-BE" sz="1800" i="1">
                                        <a:latin typeface="Cambria Math" panose="02040503050406030204" pitchFamily="18" charset="0"/>
                                      </a:rPr>
                                      <m:t>𝑓</m:t>
                                    </m:r>
                                  </m:e>
                                  <m:sub>
                                    <m:r>
                                      <a:rPr lang="nl-BE" sz="1800" b="0" i="1" smtClean="0">
                                        <a:latin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54</m:t>
                                </m:r>
                                <m:r>
                                  <a:rPr lang="nl-BE" sz="1800" i="1">
                                    <a:latin typeface="Cambria Math" panose="02040503050406030204" pitchFamily="18" charset="0"/>
                                  </a:rPr>
                                  <m:t>0</m:t>
                                </m:r>
                                <m:f>
                                  <m:fPr>
                                    <m:type m:val="skw"/>
                                    <m:ctrlPr>
                                      <a:rPr lang="nl-BE" sz="1800" i="1">
                                        <a:latin typeface="Cambria Math" panose="02040503050406030204" pitchFamily="18" charset="0"/>
                                      </a:rPr>
                                    </m:ctrlPr>
                                  </m:fPr>
                                  <m:num>
                                    <m:r>
                                      <a:rPr lang="nl-BE" sz="1800" i="1">
                                        <a:latin typeface="Cambria Math" panose="02040503050406030204" pitchFamily="18" charset="0"/>
                                      </a:rPr>
                                      <m:t>𝑁</m:t>
                                    </m:r>
                                  </m:num>
                                  <m:den>
                                    <m:r>
                                      <a:rPr lang="nl-BE" sz="1800" i="1">
                                        <a:latin typeface="Cambria Math" panose="02040503050406030204" pitchFamily="18" charset="0"/>
                                      </a:rPr>
                                      <m:t>𝑚𝑚</m:t>
                                    </m:r>
                                    <m:r>
                                      <a:rPr lang="nl-BE" sz="1800" i="1">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70840">
                    <a:tc>
                      <a:txBody>
                        <a:bodyPr/>
                        <a:lstStyle/>
                        <a:p>
                          <a:pPr algn="ctr"/>
                          <a14:m>
                            <m:oMathPara xmlns:m="http://schemas.openxmlformats.org/officeDocument/2006/math">
                              <m:oMathParaPr>
                                <m:jc m:val="center"/>
                              </m:oMathParaPr>
                              <m:oMath xmlns:m="http://schemas.openxmlformats.org/officeDocument/2006/math">
                                <m:r>
                                  <a:rPr lang="nl-BE" sz="1800" b="0" i="1" smtClean="0">
                                    <a:latin typeface="Cambria Math" panose="02040503050406030204" pitchFamily="18" charset="0"/>
                                  </a:rPr>
                                  <m:t>𝐸</m:t>
                                </m:r>
                                <m:r>
                                  <a:rPr lang="nl-BE" sz="1800" b="0" i="1" smtClean="0">
                                    <a:latin typeface="Cambria Math" panose="02040503050406030204" pitchFamily="18" charset="0"/>
                                  </a:rPr>
                                  <m:t>=200000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0,16</m:t>
                                    </m:r>
                                    <m:r>
                                      <a:rPr lang="nl-BE" sz="1800" i="1">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ea typeface="Cambria Math" panose="02040503050406030204" pitchFamily="18" charset="0"/>
                                      </a:rPr>
                                      <m:t>𝑢</m:t>
                                    </m:r>
                                  </m:sub>
                                </m:sSub>
                                <m:r>
                                  <a:rPr lang="nl-BE" sz="1800" i="1">
                                    <a:latin typeface="Cambria Math" panose="02040503050406030204" pitchFamily="18" charset="0"/>
                                  </a:rPr>
                                  <m:t>=</m:t>
                                </m:r>
                                <m:r>
                                  <a:rPr lang="nl-BE" sz="1800" b="0" i="1" smtClean="0">
                                    <a:latin typeface="Cambria Math" panose="02040503050406030204" pitchFamily="18" charset="0"/>
                                  </a:rPr>
                                  <m:t>0,16(1−</m:t>
                                </m:r>
                                <m:f>
                                  <m:fPr>
                                    <m:type m:val="skw"/>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𝑓</m:t>
                                        </m:r>
                                      </m:e>
                                      <m:sub>
                                        <m:r>
                                          <a:rPr lang="nl-BE" sz="1800" i="1">
                                            <a:latin typeface="Cambria Math" panose="02040503050406030204" pitchFamily="18" charset="0"/>
                                          </a:rPr>
                                          <m:t>𝑦</m:t>
                                        </m:r>
                                      </m:sub>
                                    </m:sSub>
                                  </m:num>
                                  <m:den>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den>
                                </m:f>
                                <m:r>
                                  <a:rPr lang="nl-BE" sz="1800" b="0" i="1" smtClean="0">
                                    <a:latin typeface="Cambria Math" panose="02040503050406030204" pitchFamily="18" charset="0"/>
                                  </a:rPr>
                                  <m:t>)</m:t>
                                </m:r>
                                <m:r>
                                  <a:rPr lang="nl-BE" sz="1800" i="1">
                                    <a:latin typeface="Cambria Math" panose="02040503050406030204" pitchFamily="18" charset="0"/>
                                  </a:rPr>
                                  <m:t>=0,</m:t>
                                </m:r>
                                <m:r>
                                  <a:rPr lang="nl-BE" sz="1800" b="0" i="1" smtClean="0">
                                    <a:latin typeface="Cambria Math" panose="02040503050406030204" pitchFamily="18" charset="0"/>
                                  </a:rPr>
                                  <m:t>09</m:t>
                                </m:r>
                                <m:r>
                                  <a:rPr lang="ca-ES" sz="1800" b="0" i="1" smtClean="0">
                                    <a:latin typeface="Cambria Math"/>
                                  </a:rPr>
                                  <m:t>19</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70840">
                    <a:tc>
                      <a:txBody>
                        <a:bodyPr/>
                        <a:lstStyle/>
                        <a:p>
                          <a:pPr algn="ctr"/>
                          <a14:m>
                            <m:oMathPara xmlns:m="http://schemas.openxmlformats.org/officeDocument/2006/math">
                              <m:oMathParaPr>
                                <m:jc m:val="center"/>
                              </m:oMathParaPr>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r>
                                  <a:rPr lang="nl-BE" sz="1800" b="0" i="1" smtClean="0">
                                    <a:latin typeface="Cambria Math" panose="02040503050406030204" pitchFamily="18" charset="0"/>
                                  </a:rPr>
                                  <m:t>=</m:t>
                                </m:r>
                                <m:f>
                                  <m:fPr>
                                    <m:type m:val="skw"/>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𝐸</m:t>
                                    </m:r>
                                  </m:den>
                                </m:f>
                                <m:r>
                                  <a:rPr lang="nl-BE" sz="1800" b="0" i="1" smtClean="0">
                                    <a:latin typeface="Cambria Math" panose="02040503050406030204" pitchFamily="18" charset="0"/>
                                  </a:rPr>
                                  <m:t>=0,0012</m:t>
                                </m:r>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14:m>
                            <m:oMathPara xmlns:m="http://schemas.openxmlformats.org/officeDocument/2006/math">
                              <m:oMathParaPr>
                                <m:jc m:val="center"/>
                              </m:oMathParaPr>
                              <m:oMath xmlns:m="http://schemas.openxmlformats.org/officeDocument/2006/math">
                                <m:sSub>
                                  <m:sSubPr>
                                    <m:ctrlPr>
                                      <a:rPr lang="nl-BE" sz="180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𝑠h</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𝑓</m:t>
                                        </m:r>
                                      </m:e>
                                      <m:sub>
                                        <m:r>
                                          <a:rPr lang="nl-BE" sz="1800" b="0" i="1" smtClean="0">
                                            <a:latin typeface="Cambria Math" panose="02040503050406030204" pitchFamily="18" charset="0"/>
                                          </a:rPr>
                                          <m:t>𝑦</m:t>
                                        </m:r>
                                      </m:sub>
                                    </m:sSub>
                                  </m:num>
                                  <m:den>
                                    <m:r>
                                      <a:rPr lang="nl-BE" sz="1800" b="0" i="1" smtClean="0">
                                        <a:latin typeface="Cambria Math" panose="02040503050406030204" pitchFamily="18" charset="0"/>
                                      </a:rPr>
                                      <m:t>0,16</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𝑢</m:t>
                                        </m:r>
                                      </m:sub>
                                    </m:sSub>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ea typeface="Cambria Math" panose="02040503050406030204" pitchFamily="18" charset="0"/>
                                          </a:rPr>
                                          <m:t>𝜀</m:t>
                                        </m:r>
                                      </m:e>
                                      <m:sub>
                                        <m:r>
                                          <a:rPr lang="nl-BE" sz="1800" b="0" i="1" smtClean="0">
                                            <a:latin typeface="Cambria Math" panose="02040503050406030204" pitchFamily="18" charset="0"/>
                                          </a:rPr>
                                          <m:t>𝑦</m:t>
                                        </m:r>
                                      </m:sub>
                                    </m:sSub>
                                  </m:den>
                                </m:f>
                                <m:r>
                                  <a:rPr lang="nl-BE" sz="1800" b="0" i="1" smtClean="0">
                                    <a:latin typeface="Cambria Math" panose="02040503050406030204" pitchFamily="18" charset="0"/>
                                  </a:rPr>
                                  <m:t>=3418 </m:t>
                                </m:r>
                                <m:f>
                                  <m:fPr>
                                    <m:type m:val="skw"/>
                                    <m:ctrlPr>
                                      <a:rPr lang="nl-BE" sz="1800" b="0" i="1" smtClean="0">
                                        <a:latin typeface="Cambria Math" panose="02040503050406030204" pitchFamily="18" charset="0"/>
                                      </a:rPr>
                                    </m:ctrlPr>
                                  </m:fPr>
                                  <m:num>
                                    <m:r>
                                      <a:rPr lang="nl-BE" sz="1800" b="0" i="1" smtClean="0">
                                        <a:latin typeface="Cambria Math" panose="02040503050406030204" pitchFamily="18" charset="0"/>
                                      </a:rPr>
                                      <m:t>𝑁</m:t>
                                    </m:r>
                                  </m:num>
                                  <m:den>
                                    <m:r>
                                      <a:rPr lang="nl-BE" sz="1800" b="0" i="1" smtClean="0">
                                        <a:latin typeface="Cambria Math" panose="02040503050406030204" pitchFamily="18" charset="0"/>
                                      </a:rPr>
                                      <m:t>𝑚𝑚</m:t>
                                    </m:r>
                                    <m:r>
                                      <a:rPr lang="nl-BE" sz="1800" b="0" i="1" smtClean="0">
                                        <a:latin typeface="Cambria Math" panose="02040503050406030204" pitchFamily="18" charset="0"/>
                                      </a:rPr>
                                      <m:t>²</m:t>
                                    </m:r>
                                  </m:den>
                                </m:f>
                              </m:oMath>
                            </m:oMathPara>
                          </a14:m>
                          <a:endParaRPr lang="nl-BE"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mc:Choice>
        <mc:Fallback xmlns="">
          <p:graphicFrame>
            <p:nvGraphicFramePr>
              <p:cNvPr id="21" name="Tabel 5"/>
              <p:cNvGraphicFramePr>
                <a:graphicFrameLocks noGrp="1"/>
              </p:cNvGraphicFramePr>
              <p:nvPr>
                <p:extLst>
                  <p:ext uri="{D42A27DB-BD31-4B8C-83A1-F6EECF244321}">
                    <p14:modId xmlns:p14="http://schemas.microsoft.com/office/powerpoint/2010/main" val="4117129185"/>
                  </p:ext>
                </p:extLst>
              </p:nvPr>
            </p:nvGraphicFramePr>
            <p:xfrm>
              <a:off x="435009" y="891725"/>
              <a:ext cx="8121149" cy="1767523"/>
            </p:xfrm>
            <a:graphic>
              <a:graphicData uri="http://schemas.openxmlformats.org/drawingml/2006/table">
                <a:tbl>
                  <a:tblPr firstRow="1" bandRow="1">
                    <a:tableStyleId>{2D5ABB26-0587-4C30-8999-92F81FD0307C}</a:tableStyleId>
                  </a:tblPr>
                  <a:tblGrid>
                    <a:gridCol w="3814011"/>
                    <a:gridCol w="4307138"/>
                  </a:tblGrid>
                  <a:tr h="48107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t="-111392" r="-112939" b="-282278"/>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l="-88543" t="-111392" b="-282278"/>
                          </a:stretch>
                        </a:blipFill>
                      </a:tcPr>
                    </a:tc>
                  </a:tr>
                  <a:tr h="589026">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t="-172165" r="-112939" b="-129897"/>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l="-88543" t="-172165" b="-129897"/>
                          </a:stretch>
                        </a:blipFill>
                      </a:tcPr>
                    </a:tc>
                  </a:tr>
                  <a:tr h="697421">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t="-231579" r="-112939" b="-10526"/>
                          </a:stretch>
                        </a:blipFill>
                      </a:tcPr>
                    </a:tc>
                    <a:tc>
                      <a:txBody>
                        <a:bodyPr/>
                        <a:lstStyle/>
                        <a:p>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blipFill rotWithShape="1">
                          <a:blip r:embed="rId3"/>
                          <a:stretch>
                            <a:fillRect l="-88543" t="-231579" b="-10526"/>
                          </a:stretch>
                        </a:blipFill>
                      </a:tcPr>
                    </a:tc>
                  </a:tr>
                </a:tbl>
              </a:graphicData>
            </a:graphic>
          </p:graphicFrame>
        </mc:Fallback>
      </mc:AlternateContent>
    </p:spTree>
    <p:extLst>
      <p:ext uri="{BB962C8B-B14F-4D97-AF65-F5344CB8AC3E}">
        <p14:creationId xmlns:p14="http://schemas.microsoft.com/office/powerpoint/2010/main" val="36705654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01282"/>
            <a:ext cx="8229600" cy="1143000"/>
          </a:xfrm>
        </p:spPr>
        <p:txBody>
          <a:bodyPr>
            <a:normAutofit/>
          </a:bodyPr>
          <a:lstStyle/>
          <a:p>
            <a:r>
              <a:rPr lang="es-ES" sz="4000" dirty="0"/>
              <a:t>CSM: Ejemplo de pandeo por flexión</a:t>
            </a:r>
          </a:p>
        </p:txBody>
      </p:sp>
      <p:sp>
        <p:nvSpPr>
          <p:cNvPr id="4" name="Tijdelijke aanduiding voor dianumm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10" name="9 Grupo"/>
          <p:cNvGrpSpPr/>
          <p:nvPr/>
        </p:nvGrpSpPr>
        <p:grpSpPr>
          <a:xfrm>
            <a:off x="508000" y="1163320"/>
            <a:ext cx="8229600" cy="4925144"/>
            <a:chOff x="609600" y="1752600"/>
            <a:chExt cx="8229600" cy="4925144"/>
          </a:xfrm>
        </p:grpSpPr>
        <p:sp>
          <p:nvSpPr>
            <p:cNvPr id="6" name="Tijdelijke aanduiding voor inhoud 2"/>
            <p:cNvSpPr txBox="1">
              <a:spLocks noRot="1" noChangeAspect="1" noMove="1" noResize="1" noEditPoints="1" noAdjustHandles="1" noChangeArrowheads="1" noChangeShapeType="1" noTextEdit="1"/>
            </p:cNvSpPr>
            <p:nvPr/>
          </p:nvSpPr>
          <p:spPr>
            <a:xfrm>
              <a:off x="609600" y="1752600"/>
              <a:ext cx="8229600" cy="4925144"/>
            </a:xfrm>
            <a:prstGeom prst="rect">
              <a:avLst/>
            </a:prstGeom>
            <a:blipFill rotWithShape="0">
              <a:blip r:embed="rId2">
                <a:extLst>
                  <a:ext uri="{28A0092B-C50C-407E-A947-70E740481C1C}">
                    <a14:useLocalDpi xmlns:a14="http://schemas.microsoft.com/office/drawing/2010/main" val="0"/>
                  </a:ext>
                </a:extLst>
              </a:blip>
              <a:stretch>
                <a:fillRect/>
              </a:stretch>
            </a:blipFill>
          </p:spPr>
          <p:txBody>
            <a:bodyPr vert="horz" lIns="91440" tIns="45720" rIns="91440" bIns="45720" rtlCol="0">
              <a:norm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
                  <a:srgbClr val="0070C0"/>
                </a:buClr>
                <a:buSzTx/>
                <a:buFont typeface="Wingdings" panose="05000000000000000000" pitchFamily="2" charset="2"/>
                <a:buNone/>
                <a:tabLst/>
                <a:defRPr/>
              </a:pPr>
              <a:r>
                <a:rPr kumimoji="0" lang="nl-BE" sz="3200" b="0" i="0" u="none" strike="noStrike" kern="1200" cap="none" spc="0" normalizeH="0" baseline="0" noProof="0">
                  <a:ln>
                    <a:noFill/>
                  </a:ln>
                  <a:noFill/>
                  <a:effectLst/>
                  <a:uLnTx/>
                  <a:uFillTx/>
                  <a:latin typeface="Calibri"/>
                  <a:ea typeface="+mn-ea"/>
                  <a:cs typeface="+mn-cs"/>
                </a:rPr>
                <a:t> </a:t>
              </a:r>
            </a:p>
          </p:txBody>
        </p:sp>
        <p:sp>
          <p:nvSpPr>
            <p:cNvPr id="8" name="Tekstvak 11"/>
            <p:cNvSpPr txBox="1"/>
            <p:nvPr/>
          </p:nvSpPr>
          <p:spPr>
            <a:xfrm>
              <a:off x="2342832" y="2830611"/>
              <a:ext cx="6496368" cy="89255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Calibri"/>
                  <a:ea typeface="+mn-ea"/>
                  <a:cs typeface="+mn-cs"/>
                </a:rPr>
                <a:t>tensión crítica de abolladura de la sección transversal bruta considerando la interacción entre elementos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8 Rectángulo"/>
            <p:cNvSpPr/>
            <p:nvPr/>
          </p:nvSpPr>
          <p:spPr>
            <a:xfrm>
              <a:off x="1306512" y="3205767"/>
              <a:ext cx="1046480" cy="446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9754723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p:cNvSpPr>
            <a:spLocks noGrp="1"/>
          </p:cNvSpPr>
          <p:nvPr>
            <p:ph type="title"/>
          </p:nvPr>
        </p:nvSpPr>
        <p:spPr>
          <a:xfrm>
            <a:off x="447040" y="-91122"/>
            <a:ext cx="8229600" cy="1143000"/>
          </a:xfrm>
        </p:spPr>
        <p:txBody>
          <a:bodyPr>
            <a:normAutofit/>
          </a:bodyPr>
          <a:lstStyle/>
          <a:p>
            <a:r>
              <a:rPr lang="es-ES" sz="4000" dirty="0"/>
              <a:t>CSM: Ejemplo de pandeo por flexión</a:t>
            </a:r>
          </a:p>
        </p:txBody>
      </p:sp>
      <p:sp>
        <p:nvSpPr>
          <p:cNvPr id="7" name="Espace réservé du numéro de diapositive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Tabel 2"/>
          <p:cNvGraphicFramePr>
            <a:graphicFrameLocks noGrp="1"/>
          </p:cNvGraphicFramePr>
          <p:nvPr/>
        </p:nvGraphicFramePr>
        <p:xfrm>
          <a:off x="348720" y="3520440"/>
          <a:ext cx="8399040" cy="2259062"/>
        </p:xfrm>
        <a:graphic>
          <a:graphicData uri="http://schemas.openxmlformats.org/drawingml/2006/table">
            <a:tbl>
              <a:tblPr firstRow="1" bandRow="1">
                <a:tableStyleId>{5C22544A-7EE6-4342-B048-85BDC9FD1C3A}</a:tableStyleId>
              </a:tblPr>
              <a:tblGrid>
                <a:gridCol w="2922800">
                  <a:extLst>
                    <a:ext uri="{9D8B030D-6E8A-4147-A177-3AD203B41FA5}">
                      <a16:colId xmlns:a16="http://schemas.microsoft.com/office/drawing/2014/main" val="20000"/>
                    </a:ext>
                  </a:extLst>
                </a:gridCol>
                <a:gridCol w="1505200">
                  <a:extLst>
                    <a:ext uri="{9D8B030D-6E8A-4147-A177-3AD203B41FA5}">
                      <a16:colId xmlns:a16="http://schemas.microsoft.com/office/drawing/2014/main" val="20001"/>
                    </a:ext>
                  </a:extLst>
                </a:gridCol>
                <a:gridCol w="1796800">
                  <a:extLst>
                    <a:ext uri="{9D8B030D-6E8A-4147-A177-3AD203B41FA5}">
                      <a16:colId xmlns:a16="http://schemas.microsoft.com/office/drawing/2014/main" val="20002"/>
                    </a:ext>
                  </a:extLst>
                </a:gridCol>
                <a:gridCol w="2174240">
                  <a:extLst>
                    <a:ext uri="{9D8B030D-6E8A-4147-A177-3AD203B41FA5}">
                      <a16:colId xmlns:a16="http://schemas.microsoft.com/office/drawing/2014/main" val="20003"/>
                    </a:ext>
                  </a:extLst>
                </a:gridCol>
              </a:tblGrid>
              <a:tr h="404862">
                <a:tc>
                  <a:txBody>
                    <a:bodyPr/>
                    <a:lstStyle/>
                    <a:p>
                      <a:endParaRPr lang="es-ES" noProof="0" dirty="0">
                        <a:solidFill>
                          <a:schemeClr val="bg1"/>
                        </a:solidFill>
                      </a:endParaRPr>
                    </a:p>
                  </a:txBody>
                  <a:tcPr>
                    <a:lnR w="12700" cap="flat" cmpd="sng" algn="ctr">
                      <a:noFill/>
                      <a:prstDash val="solid"/>
                      <a:round/>
                      <a:headEnd type="none" w="med" len="med"/>
                      <a:tailEnd type="none" w="med" len="med"/>
                    </a:lnR>
                    <a:solidFill>
                      <a:schemeClr val="bg1"/>
                    </a:solidFill>
                  </a:tcPr>
                </a:tc>
                <a:tc>
                  <a:txBody>
                    <a:bodyPr/>
                    <a:lstStyle/>
                    <a:p>
                      <a:pPr algn="ctr"/>
                      <a:r>
                        <a:rPr lang="es-ES" noProof="0" dirty="0"/>
                        <a:t>EC3-1-1: S235</a:t>
                      </a: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gn="ctr"/>
                      <a:r>
                        <a:rPr lang="es-ES" noProof="0" dirty="0"/>
                        <a:t>CSM: Austenítico</a:t>
                      </a:r>
                    </a:p>
                  </a:txBody>
                  <a:tcPr>
                    <a:lnT w="12700" cap="flat" cmpd="sng" algn="ctr">
                      <a:noFill/>
                      <a:prstDash val="solid"/>
                      <a:round/>
                      <a:headEnd type="none" w="med" len="med"/>
                      <a:tailEnd type="none" w="med" len="med"/>
                    </a:lnT>
                  </a:tcPr>
                </a:tc>
                <a:tc>
                  <a:txBody>
                    <a:bodyPr/>
                    <a:lstStyle/>
                    <a:p>
                      <a:pPr algn="ctr"/>
                      <a:r>
                        <a:rPr lang="es-ES" noProof="0" dirty="0"/>
                        <a:t>EC3-1-4: Austenítico</a:t>
                      </a:r>
                    </a:p>
                  </a:txBody>
                  <a:tcPr>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r>
                        <a:rPr lang="es-ES" b="1" noProof="0" dirty="0" err="1">
                          <a:solidFill>
                            <a:schemeClr val="bg1"/>
                          </a:solidFill>
                        </a:rPr>
                        <a:t>f</a:t>
                      </a:r>
                      <a:r>
                        <a:rPr lang="es-ES" b="1" baseline="-25000" noProof="0" dirty="0" err="1">
                          <a:solidFill>
                            <a:schemeClr val="bg1"/>
                          </a:solidFill>
                        </a:rPr>
                        <a:t>y</a:t>
                      </a:r>
                      <a:r>
                        <a:rPr lang="es-ES" b="1" baseline="0" noProof="0" dirty="0">
                          <a:solidFill>
                            <a:schemeClr val="bg1"/>
                          </a:solidFill>
                        </a:rPr>
                        <a:t> [N/mm²]</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noProof="0" dirty="0"/>
                        <a:t>235</a:t>
                      </a:r>
                    </a:p>
                  </a:txBody>
                  <a:tcPr>
                    <a:lnL w="12700" cap="flat" cmpd="sng" algn="ctr">
                      <a:noFill/>
                      <a:prstDash val="solid"/>
                      <a:round/>
                      <a:headEnd type="none" w="med" len="med"/>
                      <a:tailEnd type="none" w="med" len="med"/>
                    </a:lnL>
                  </a:tcPr>
                </a:tc>
                <a:tc>
                  <a:txBody>
                    <a:bodyPr/>
                    <a:lstStyle/>
                    <a:p>
                      <a:pPr algn="ctr"/>
                      <a:r>
                        <a:rPr lang="es-ES" noProof="0" dirty="0">
                          <a:solidFill>
                            <a:srgbClr val="002060"/>
                          </a:solidFill>
                        </a:rPr>
                        <a:t>230</a:t>
                      </a:r>
                    </a:p>
                  </a:txBody>
                  <a:tcPr/>
                </a:tc>
                <a:tc>
                  <a:txBody>
                    <a:bodyPr/>
                    <a:lstStyle/>
                    <a:p>
                      <a:pPr algn="ctr"/>
                      <a:r>
                        <a:rPr lang="es-ES" noProof="0" dirty="0"/>
                        <a:t>230</a:t>
                      </a:r>
                    </a:p>
                  </a:txBody>
                  <a:tcPr/>
                </a:tc>
                <a:extLst>
                  <a:ext uri="{0D108BD9-81ED-4DB2-BD59-A6C34878D82A}">
                    <a16:rowId xmlns:a16="http://schemas.microsoft.com/office/drawing/2014/main" val="10001"/>
                  </a:ext>
                </a:extLst>
              </a:tr>
              <a:tr h="370840">
                <a:tc>
                  <a:txBody>
                    <a:bodyPr/>
                    <a:lstStyle/>
                    <a:p>
                      <a:endParaRPr lang="es-ES" noProof="0" dirty="0"/>
                    </a:p>
                  </a:txBody>
                  <a:tcPr>
                    <a:lnR w="12700" cap="flat" cmpd="sng" algn="ctr">
                      <a:noFill/>
                      <a:prstDash val="solid"/>
                      <a:round/>
                      <a:headEnd type="none" w="med" len="med"/>
                      <a:tailEnd type="none" w="med" len="med"/>
                    </a:lnR>
                    <a:blipFill rotWithShape="0">
                      <a:blip r:embed="rId2"/>
                      <a:stretch>
                        <a:fillRect l="-239" t="-208197" r="-200718" b="-324590"/>
                      </a:stretch>
                    </a:blipFill>
                  </a:tcPr>
                </a:tc>
                <a:tc>
                  <a:txBody>
                    <a:bodyPr/>
                    <a:lstStyle/>
                    <a:p>
                      <a:pPr algn="ctr"/>
                      <a:r>
                        <a:rPr lang="es-ES" noProof="0" dirty="0"/>
                        <a:t>1,0</a:t>
                      </a:r>
                    </a:p>
                  </a:txBody>
                  <a:tcPr>
                    <a:lnL w="12700" cap="flat" cmpd="sng" algn="ctr">
                      <a:noFill/>
                      <a:prstDash val="solid"/>
                      <a:round/>
                      <a:headEnd type="none" w="med" len="med"/>
                      <a:tailEnd type="none" w="med" len="med"/>
                    </a:lnL>
                  </a:tcPr>
                </a:tc>
                <a:tc>
                  <a:txBody>
                    <a:bodyPr/>
                    <a:lstStyle/>
                    <a:p>
                      <a:pPr algn="ctr"/>
                      <a:r>
                        <a:rPr lang="es-ES" noProof="0" dirty="0">
                          <a:solidFill>
                            <a:srgbClr val="002060"/>
                          </a:solidFill>
                        </a:rPr>
                        <a:t>1,1</a:t>
                      </a:r>
                    </a:p>
                  </a:txBody>
                  <a:tcPr/>
                </a:tc>
                <a:tc>
                  <a:txBody>
                    <a:bodyPr/>
                    <a:lstStyle/>
                    <a:p>
                      <a:pPr algn="ctr"/>
                      <a:r>
                        <a:rPr lang="es-ES" noProof="0" dirty="0"/>
                        <a:t>1,1</a:t>
                      </a:r>
                    </a:p>
                  </a:txBody>
                  <a:tcPr/>
                </a:tc>
                <a:extLst>
                  <a:ext uri="{0D108BD9-81ED-4DB2-BD59-A6C34878D82A}">
                    <a16:rowId xmlns:a16="http://schemas.microsoft.com/office/drawing/2014/main" val="10002"/>
                  </a:ext>
                </a:extLst>
              </a:tr>
              <a:tr h="370840">
                <a:tc>
                  <a:txBody>
                    <a:bodyPr/>
                    <a:lstStyle/>
                    <a:p>
                      <a:endParaRPr lang="es-ES" noProof="0" dirty="0"/>
                    </a:p>
                  </a:txBody>
                  <a:tcPr>
                    <a:lnR w="12700" cap="flat" cmpd="sng" algn="ctr">
                      <a:noFill/>
                      <a:prstDash val="solid"/>
                      <a:round/>
                      <a:headEnd type="none" w="med" len="med"/>
                      <a:tailEnd type="none" w="med" len="med"/>
                    </a:lnR>
                    <a:blipFill rotWithShape="0">
                      <a:blip r:embed="rId2"/>
                      <a:stretch>
                        <a:fillRect l="-239" t="-308197" r="-200718" b="-224590"/>
                      </a:stretch>
                    </a:blipFill>
                  </a:tcPr>
                </a:tc>
                <a:tc>
                  <a:txBody>
                    <a:bodyPr/>
                    <a:lstStyle/>
                    <a:p>
                      <a:pPr algn="ctr"/>
                      <a:r>
                        <a:rPr lang="es-ES" noProof="0" dirty="0"/>
                        <a:t>1,0</a:t>
                      </a:r>
                    </a:p>
                  </a:txBody>
                  <a:tcPr>
                    <a:lnL w="12700" cap="flat" cmpd="sng" algn="ctr">
                      <a:noFill/>
                      <a:prstDash val="solid"/>
                      <a:round/>
                      <a:headEnd type="none" w="med" len="med"/>
                      <a:tailEnd type="none" w="med" len="med"/>
                    </a:lnL>
                  </a:tcPr>
                </a:tc>
                <a:tc>
                  <a:txBody>
                    <a:bodyPr/>
                    <a:lstStyle/>
                    <a:p>
                      <a:pPr algn="ctr"/>
                      <a:r>
                        <a:rPr lang="es-ES" noProof="0" dirty="0">
                          <a:solidFill>
                            <a:srgbClr val="002060"/>
                          </a:solidFill>
                        </a:rPr>
                        <a:t>1,1</a:t>
                      </a:r>
                    </a:p>
                  </a:txBody>
                  <a:tcPr/>
                </a:tc>
                <a:tc>
                  <a:txBody>
                    <a:bodyPr/>
                    <a:lstStyle/>
                    <a:p>
                      <a:pPr algn="ctr"/>
                      <a:r>
                        <a:rPr lang="es-ES" noProof="0" dirty="0"/>
                        <a:t>1,1</a:t>
                      </a:r>
                    </a:p>
                  </a:txBody>
                  <a:tcPr/>
                </a:tc>
                <a:extLst>
                  <a:ext uri="{0D108BD9-81ED-4DB2-BD59-A6C34878D82A}">
                    <a16:rowId xmlns:a16="http://schemas.microsoft.com/office/drawing/2014/main" val="10003"/>
                  </a:ext>
                </a:extLst>
              </a:tr>
              <a:tr h="370840">
                <a:tc>
                  <a:txBody>
                    <a:bodyPr/>
                    <a:lstStyle/>
                    <a:p>
                      <a:r>
                        <a:rPr lang="es-ES" b="1" noProof="0" dirty="0">
                          <a:solidFill>
                            <a:schemeClr val="bg1"/>
                          </a:solidFill>
                        </a:rPr>
                        <a:t>Sección transversal </a:t>
                      </a:r>
                      <a:r>
                        <a:rPr lang="es-ES" b="1" noProof="0" dirty="0" err="1">
                          <a:solidFill>
                            <a:schemeClr val="bg1"/>
                          </a:solidFill>
                        </a:rPr>
                        <a:t>N</a:t>
                      </a:r>
                      <a:r>
                        <a:rPr lang="es-ES" b="1" baseline="-25000" noProof="0" dirty="0" err="1">
                          <a:solidFill>
                            <a:schemeClr val="bg1"/>
                          </a:solidFill>
                        </a:rPr>
                        <a:t>c,Rd</a:t>
                      </a:r>
                      <a:r>
                        <a:rPr lang="es-ES" b="1" baseline="0" noProof="0" dirty="0">
                          <a:solidFill>
                            <a:schemeClr val="bg1"/>
                          </a:solidFill>
                        </a:rPr>
                        <a:t> [kN]</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b="1" noProof="0" dirty="0"/>
                        <a:t>351</a:t>
                      </a:r>
                    </a:p>
                  </a:txBody>
                  <a:tcPr>
                    <a:lnL w="12700" cap="flat" cmpd="sng" algn="ctr">
                      <a:noFill/>
                      <a:prstDash val="solid"/>
                      <a:round/>
                      <a:headEnd type="none" w="med" len="med"/>
                      <a:tailEnd type="none" w="med" len="med"/>
                    </a:lnL>
                  </a:tcPr>
                </a:tc>
                <a:tc>
                  <a:txBody>
                    <a:bodyPr/>
                    <a:lstStyle/>
                    <a:p>
                      <a:pPr algn="ctr"/>
                      <a:r>
                        <a:rPr lang="es-ES" b="1" noProof="0" dirty="0">
                          <a:solidFill>
                            <a:srgbClr val="002060"/>
                          </a:solidFill>
                        </a:rPr>
                        <a:t>335</a:t>
                      </a:r>
                    </a:p>
                  </a:txBody>
                  <a:tcPr/>
                </a:tc>
                <a:tc>
                  <a:txBody>
                    <a:bodyPr/>
                    <a:lstStyle/>
                    <a:p>
                      <a:pPr algn="ctr"/>
                      <a:r>
                        <a:rPr lang="es-ES" b="1" noProof="0" dirty="0"/>
                        <a:t>313</a:t>
                      </a:r>
                    </a:p>
                  </a:txBody>
                  <a:tcPr/>
                </a:tc>
                <a:extLst>
                  <a:ext uri="{0D108BD9-81ED-4DB2-BD59-A6C34878D82A}">
                    <a16:rowId xmlns:a16="http://schemas.microsoft.com/office/drawing/2014/main" val="10004"/>
                  </a:ext>
                </a:extLst>
              </a:tr>
              <a:tr h="370840">
                <a:tc>
                  <a:txBody>
                    <a:bodyPr/>
                    <a:lstStyle/>
                    <a:p>
                      <a:r>
                        <a:rPr lang="es-ES" b="1" noProof="0" dirty="0">
                          <a:solidFill>
                            <a:schemeClr val="bg1"/>
                          </a:solidFill>
                        </a:rPr>
                        <a:t>Pandeo </a:t>
                      </a:r>
                      <a:r>
                        <a:rPr lang="es-ES" b="1" noProof="0" dirty="0" err="1">
                          <a:solidFill>
                            <a:schemeClr val="bg1"/>
                          </a:solidFill>
                        </a:rPr>
                        <a:t>N</a:t>
                      </a:r>
                      <a:r>
                        <a:rPr lang="es-ES" b="1" baseline="-25000" noProof="0" dirty="0" err="1">
                          <a:solidFill>
                            <a:schemeClr val="bg1"/>
                          </a:solidFill>
                        </a:rPr>
                        <a:t>b,Rd</a:t>
                      </a:r>
                      <a:r>
                        <a:rPr lang="es-ES" b="1" baseline="0" noProof="0" dirty="0">
                          <a:solidFill>
                            <a:schemeClr val="bg1"/>
                          </a:solidFill>
                        </a:rPr>
                        <a:t>  [kN]</a:t>
                      </a:r>
                      <a:endParaRPr lang="es-ES" b="1" noProof="0" dirty="0">
                        <a:solidFill>
                          <a:schemeClr val="bg1"/>
                        </a:solidFill>
                      </a:endParaRPr>
                    </a:p>
                  </a:txBody>
                  <a:tcPr>
                    <a:lnR w="12700" cap="flat" cmpd="sng" algn="ctr">
                      <a:noFill/>
                      <a:prstDash val="solid"/>
                      <a:round/>
                      <a:headEnd type="none" w="med" len="med"/>
                      <a:tailEnd type="none" w="med" len="med"/>
                    </a:lnR>
                    <a:solidFill>
                      <a:schemeClr val="accent1"/>
                    </a:solidFill>
                  </a:tcPr>
                </a:tc>
                <a:tc>
                  <a:txBody>
                    <a:bodyPr/>
                    <a:lstStyle/>
                    <a:p>
                      <a:pPr algn="ctr"/>
                      <a:r>
                        <a:rPr lang="es-ES" b="1" noProof="0" dirty="0"/>
                        <a:t>281</a:t>
                      </a:r>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c>
                  <a:txBody>
                    <a:bodyPr/>
                    <a:lstStyle/>
                    <a:p>
                      <a:pPr algn="ctr"/>
                      <a:r>
                        <a:rPr lang="es-ES" b="1" noProof="0" dirty="0">
                          <a:solidFill>
                            <a:srgbClr val="002060"/>
                          </a:solidFill>
                        </a:rPr>
                        <a:t>294</a:t>
                      </a:r>
                    </a:p>
                  </a:txBody>
                  <a:tcPr>
                    <a:lnB w="12700" cap="flat" cmpd="sng" algn="ctr">
                      <a:noFill/>
                      <a:prstDash val="solid"/>
                      <a:round/>
                      <a:headEnd type="none" w="med" len="med"/>
                      <a:tailEnd type="none" w="med" len="med"/>
                    </a:lnB>
                  </a:tcPr>
                </a:tc>
                <a:tc>
                  <a:txBody>
                    <a:bodyPr/>
                    <a:lstStyle/>
                    <a:p>
                      <a:pPr algn="ctr"/>
                      <a:r>
                        <a:rPr lang="es-ES" b="1" noProof="0" dirty="0"/>
                        <a:t>277</a:t>
                      </a:r>
                    </a:p>
                  </a:txBody>
                  <a:tcPr>
                    <a:lnB w="12700" cap="flat" cmpd="sng" algn="ctr">
                      <a:no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2058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046" y="1164590"/>
            <a:ext cx="4408487"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7990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9" name="Tijdelijke aanduiding voor inhoud 8"/>
          <p:cNvSpPr>
            <a:spLocks noGrp="1"/>
          </p:cNvSpPr>
          <p:nvPr>
            <p:ph idx="1"/>
          </p:nvPr>
        </p:nvSpPr>
        <p:spPr>
          <a:xfrm>
            <a:off x="457200" y="1000760"/>
            <a:ext cx="8229600" cy="1630680"/>
          </a:xfrm>
        </p:spPr>
        <p:txBody>
          <a:bodyPr>
            <a:normAutofit/>
          </a:bodyPr>
          <a:lstStyle/>
          <a:p>
            <a:r>
              <a:rPr lang="es-ES" sz="2400" dirty="0"/>
              <a:t>La curva tensión-deformación del material puede modelizarse de manera precisa (por ejemplo, utilizando el modelo de </a:t>
            </a:r>
            <a:r>
              <a:rPr lang="es-ES" sz="2400" dirty="0" err="1"/>
              <a:t>Ramberg-Osgood</a:t>
            </a:r>
            <a:r>
              <a:rPr lang="es-ES" sz="2400" dirty="0"/>
              <a:t> o a partir de la curva experimental “real” obtenida de ensayos)</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6" name="Grafiek 5"/>
          <p:cNvGraphicFramePr>
            <a:graphicFrameLocks noGrp="1"/>
          </p:cNvGraphicFramePr>
          <p:nvPr/>
        </p:nvGraphicFramePr>
        <p:xfrm>
          <a:off x="647176" y="2725276"/>
          <a:ext cx="6120680" cy="347060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kstvak 9"/>
          <p:cNvSpPr txBox="1"/>
          <p:nvPr/>
        </p:nvSpPr>
        <p:spPr>
          <a:xfrm>
            <a:off x="3349846" y="6195877"/>
            <a:ext cx="16996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Deformación</a:t>
            </a:r>
            <a:r>
              <a:rPr kumimoji="0" lang="nl-BE" sz="1800" b="0" i="0" u="none" strike="noStrike" kern="1200" cap="none" spc="0" normalizeH="0" baseline="0" noProof="0" dirty="0">
                <a:ln>
                  <a:noFill/>
                </a:ln>
                <a:solidFill>
                  <a:prstClr val="black"/>
                </a:solidFill>
                <a:effectLst/>
                <a:uLnTx/>
                <a:uFillTx/>
                <a:latin typeface="Calibri"/>
                <a:ea typeface="+mn-ea"/>
                <a:cs typeface="+mn-cs"/>
              </a:rPr>
              <a:t> </a:t>
            </a:r>
            <a:r>
              <a:rPr kumimoji="0" lang="el-GR"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ε</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kstvak 10"/>
          <p:cNvSpPr txBox="1"/>
          <p:nvPr/>
        </p:nvSpPr>
        <p:spPr>
          <a:xfrm rot="16200000">
            <a:off x="-648852" y="3989706"/>
            <a:ext cx="22121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Tensión</a:t>
            </a:r>
            <a:r>
              <a:rPr kumimoji="0" lang="nl-BE" sz="1800" b="0" i="0" u="none" strike="noStrike" kern="1200" cap="none" spc="0" normalizeH="0" baseline="0" noProof="0" dirty="0">
                <a:ln>
                  <a:noFill/>
                </a:ln>
                <a:solidFill>
                  <a:prstClr val="black"/>
                </a:solidFill>
                <a:effectLst/>
                <a:uLnTx/>
                <a:uFillTx/>
                <a:latin typeface="Calibri"/>
                <a:ea typeface="+mn-ea"/>
                <a:cs typeface="+mn-cs"/>
              </a:rPr>
              <a:t>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σ</a:t>
            </a:r>
            <a:r>
              <a:rPr kumimoji="0" lang="nl-BE"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(N/mm²)</a:t>
            </a:r>
            <a:endParaRPr kumimoji="0" lang="nl-BE"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2" name="Objet 11"/>
          <p:cNvGraphicFramePr>
            <a:graphicFrameLocks noChangeAspect="1"/>
          </p:cNvGraphicFramePr>
          <p:nvPr/>
        </p:nvGraphicFramePr>
        <p:xfrm>
          <a:off x="3611626" y="3690368"/>
          <a:ext cx="5163021" cy="1903317"/>
        </p:xfrm>
        <a:graphic>
          <a:graphicData uri="http://schemas.openxmlformats.org/presentationml/2006/ole">
            <mc:AlternateContent xmlns:mc="http://schemas.openxmlformats.org/markup-compatibility/2006">
              <mc:Choice xmlns:v="urn:schemas-microsoft-com:vml" Requires="v">
                <p:oleObj spid="_x0000_s10242" name="Equation" r:id="rId4" imgW="2997200" imgH="1104900" progId="Equation.DSMT4">
                  <p:embed/>
                </p:oleObj>
              </mc:Choice>
              <mc:Fallback>
                <p:oleObj name="Equation" r:id="rId4" imgW="2997200" imgH="1104900" progId="Equation.DSMT4">
                  <p:embed/>
                  <p:pic>
                    <p:nvPicPr>
                      <p:cNvPr id="12" name="Objet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11626" y="3690368"/>
                        <a:ext cx="5163021" cy="1903317"/>
                      </a:xfrm>
                      <a:prstGeom prst="rect">
                        <a:avLst/>
                      </a:prstGeom>
                      <a:solidFill>
                        <a:schemeClr val="bg1"/>
                      </a:solidFill>
                    </p:spPr>
                  </p:pic>
                </p:oleObj>
              </mc:Fallback>
            </mc:AlternateContent>
          </a:graphicData>
        </a:graphic>
      </p:graphicFrame>
      <p:sp>
        <p:nvSpPr>
          <p:cNvPr id="13" name="Rectangle 12"/>
          <p:cNvSpPr/>
          <p:nvPr/>
        </p:nvSpPr>
        <p:spPr>
          <a:xfrm>
            <a:off x="3601466" y="3328154"/>
            <a:ext cx="4130294" cy="369332"/>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Modelo </a:t>
            </a:r>
            <a:r>
              <a:rPr kumimoji="0" lang="es-ES" sz="1800" b="0" i="0" u="none" strike="noStrike" kern="1200" cap="none" spc="0" normalizeH="0" baseline="0" noProof="0" dirty="0" err="1">
                <a:ln>
                  <a:noFill/>
                </a:ln>
                <a:solidFill>
                  <a:prstClr val="black"/>
                </a:solidFill>
                <a:effectLst/>
                <a:uLnTx/>
                <a:uFillTx/>
                <a:latin typeface="Calibri"/>
                <a:ea typeface="+mn-ea"/>
                <a:cs typeface="+mn-cs"/>
              </a:rPr>
              <a:t>Ramberg-Osgood</a:t>
            </a:r>
            <a:r>
              <a:rPr kumimoji="0" lang="es-ES" sz="1800" b="0" i="0" u="none" strike="noStrike" kern="1200" cap="none" spc="0" normalizeH="0" baseline="0" noProof="0" dirty="0">
                <a:ln>
                  <a:noFill/>
                </a:ln>
                <a:solidFill>
                  <a:prstClr val="black"/>
                </a:solidFill>
                <a:effectLst/>
                <a:uLnTx/>
                <a:uFillTx/>
                <a:latin typeface="Calibri"/>
                <a:ea typeface="+mn-ea"/>
                <a:cs typeface="+mn-cs"/>
              </a:rPr>
              <a:t> de dos tramos:</a:t>
            </a:r>
          </a:p>
        </p:txBody>
      </p:sp>
    </p:spTree>
    <p:extLst>
      <p:ext uri="{BB962C8B-B14F-4D97-AF65-F5344CB8AC3E}">
        <p14:creationId xmlns:p14="http://schemas.microsoft.com/office/powerpoint/2010/main" val="329607276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91122"/>
            <a:ext cx="8229600" cy="1143000"/>
          </a:xfrm>
        </p:spPr>
        <p:txBody>
          <a:bodyPr>
            <a:normAutofit/>
          </a:bodyPr>
          <a:lstStyle/>
          <a:p>
            <a:r>
              <a:rPr lang="es-ES" sz="4000" dirty="0"/>
              <a:t>Modelo de elementos finitos</a:t>
            </a:r>
          </a:p>
        </p:txBody>
      </p:sp>
      <p:sp>
        <p:nvSpPr>
          <p:cNvPr id="3" name="Espace réservé du contenu 2"/>
          <p:cNvSpPr>
            <a:spLocks noGrp="1"/>
          </p:cNvSpPr>
          <p:nvPr>
            <p:ph idx="1"/>
          </p:nvPr>
        </p:nvSpPr>
        <p:spPr>
          <a:xfrm>
            <a:off x="457200" y="939800"/>
            <a:ext cx="8229600" cy="1203960"/>
          </a:xfrm>
        </p:spPr>
        <p:txBody>
          <a:bodyPr>
            <a:normAutofit/>
          </a:bodyPr>
          <a:lstStyle/>
          <a:p>
            <a:r>
              <a:rPr lang="es-ES" sz="2400" dirty="0"/>
              <a:t>Los parámetros de no linealidad pueden obtenerse de las siguientes expresiones (de acuerdo con las ecuaciones revisadas por </a:t>
            </a:r>
            <a:r>
              <a:rPr lang="es-ES" sz="2400" dirty="0" err="1"/>
              <a:t>Rasmussen</a:t>
            </a:r>
            <a:r>
              <a:rPr lang="es-ES" sz="2400" dirty="0"/>
              <a:t>):</a:t>
            </a:r>
          </a:p>
          <a:p>
            <a:endParaRPr lang="es-ES" sz="2400" dirty="0">
              <a:solidFill>
                <a:srgbClr val="FF0000"/>
              </a:solidFill>
            </a:endParaRP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5" name="Objet 4"/>
          <p:cNvGraphicFramePr>
            <a:graphicFrameLocks noChangeAspect="1"/>
          </p:cNvGraphicFramePr>
          <p:nvPr/>
        </p:nvGraphicFramePr>
        <p:xfrm>
          <a:off x="1211215" y="2186846"/>
          <a:ext cx="1527605" cy="1240034"/>
        </p:xfrm>
        <a:graphic>
          <a:graphicData uri="http://schemas.openxmlformats.org/presentationml/2006/ole">
            <mc:AlternateContent xmlns:mc="http://schemas.openxmlformats.org/markup-compatibility/2006">
              <mc:Choice xmlns:v="urn:schemas-microsoft-com:vml" Requires="v">
                <p:oleObj spid="_x0000_s11266" name="Equation" r:id="rId3" imgW="876300" imgH="711200" progId="Equation.DSMT4">
                  <p:embed/>
                </p:oleObj>
              </mc:Choice>
              <mc:Fallback>
                <p:oleObj name="Equation" r:id="rId3" imgW="876300" imgH="711200" progId="Equation.DSMT4">
                  <p:embed/>
                  <p:pic>
                    <p:nvPicPr>
                      <p:cNvPr id="5" name="Obje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1215" y="2186846"/>
                        <a:ext cx="1527605" cy="124003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7" name="Object 3"/>
          <p:cNvGraphicFramePr>
            <a:graphicFrameLocks noChangeAspect="1"/>
          </p:cNvGraphicFramePr>
          <p:nvPr/>
        </p:nvGraphicFramePr>
        <p:xfrm>
          <a:off x="3423419" y="2180450"/>
          <a:ext cx="1702530" cy="838139"/>
        </p:xfrm>
        <a:graphic>
          <a:graphicData uri="http://schemas.openxmlformats.org/presentationml/2006/ole">
            <mc:AlternateContent xmlns:mc="http://schemas.openxmlformats.org/markup-compatibility/2006">
              <mc:Choice xmlns:v="urn:schemas-microsoft-com:vml" Requires="v">
                <p:oleObj spid="_x0000_s11267" name="Equation" r:id="rId5" imgW="952500" imgH="469900" progId="Equation.DSMT4">
                  <p:embed/>
                </p:oleObj>
              </mc:Choice>
              <mc:Fallback>
                <p:oleObj name="Equation" r:id="rId5" imgW="952500" imgH="469900" progId="Equation.DSMT4">
                  <p:embed/>
                  <p:pic>
                    <p:nvPicPr>
                      <p:cNvPr id="27750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3419" y="2180450"/>
                        <a:ext cx="1702530" cy="8381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8" name="Object 4"/>
          <p:cNvGraphicFramePr>
            <a:graphicFrameLocks noChangeAspect="1"/>
          </p:cNvGraphicFramePr>
          <p:nvPr/>
        </p:nvGraphicFramePr>
        <p:xfrm>
          <a:off x="1201841" y="3402806"/>
          <a:ext cx="1418547" cy="871449"/>
        </p:xfrm>
        <a:graphic>
          <a:graphicData uri="http://schemas.openxmlformats.org/presentationml/2006/ole">
            <mc:AlternateContent xmlns:mc="http://schemas.openxmlformats.org/markup-compatibility/2006">
              <mc:Choice xmlns:v="urn:schemas-microsoft-com:vml" Requires="v">
                <p:oleObj spid="_x0000_s11268" name="Equation" r:id="rId7" imgW="762000" imgH="469900" progId="Equation.DSMT4">
                  <p:embed/>
                </p:oleObj>
              </mc:Choice>
              <mc:Fallback>
                <p:oleObj name="Equation" r:id="rId7" imgW="762000" imgH="469900" progId="Equation.DSMT4">
                  <p:embed/>
                  <p:pic>
                    <p:nvPicPr>
                      <p:cNvPr id="27750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01841" y="3402806"/>
                        <a:ext cx="1418547" cy="8714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09" name="Object 5"/>
          <p:cNvGraphicFramePr>
            <a:graphicFrameLocks noChangeAspect="1"/>
          </p:cNvGraphicFramePr>
          <p:nvPr/>
        </p:nvGraphicFramePr>
        <p:xfrm>
          <a:off x="5681662" y="2167573"/>
          <a:ext cx="2365885" cy="1206469"/>
        </p:xfrm>
        <a:graphic>
          <a:graphicData uri="http://schemas.openxmlformats.org/presentationml/2006/ole">
            <mc:AlternateContent xmlns:mc="http://schemas.openxmlformats.org/markup-compatibility/2006">
              <mc:Choice xmlns:v="urn:schemas-microsoft-com:vml" Requires="v">
                <p:oleObj spid="_x0000_s11269" name="Equation" r:id="rId9" imgW="1320800" imgH="673100" progId="Equation.DSMT4">
                  <p:embed/>
                </p:oleObj>
              </mc:Choice>
              <mc:Fallback>
                <p:oleObj name="Equation" r:id="rId9" imgW="1320800" imgH="673100" progId="Equation.DSMT4">
                  <p:embed/>
                  <p:pic>
                    <p:nvPicPr>
                      <p:cNvPr id="27750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81662" y="2167573"/>
                        <a:ext cx="2365885" cy="12064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77510" name="Object 6"/>
          <p:cNvGraphicFramePr>
            <a:graphicFrameLocks noChangeAspect="1"/>
          </p:cNvGraphicFramePr>
          <p:nvPr/>
        </p:nvGraphicFramePr>
        <p:xfrm>
          <a:off x="1146197" y="4288524"/>
          <a:ext cx="5958018" cy="1863877"/>
        </p:xfrm>
        <a:graphic>
          <a:graphicData uri="http://schemas.openxmlformats.org/presentationml/2006/ole">
            <mc:AlternateContent xmlns:mc="http://schemas.openxmlformats.org/markup-compatibility/2006">
              <mc:Choice xmlns:v="urn:schemas-microsoft-com:vml" Requires="v">
                <p:oleObj spid="_x0000_s11270" name="Equation" r:id="rId11" imgW="3721100" imgH="1168400" progId="Equation.DSMT4">
                  <p:embed/>
                </p:oleObj>
              </mc:Choice>
              <mc:Fallback>
                <p:oleObj name="Equation" r:id="rId11" imgW="3721100" imgH="1168400" progId="Equation.DSMT4">
                  <p:embed/>
                  <p:pic>
                    <p:nvPicPr>
                      <p:cNvPr id="27751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46197" y="4288524"/>
                        <a:ext cx="5958018" cy="18638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9 CuadroTexto"/>
          <p:cNvSpPr txBox="1"/>
          <p:nvPr/>
        </p:nvSpPr>
        <p:spPr>
          <a:xfrm>
            <a:off x="3616960" y="4461184"/>
            <a:ext cx="49276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  para aceros  inoxidables </a:t>
            </a:r>
            <a:r>
              <a:rPr kumimoji="0" lang="es-ES" sz="1800" b="0" i="0" u="none" strike="noStrike" kern="1200" cap="none" spc="0" normalizeH="0" baseline="0" noProof="0" dirty="0" err="1">
                <a:ln>
                  <a:noFill/>
                </a:ln>
                <a:solidFill>
                  <a:prstClr val="black"/>
                </a:solidFill>
                <a:effectLst/>
                <a:uLnTx/>
                <a:uFillTx/>
                <a:latin typeface="Calibri"/>
                <a:ea typeface="+mn-ea"/>
                <a:cs typeface="+mn-cs"/>
              </a:rPr>
              <a:t>austeníticos</a:t>
            </a:r>
            <a:r>
              <a:rPr kumimoji="0" lang="es-ES" sz="1800" b="0" i="0" u="none" strike="noStrike" kern="1200" cap="none" spc="0" normalizeH="0" baseline="0" noProof="0" dirty="0">
                <a:ln>
                  <a:noFill/>
                </a:ln>
                <a:solidFill>
                  <a:prstClr val="black"/>
                </a:solidFill>
                <a:effectLst/>
                <a:uLnTx/>
                <a:uFillTx/>
                <a:latin typeface="Calibri"/>
                <a:ea typeface="+mn-ea"/>
                <a:cs typeface="+mn-cs"/>
              </a:rPr>
              <a:t> y dúplex</a:t>
            </a:r>
          </a:p>
        </p:txBody>
      </p:sp>
      <p:sp>
        <p:nvSpPr>
          <p:cNvPr id="11" name="10 CuadroTexto"/>
          <p:cNvSpPr txBox="1"/>
          <p:nvPr/>
        </p:nvSpPr>
        <p:spPr>
          <a:xfrm>
            <a:off x="3732106" y="5562036"/>
            <a:ext cx="4741334"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para todos los grados de acero  inoxidable</a:t>
            </a:r>
          </a:p>
        </p:txBody>
      </p:sp>
    </p:spTree>
    <p:extLst>
      <p:ext uri="{BB962C8B-B14F-4D97-AF65-F5344CB8AC3E}">
        <p14:creationId xmlns:p14="http://schemas.microsoft.com/office/powerpoint/2010/main" val="7866977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3" name="Tijdelijke aanduiding voor inhoud 2"/>
          <p:cNvSpPr>
            <a:spLocks noGrp="1"/>
          </p:cNvSpPr>
          <p:nvPr>
            <p:ph idx="1"/>
          </p:nvPr>
        </p:nvSpPr>
        <p:spPr>
          <a:xfrm>
            <a:off x="457200" y="997024"/>
            <a:ext cx="8229600" cy="952567"/>
          </a:xfrm>
        </p:spPr>
        <p:txBody>
          <a:bodyPr>
            <a:normAutofit/>
          </a:bodyPr>
          <a:lstStyle/>
          <a:p>
            <a:r>
              <a:rPr lang="es-ES" sz="2400" dirty="0"/>
              <a:t>Viga en I </a:t>
            </a:r>
            <a:r>
              <a:rPr lang="es-ES" sz="2400" dirty="0" err="1"/>
              <a:t>flectada</a:t>
            </a:r>
            <a:r>
              <a:rPr lang="es-ES" sz="2400" dirty="0"/>
              <a:t> sometida a pandeo lateral: todas las imperfecciones pueden ser modelizadas</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4" name="Afbeelding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21690" y="1852784"/>
            <a:ext cx="8100620" cy="4595429"/>
          </a:xfrm>
          <a:prstGeom prst="rect">
            <a:avLst/>
          </a:prstGeom>
        </p:spPr>
      </p:pic>
      <p:sp>
        <p:nvSpPr>
          <p:cNvPr id="2" name="1 CuadroTexto"/>
          <p:cNvSpPr txBox="1"/>
          <p:nvPr/>
        </p:nvSpPr>
        <p:spPr>
          <a:xfrm>
            <a:off x="1354667" y="3109904"/>
            <a:ext cx="1490134" cy="584775"/>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Imperfecciones geométricas</a:t>
            </a:r>
          </a:p>
        </p:txBody>
      </p:sp>
      <p:sp>
        <p:nvSpPr>
          <p:cNvPr id="9" name="8 CuadroTexto"/>
          <p:cNvSpPr txBox="1"/>
          <p:nvPr/>
        </p:nvSpPr>
        <p:spPr>
          <a:xfrm>
            <a:off x="4995327" y="4354822"/>
            <a:ext cx="196751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Tensiones residuales</a:t>
            </a:r>
          </a:p>
        </p:txBody>
      </p:sp>
      <p:sp>
        <p:nvSpPr>
          <p:cNvPr id="10" name="9 CuadroTexto"/>
          <p:cNvSpPr txBox="1"/>
          <p:nvPr/>
        </p:nvSpPr>
        <p:spPr>
          <a:xfrm>
            <a:off x="2446445" y="1940274"/>
            <a:ext cx="226665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Calibri"/>
                <a:ea typeface="+mn-ea"/>
                <a:cs typeface="+mn-cs"/>
              </a:rPr>
              <a:t>Ensayos de flexión pura</a:t>
            </a:r>
          </a:p>
        </p:txBody>
      </p:sp>
    </p:spTree>
    <p:extLst>
      <p:ext uri="{BB962C8B-B14F-4D97-AF65-F5344CB8AC3E}">
        <p14:creationId xmlns:p14="http://schemas.microsoft.com/office/powerpoint/2010/main" val="19923058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91122"/>
            <a:ext cx="8229600" cy="1143000"/>
          </a:xfrm>
        </p:spPr>
        <p:txBody>
          <a:bodyPr>
            <a:normAutofit/>
          </a:bodyPr>
          <a:lstStyle/>
          <a:p>
            <a:r>
              <a:rPr lang="es-ES" sz="4000" dirty="0"/>
              <a:t>Modelo de elementos finitos</a:t>
            </a:r>
          </a:p>
        </p:txBody>
      </p:sp>
      <p:sp>
        <p:nvSpPr>
          <p:cNvPr id="9" name="Tijdelijke aanduiding voor inhoud 8"/>
          <p:cNvSpPr>
            <a:spLocks noGrp="1"/>
          </p:cNvSpPr>
          <p:nvPr>
            <p:ph idx="1"/>
          </p:nvPr>
        </p:nvSpPr>
        <p:spPr>
          <a:xfrm>
            <a:off x="457200" y="1203960"/>
            <a:ext cx="8229600" cy="4925144"/>
          </a:xfrm>
        </p:spPr>
        <p:txBody>
          <a:bodyPr>
            <a:normAutofit/>
          </a:bodyPr>
          <a:lstStyle/>
          <a:p>
            <a:r>
              <a:rPr lang="es-ES" sz="2400" dirty="0"/>
              <a:t>Permiten obtener las curvas carga-flecha</a:t>
            </a:r>
          </a:p>
          <a:p>
            <a:pPr lvl="1"/>
            <a:r>
              <a:rPr lang="es-ES" sz="2000" dirty="0"/>
              <a:t>Resultados: comportamiento rama elástica e inicio de plastificación</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144831"/>
          <a:ext cx="5336275" cy="4123338"/>
        </p:xfrm>
        <a:graphic>
          <a:graphicData uri="http://schemas.openxmlformats.org/drawingml/2006/chart">
            <c:chart xmlns:c="http://schemas.openxmlformats.org/drawingml/2006/chart" xmlns:r="http://schemas.openxmlformats.org/officeDocument/2006/relationships" r:id="rId2"/>
          </a:graphicData>
        </a:graphic>
      </p:graphicFrame>
      <p:pic>
        <p:nvPicPr>
          <p:cNvPr id="2" name="Afbeelding 1"/>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791522" y="1892002"/>
            <a:ext cx="3012632" cy="4680000"/>
          </a:xfrm>
          <a:prstGeom prst="rect">
            <a:avLst/>
          </a:prstGeom>
        </p:spPr>
      </p:pic>
      <p:sp>
        <p:nvSpPr>
          <p:cNvPr id="12" name="Tekstvak 11"/>
          <p:cNvSpPr txBox="1"/>
          <p:nvPr/>
        </p:nvSpPr>
        <p:spPr>
          <a:xfrm>
            <a:off x="2139254" y="6231493"/>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3" name="Tekstvak 12"/>
          <p:cNvSpPr txBox="1"/>
          <p:nvPr/>
        </p:nvSpPr>
        <p:spPr>
          <a:xfrm rot="16200000">
            <a:off x="-572938" y="3735811"/>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Carga total (kN)</a:t>
            </a:r>
          </a:p>
        </p:txBody>
      </p:sp>
    </p:spTree>
    <p:extLst>
      <p:ext uri="{BB962C8B-B14F-4D97-AF65-F5344CB8AC3E}">
        <p14:creationId xmlns:p14="http://schemas.microsoft.com/office/powerpoint/2010/main" val="3321996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9" name="Tijdelijke aanduiding voor inhoud 8"/>
          <p:cNvSpPr>
            <a:spLocks noGrp="1"/>
          </p:cNvSpPr>
          <p:nvPr>
            <p:ph idx="1"/>
          </p:nvPr>
        </p:nvSpPr>
        <p:spPr>
          <a:xfrm>
            <a:off x="457200" y="1203960"/>
            <a:ext cx="8229600" cy="4925144"/>
          </a:xfrm>
        </p:spPr>
        <p:txBody>
          <a:bodyPr>
            <a:normAutofit/>
          </a:bodyPr>
          <a:lstStyle/>
          <a:p>
            <a:r>
              <a:rPr lang="es-ES" sz="2400" dirty="0"/>
              <a:t>Permiten obtener las curvas carga-flecha</a:t>
            </a:r>
          </a:p>
          <a:p>
            <a:pPr lvl="1"/>
            <a:r>
              <a:rPr lang="es-ES" sz="2000" dirty="0"/>
              <a:t>Resultados: fenómeno de inestabilidad =&gt; Pandeo lateral</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148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234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3" name="Tekstvak 12"/>
          <p:cNvSpPr txBox="1"/>
          <p:nvPr/>
        </p:nvSpPr>
        <p:spPr>
          <a:xfrm rot="16200000">
            <a:off x="-572938" y="3738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Carga total (kN)</a:t>
            </a:r>
          </a:p>
        </p:txBody>
      </p:sp>
      <p:pic>
        <p:nvPicPr>
          <p:cNvPr id="3" name="Afbeelding 2"/>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65686" y="1808668"/>
            <a:ext cx="2954786" cy="4680000"/>
          </a:xfrm>
          <a:prstGeom prst="rect">
            <a:avLst/>
          </a:prstGeom>
        </p:spPr>
      </p:pic>
    </p:spTree>
    <p:extLst>
      <p:ext uri="{BB962C8B-B14F-4D97-AF65-F5344CB8AC3E}">
        <p14:creationId xmlns:p14="http://schemas.microsoft.com/office/powerpoint/2010/main" val="24561093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9" name="Tijdelijke aanduiding voor inhoud 8"/>
          <p:cNvSpPr>
            <a:spLocks noGrp="1"/>
          </p:cNvSpPr>
          <p:nvPr>
            <p:ph idx="1"/>
          </p:nvPr>
        </p:nvSpPr>
        <p:spPr>
          <a:xfrm>
            <a:off x="457200" y="1203960"/>
            <a:ext cx="8229600" cy="4925144"/>
          </a:xfrm>
        </p:spPr>
        <p:txBody>
          <a:bodyPr>
            <a:normAutofit/>
          </a:bodyPr>
          <a:lstStyle/>
          <a:p>
            <a:r>
              <a:rPr lang="es-ES" sz="2400" dirty="0"/>
              <a:t>Permiten obtener las curvas carga-flecha</a:t>
            </a:r>
          </a:p>
          <a:p>
            <a:pPr lvl="1"/>
            <a:r>
              <a:rPr lang="es-ES" sz="2000" dirty="0"/>
              <a:t>Resultados: fenómeno de inestabilidad =&gt; Pandeo lateral</a:t>
            </a:r>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148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234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3" name="Tekstvak 12"/>
          <p:cNvSpPr txBox="1"/>
          <p:nvPr/>
        </p:nvSpPr>
        <p:spPr>
          <a:xfrm rot="16200000">
            <a:off x="-572938" y="3738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Carga total (kN)</a:t>
            </a:r>
          </a:p>
        </p:txBody>
      </p:sp>
      <p:pic>
        <p:nvPicPr>
          <p:cNvPr id="3" name="Afbeelding 2"/>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33445" y="1808668"/>
            <a:ext cx="2987027" cy="4680000"/>
          </a:xfrm>
          <a:prstGeom prst="rect">
            <a:avLst/>
          </a:prstGeom>
        </p:spPr>
      </p:pic>
    </p:spTree>
    <p:extLst>
      <p:ext uri="{BB962C8B-B14F-4D97-AF65-F5344CB8AC3E}">
        <p14:creationId xmlns:p14="http://schemas.microsoft.com/office/powerpoint/2010/main" val="155352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9" name="Tijdelijke aanduiding voor inhoud 8"/>
          <p:cNvSpPr>
            <a:spLocks noGrp="1"/>
          </p:cNvSpPr>
          <p:nvPr>
            <p:ph idx="1"/>
          </p:nvPr>
        </p:nvSpPr>
        <p:spPr>
          <a:xfrm>
            <a:off x="457200" y="1203960"/>
            <a:ext cx="8229600" cy="4925144"/>
          </a:xfrm>
        </p:spPr>
        <p:txBody>
          <a:bodyPr>
            <a:normAutofit/>
          </a:bodyPr>
          <a:lstStyle/>
          <a:p>
            <a:r>
              <a:rPr lang="es-ES" sz="2400" dirty="0"/>
              <a:t>Permiten obtener las curvas carga-flecha</a:t>
            </a:r>
          </a:p>
          <a:p>
            <a:pPr lvl="1"/>
            <a:r>
              <a:rPr lang="es-ES" sz="2000" dirty="0"/>
              <a:t>Resultados: comportamiento </a:t>
            </a:r>
            <a:r>
              <a:rPr lang="es-ES" sz="2000" dirty="0" err="1"/>
              <a:t>postcrítico</a:t>
            </a:r>
            <a:endParaRPr lang="es-ES"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148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234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3" name="Tekstvak 12"/>
          <p:cNvSpPr txBox="1"/>
          <p:nvPr/>
        </p:nvSpPr>
        <p:spPr>
          <a:xfrm rot="16200000">
            <a:off x="-572938" y="3738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Carga total (kN)</a:t>
            </a:r>
          </a:p>
        </p:txBody>
      </p:sp>
      <p:pic>
        <p:nvPicPr>
          <p:cNvPr id="3" name="Afbeelding 2"/>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97940" y="1808668"/>
            <a:ext cx="2922532" cy="4680000"/>
          </a:xfrm>
          <a:prstGeom prst="rect">
            <a:avLst/>
          </a:prstGeom>
        </p:spPr>
      </p:pic>
    </p:spTree>
    <p:extLst>
      <p:ext uri="{BB962C8B-B14F-4D97-AF65-F5344CB8AC3E}">
        <p14:creationId xmlns:p14="http://schemas.microsoft.com/office/powerpoint/2010/main" val="333706430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91122"/>
            <a:ext cx="8229600" cy="1143000"/>
          </a:xfrm>
        </p:spPr>
        <p:txBody>
          <a:bodyPr>
            <a:normAutofit/>
          </a:bodyPr>
          <a:lstStyle/>
          <a:p>
            <a:r>
              <a:rPr lang="es-ES" sz="4000" dirty="0"/>
              <a:t>Modelo de elementos finitos</a:t>
            </a:r>
          </a:p>
        </p:txBody>
      </p:sp>
      <p:sp>
        <p:nvSpPr>
          <p:cNvPr id="9" name="Tijdelijke aanduiding voor inhoud 8"/>
          <p:cNvSpPr>
            <a:spLocks noGrp="1"/>
          </p:cNvSpPr>
          <p:nvPr>
            <p:ph idx="1"/>
          </p:nvPr>
        </p:nvSpPr>
        <p:spPr>
          <a:xfrm>
            <a:off x="457200" y="1203960"/>
            <a:ext cx="8229600" cy="4925144"/>
          </a:xfrm>
        </p:spPr>
        <p:txBody>
          <a:bodyPr>
            <a:normAutofit/>
          </a:bodyPr>
          <a:lstStyle/>
          <a:p>
            <a:r>
              <a:rPr lang="es-ES" sz="2400" dirty="0"/>
              <a:t>Permiten obtener las curvas carga-flecha</a:t>
            </a:r>
          </a:p>
          <a:p>
            <a:pPr lvl="1"/>
            <a:r>
              <a:rPr lang="es-ES" sz="2000" dirty="0"/>
              <a:t>Resultados: comportamiento </a:t>
            </a:r>
            <a:r>
              <a:rPr lang="es-ES" sz="2000" dirty="0" err="1"/>
              <a:t>postcrítico</a:t>
            </a:r>
            <a:endParaRPr lang="es-ES" sz="2000" dirty="0"/>
          </a:p>
        </p:txBody>
      </p:sp>
      <p:sp>
        <p:nvSpPr>
          <p:cNvPr id="7" name="Tijdelijke aanduiding voor dianumm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10" name="Grafiek 9"/>
          <p:cNvGraphicFramePr>
            <a:graphicFrameLocks noGrp="1"/>
          </p:cNvGraphicFramePr>
          <p:nvPr/>
        </p:nvGraphicFramePr>
        <p:xfrm>
          <a:off x="559558" y="2148006"/>
          <a:ext cx="5336275" cy="412333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kstvak 11"/>
          <p:cNvSpPr txBox="1"/>
          <p:nvPr/>
        </p:nvSpPr>
        <p:spPr>
          <a:xfrm>
            <a:off x="2139254" y="6234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3" name="Tekstvak 12"/>
          <p:cNvSpPr txBox="1"/>
          <p:nvPr/>
        </p:nvSpPr>
        <p:spPr>
          <a:xfrm rot="16200000">
            <a:off x="-572938" y="3738986"/>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Carga total (kN)</a:t>
            </a:r>
          </a:p>
        </p:txBody>
      </p:sp>
      <p:pic>
        <p:nvPicPr>
          <p:cNvPr id="3" name="Afbeelding 2"/>
          <p:cNvPicPr>
            <a:picLocks noChangeAspect="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tretch>
            <a:fillRect/>
          </a:stretch>
        </p:blipFill>
        <p:spPr>
          <a:xfrm>
            <a:off x="5824071" y="1806704"/>
            <a:ext cx="2996401" cy="4680000"/>
          </a:xfrm>
          <a:prstGeom prst="rect">
            <a:avLst/>
          </a:prstGeom>
        </p:spPr>
      </p:pic>
    </p:spTree>
    <p:extLst>
      <p:ext uri="{BB962C8B-B14F-4D97-AF65-F5344CB8AC3E}">
        <p14:creationId xmlns:p14="http://schemas.microsoft.com/office/powerpoint/2010/main" val="30083193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Groep 8"/>
          <p:cNvGrpSpPr/>
          <p:nvPr/>
        </p:nvGrpSpPr>
        <p:grpSpPr>
          <a:xfrm>
            <a:off x="7024037" y="3955148"/>
            <a:ext cx="1987883" cy="744035"/>
            <a:chOff x="7084996" y="2807594"/>
            <a:chExt cx="1987883" cy="744035"/>
          </a:xfrm>
        </p:grpSpPr>
        <mc:AlternateContent xmlns:mc="http://schemas.openxmlformats.org/markup-compatibility/2006" xmlns:a14="http://schemas.microsoft.com/office/drawing/2010/main">
          <mc:Choice Requires="a14">
            <p:sp>
              <p:nvSpPr>
                <p:cNvPr id="7" name="Tekstvak 6"/>
                <p:cNvSpPr txBox="1"/>
                <p:nvPr/>
              </p:nvSpPr>
              <p:spPr>
                <a:xfrm>
                  <a:off x="7122788" y="3230451"/>
                  <a:ext cx="1592808" cy="32117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2000" b="1" i="0" u="none" strike="noStrike" kern="1200" cap="none" spc="0" normalizeH="0" baseline="0" noProof="0" dirty="0">
                      <a:ln>
                        <a:noFill/>
                      </a:ln>
                      <a:solidFill>
                        <a:prstClr val="black"/>
                      </a:solidFill>
                      <a:effectLst/>
                      <a:uLnTx/>
                      <a:uFillTx/>
                      <a:latin typeface="Calibri"/>
                      <a:ea typeface="+mn-ea"/>
                      <a:cs typeface="+mn-cs"/>
                    </a:rPr>
                    <a:t>=99 </a:t>
                  </a:r>
                  <a:r>
                    <a:rPr kumimoji="0" lang="nl-BE" sz="2000" b="1" i="0" u="none" strike="noStrike" kern="1200" cap="none" spc="0" normalizeH="0" baseline="0" noProof="0" dirty="0" err="1">
                      <a:ln>
                        <a:noFill/>
                      </a:ln>
                      <a:solidFill>
                        <a:prstClr val="black"/>
                      </a:solidFill>
                      <a:effectLst/>
                      <a:uLnTx/>
                      <a:uFillTx/>
                      <a:latin typeface="Calibri"/>
                      <a:ea typeface="+mn-ea"/>
                      <a:cs typeface="+mn-cs"/>
                    </a:rPr>
                    <a:t>kNm</a:t>
                  </a:r>
                  <a:endParaRPr kumimoji="0" lang="nl-BE" sz="2000" b="1" i="0" u="none" strike="noStrike" kern="1200" cap="none" spc="0" normalizeH="0" baseline="0" noProof="0" dirty="0">
                    <a:ln>
                      <a:noFill/>
                    </a:ln>
                    <a:solidFill>
                      <a:prstClr val="black"/>
                    </a:solidFill>
                    <a:effectLst/>
                    <a:uLnTx/>
                    <a:uFillTx/>
                    <a:latin typeface="Calibri"/>
                    <a:ea typeface="+mn-ea"/>
                    <a:cs typeface="+mn-cs"/>
                  </a:endParaRPr>
                </a:p>
              </p:txBody>
            </p:sp>
          </mc:Choice>
          <mc:Fallback xmlns:mv="urn:schemas-microsoft-com:mac:vml" xmlns="">
            <p:sp>
              <p:nvSpPr>
                <p:cNvPr id="7" name="Tekstvak 6"/>
                <p:cNvSpPr txBox="1">
                  <a:spLocks noRot="1" noChangeAspect="1" noMove="1" noResize="1" noEditPoints="1" noAdjustHandles="1" noChangeArrowheads="1" noChangeShapeType="1" noTextEdit="1"/>
                </p:cNvSpPr>
                <p:nvPr/>
              </p:nvSpPr>
              <p:spPr>
                <a:xfrm>
                  <a:off x="7122788" y="3230451"/>
                  <a:ext cx="1592808" cy="321178"/>
                </a:xfrm>
                <a:prstGeom prst="rect">
                  <a:avLst/>
                </a:prstGeom>
                <a:blipFill rotWithShape="0">
                  <a:blip r:embed="rId2"/>
                  <a:stretch>
                    <a:fillRect l="-5344" t="-22642" r="-8779" b="-45283"/>
                  </a:stretch>
                </a:blipFill>
              </p:spPr>
              <p:txBody>
                <a:bodyPr/>
                <a:lstStyle/>
                <a:p>
                  <a:r>
                    <a:rPr lang="nl-BE">
                      <a:noFill/>
                    </a:rPr>
                    <a:t> </a:t>
                  </a:r>
                </a:p>
              </p:txBody>
            </p:sp>
          </mc:Fallback>
        </mc:AlternateContent>
        <p:sp>
          <p:nvSpPr>
            <p:cNvPr id="8" name="Tekstvak 7"/>
            <p:cNvSpPr txBox="1"/>
            <p:nvPr/>
          </p:nvSpPr>
          <p:spPr>
            <a:xfrm>
              <a:off x="7084996" y="2807594"/>
              <a:ext cx="19878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Eurocódigo 3-1-4</a:t>
              </a:r>
            </a:p>
          </p:txBody>
        </p:sp>
      </p:grpSp>
      <p:graphicFrame>
        <p:nvGraphicFramePr>
          <p:cNvPr id="11" name="Grafiek 10"/>
          <p:cNvGraphicFramePr>
            <a:graphicFrameLocks noGrp="1"/>
          </p:cNvGraphicFramePr>
          <p:nvPr/>
        </p:nvGraphicFramePr>
        <p:xfrm>
          <a:off x="396240" y="1296536"/>
          <a:ext cx="6776113" cy="5228807"/>
        </p:xfrm>
        <a:graphic>
          <a:graphicData uri="http://schemas.openxmlformats.org/drawingml/2006/chart">
            <c:chart xmlns:c="http://schemas.openxmlformats.org/drawingml/2006/chart" xmlns:r="http://schemas.openxmlformats.org/officeDocument/2006/relationships" r:id="rId3"/>
          </a:graphicData>
        </a:graphic>
      </p:graphicFrame>
      <p:sp>
        <p:nvSpPr>
          <p:cNvPr id="12" name="Tekstvak 11"/>
          <p:cNvSpPr txBox="1"/>
          <p:nvPr/>
        </p:nvSpPr>
        <p:spPr>
          <a:xfrm>
            <a:off x="2078294" y="648866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3" name="Tekstvak 12"/>
          <p:cNvSpPr txBox="1"/>
          <p:nvPr/>
        </p:nvSpPr>
        <p:spPr>
          <a:xfrm rot="16200000">
            <a:off x="-723028" y="3579915"/>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Momento (kNm)</a:t>
            </a:r>
          </a:p>
        </p:txBody>
      </p:sp>
      <p:grpSp>
        <p:nvGrpSpPr>
          <p:cNvPr id="17" name="Groep 13"/>
          <p:cNvGrpSpPr/>
          <p:nvPr/>
        </p:nvGrpSpPr>
        <p:grpSpPr>
          <a:xfrm>
            <a:off x="5191760" y="1845356"/>
            <a:ext cx="3716245" cy="666074"/>
            <a:chOff x="5146291" y="912282"/>
            <a:chExt cx="3716245" cy="666074"/>
          </a:xfrm>
        </p:grpSpPr>
        <mc:AlternateContent xmlns:mc="http://schemas.openxmlformats.org/markup-compatibility/2006" xmlns:a14="http://schemas.microsoft.com/office/drawing/2010/main">
          <mc:Choice Requires="a14">
            <p:sp>
              <p:nvSpPr>
                <p:cNvPr id="18" name="Tekstvak 14"/>
                <p:cNvSpPr txBox="1"/>
                <p:nvPr/>
              </p:nvSpPr>
              <p:spPr>
                <a:xfrm>
                  <a:off x="7066100" y="1270579"/>
                  <a:ext cx="173547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ca-ES" sz="2000" b="1" i="1" u="none" strike="noStrike" kern="1200" cap="none" spc="0" normalizeH="0" baseline="0" noProof="0" smtClean="0">
                              <a:ln>
                                <a:noFill/>
                              </a:ln>
                              <a:solidFill>
                                <a:srgbClr val="1E27AC"/>
                              </a:solidFill>
                              <a:effectLst/>
                              <a:uLnTx/>
                              <a:uFillTx/>
                              <a:latin typeface="Cambria Math"/>
                              <a:ea typeface="+mn-ea"/>
                              <a:cs typeface="+mn-cs"/>
                            </a:rPr>
                            <m:t>𝑴𝑬𝑭</m:t>
                          </m:r>
                        </m:sub>
                      </m:sSub>
                    </m:oMath>
                  </a14:m>
                  <a:r>
                    <a:rPr kumimoji="0" lang="nl-BE" sz="2000" b="1" i="0" u="none" strike="noStrike" kern="1200" cap="none" spc="0" normalizeH="0" baseline="0" noProof="0" dirty="0">
                      <a:ln>
                        <a:noFill/>
                      </a:ln>
                      <a:solidFill>
                        <a:srgbClr val="1E27AC"/>
                      </a:solidFill>
                      <a:effectLst/>
                      <a:uLnTx/>
                      <a:uFillTx/>
                      <a:latin typeface="Calibri"/>
                      <a:ea typeface="+mn-ea"/>
                      <a:cs typeface="+mn-cs"/>
                    </a:rPr>
                    <a:t>=231 </a:t>
                  </a:r>
                  <a:r>
                    <a:rPr kumimoji="0" lang="nl-BE" sz="2000" b="1" i="0" u="none" strike="noStrike" kern="1200" cap="none" spc="0" normalizeH="0" baseline="0" noProof="0" dirty="0" err="1">
                      <a:ln>
                        <a:noFill/>
                      </a:ln>
                      <a:solidFill>
                        <a:srgbClr val="1E27AC"/>
                      </a:solidFill>
                      <a:effectLst/>
                      <a:uLnTx/>
                      <a:uFillTx/>
                      <a:latin typeface="Calibri"/>
                      <a:ea typeface="+mn-ea"/>
                      <a:cs typeface="+mn-cs"/>
                    </a:rPr>
                    <a:t>kNm</a:t>
                  </a:r>
                  <a:endParaRPr kumimoji="0" lang="nl-BE" sz="2000" b="1" i="0" u="none" strike="noStrike" kern="1200" cap="none" spc="0" normalizeH="0" baseline="0" noProof="0" dirty="0">
                    <a:ln>
                      <a:noFill/>
                    </a:ln>
                    <a:solidFill>
                      <a:srgbClr val="1E27AC"/>
                    </a:solidFill>
                    <a:effectLst/>
                    <a:uLnTx/>
                    <a:uFillTx/>
                    <a:latin typeface="Calibri"/>
                    <a:ea typeface="+mn-ea"/>
                    <a:cs typeface="+mn-cs"/>
                  </a:endParaRPr>
                </a:p>
              </p:txBody>
            </p:sp>
          </mc:Choice>
          <mc:Fallback xmlns="">
            <p:sp>
              <p:nvSpPr>
                <p:cNvPr id="18" name="Tekstvak 14"/>
                <p:cNvSpPr txBox="1">
                  <a:spLocks noRot="1" noChangeAspect="1" noMove="1" noResize="1" noEditPoints="1" noAdjustHandles="1" noChangeArrowheads="1" noChangeShapeType="1" noTextEdit="1"/>
                </p:cNvSpPr>
                <p:nvPr/>
              </p:nvSpPr>
              <p:spPr>
                <a:xfrm>
                  <a:off x="7066100" y="1270579"/>
                  <a:ext cx="1735475" cy="307777"/>
                </a:xfrm>
                <a:prstGeom prst="rect">
                  <a:avLst/>
                </a:prstGeom>
                <a:blipFill rotWithShape="1">
                  <a:blip r:embed="rId4"/>
                  <a:stretch>
                    <a:fillRect l="-5282" t="-23529" r="-8099" b="-49020"/>
                  </a:stretch>
                </a:blipFill>
              </p:spPr>
              <p:txBody>
                <a:bodyPr/>
                <a:lstStyle/>
                <a:p>
                  <a:r>
                    <a:rPr lang="es-ES">
                      <a:noFill/>
                    </a:rPr>
                    <a:t> </a:t>
                  </a:r>
                </a:p>
              </p:txBody>
            </p:sp>
          </mc:Fallback>
        </mc:AlternateContent>
        <p:sp>
          <p:nvSpPr>
            <p:cNvPr id="19" name="Tekstvak 15"/>
            <p:cNvSpPr txBox="1"/>
            <p:nvPr/>
          </p:nvSpPr>
          <p:spPr>
            <a:xfrm>
              <a:off x="5146291" y="912282"/>
              <a:ext cx="3716245" cy="369332"/>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1E27AC"/>
                  </a:solidFill>
                  <a:effectLst/>
                  <a:uLnTx/>
                  <a:uFillTx/>
                  <a:latin typeface="Calibri"/>
                  <a:ea typeface="+mn-ea"/>
                  <a:cs typeface="+mn-cs"/>
                </a:rPr>
                <a:t>Modelo material de Eurocódigo 3-1-4 </a:t>
              </a:r>
            </a:p>
          </p:txBody>
        </p:sp>
      </p:grpSp>
    </p:spTree>
    <p:extLst>
      <p:ext uri="{BB962C8B-B14F-4D97-AF65-F5344CB8AC3E}">
        <p14:creationId xmlns:p14="http://schemas.microsoft.com/office/powerpoint/2010/main" val="80219307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1282"/>
            <a:ext cx="8229600" cy="1143000"/>
          </a:xfrm>
        </p:spPr>
        <p:txBody>
          <a:bodyPr>
            <a:normAutofit/>
          </a:bodyPr>
          <a:lstStyle/>
          <a:p>
            <a:r>
              <a:rPr lang="es-ES" sz="4000" dirty="0"/>
              <a:t>Modelo de elementos finitos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9" name="Groep 8"/>
          <p:cNvGrpSpPr/>
          <p:nvPr/>
        </p:nvGrpSpPr>
        <p:grpSpPr>
          <a:xfrm>
            <a:off x="6949440" y="4354214"/>
            <a:ext cx="2049459" cy="744035"/>
            <a:chOff x="6888479" y="2807594"/>
            <a:chExt cx="2049459" cy="744035"/>
          </a:xfrm>
        </p:grpSpPr>
        <mc:AlternateContent xmlns:mc="http://schemas.openxmlformats.org/markup-compatibility/2006" xmlns:a14="http://schemas.microsoft.com/office/drawing/2010/main">
          <mc:Choice Requires="a14">
            <p:sp>
              <p:nvSpPr>
                <p:cNvPr id="7" name="Tekstvak 6"/>
                <p:cNvSpPr txBox="1"/>
                <p:nvPr/>
              </p:nvSpPr>
              <p:spPr>
                <a:xfrm>
                  <a:off x="7122788" y="3230451"/>
                  <a:ext cx="1592808" cy="32117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𝒃</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nl-BE" sz="20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𝑹𝒅</m:t>
                          </m:r>
                        </m:sub>
                      </m:sSub>
                    </m:oMath>
                  </a14:m>
                  <a:r>
                    <a:rPr kumimoji="0" lang="nl-BE" sz="2000" b="1" i="0" u="none" strike="noStrike" kern="1200" cap="none" spc="0" normalizeH="0" baseline="0" noProof="0" dirty="0">
                      <a:ln>
                        <a:noFill/>
                      </a:ln>
                      <a:solidFill>
                        <a:prstClr val="black"/>
                      </a:solidFill>
                      <a:effectLst/>
                      <a:uLnTx/>
                      <a:uFillTx/>
                      <a:latin typeface="Calibri"/>
                      <a:ea typeface="+mn-ea"/>
                      <a:cs typeface="+mn-cs"/>
                    </a:rPr>
                    <a:t>=99 </a:t>
                  </a:r>
                  <a:r>
                    <a:rPr kumimoji="0" lang="nl-BE" sz="2000" b="1" i="0" u="none" strike="noStrike" kern="1200" cap="none" spc="0" normalizeH="0" baseline="0" noProof="0" dirty="0" err="1">
                      <a:ln>
                        <a:noFill/>
                      </a:ln>
                      <a:solidFill>
                        <a:prstClr val="black"/>
                      </a:solidFill>
                      <a:effectLst/>
                      <a:uLnTx/>
                      <a:uFillTx/>
                      <a:latin typeface="Calibri"/>
                      <a:ea typeface="+mn-ea"/>
                      <a:cs typeface="+mn-cs"/>
                    </a:rPr>
                    <a:t>kNm</a:t>
                  </a:r>
                  <a:endParaRPr kumimoji="0" lang="nl-BE" sz="2000" b="1" i="0" u="none" strike="noStrike" kern="1200" cap="none" spc="0" normalizeH="0" baseline="0" noProof="0" dirty="0">
                    <a:ln>
                      <a:noFill/>
                    </a:ln>
                    <a:solidFill>
                      <a:prstClr val="black"/>
                    </a:solidFill>
                    <a:effectLst/>
                    <a:uLnTx/>
                    <a:uFillTx/>
                    <a:latin typeface="Calibri"/>
                    <a:ea typeface="+mn-ea"/>
                    <a:cs typeface="+mn-cs"/>
                  </a:endParaRPr>
                </a:p>
              </p:txBody>
            </p:sp>
          </mc:Choice>
          <mc:Fallback xmlns:mv="urn:schemas-microsoft-com:mac:vml" xmlns="">
            <p:sp>
              <p:nvSpPr>
                <p:cNvPr id="7" name="Tekstvak 6"/>
                <p:cNvSpPr txBox="1">
                  <a:spLocks noRot="1" noChangeAspect="1" noMove="1" noResize="1" noEditPoints="1" noAdjustHandles="1" noChangeArrowheads="1" noChangeShapeType="1" noTextEdit="1"/>
                </p:cNvSpPr>
                <p:nvPr/>
              </p:nvSpPr>
              <p:spPr>
                <a:xfrm>
                  <a:off x="7122788" y="3230451"/>
                  <a:ext cx="1592808" cy="321178"/>
                </a:xfrm>
                <a:prstGeom prst="rect">
                  <a:avLst/>
                </a:prstGeom>
                <a:blipFill rotWithShape="0">
                  <a:blip r:embed="rId2"/>
                  <a:stretch>
                    <a:fillRect l="-5344" t="-23077" r="-8779" b="-46154"/>
                  </a:stretch>
                </a:blipFill>
              </p:spPr>
              <p:txBody>
                <a:bodyPr/>
                <a:lstStyle/>
                <a:p>
                  <a:r>
                    <a:rPr lang="nl-BE">
                      <a:noFill/>
                    </a:rPr>
                    <a:t> </a:t>
                  </a:r>
                </a:p>
              </p:txBody>
            </p:sp>
          </mc:Fallback>
        </mc:AlternateContent>
        <p:sp>
          <p:nvSpPr>
            <p:cNvPr id="8" name="Tekstvak 7"/>
            <p:cNvSpPr txBox="1"/>
            <p:nvPr/>
          </p:nvSpPr>
          <p:spPr>
            <a:xfrm>
              <a:off x="6888479" y="2807594"/>
              <a:ext cx="204945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Calibri"/>
                  <a:ea typeface="+mn-ea"/>
                  <a:cs typeface="+mn-cs"/>
                </a:rPr>
                <a:t>Eurocódigo 3-1-4</a:t>
              </a:r>
            </a:p>
          </p:txBody>
        </p:sp>
      </p:grpSp>
      <p:graphicFrame>
        <p:nvGraphicFramePr>
          <p:cNvPr id="11" name="Grafiek 10"/>
          <p:cNvGraphicFramePr>
            <a:graphicFrameLocks noGrp="1"/>
          </p:cNvGraphicFramePr>
          <p:nvPr/>
        </p:nvGraphicFramePr>
        <p:xfrm>
          <a:off x="346676" y="1259861"/>
          <a:ext cx="6776113" cy="5228807"/>
        </p:xfrm>
        <a:graphic>
          <a:graphicData uri="http://schemas.openxmlformats.org/drawingml/2006/chart">
            <c:chart xmlns:c="http://schemas.openxmlformats.org/drawingml/2006/chart" xmlns:r="http://schemas.openxmlformats.org/officeDocument/2006/relationships" r:id="rId3"/>
          </a:graphicData>
        </a:graphic>
      </p:graphicFrame>
      <p:grpSp>
        <p:nvGrpSpPr>
          <p:cNvPr id="13" name="Groep 12"/>
          <p:cNvGrpSpPr/>
          <p:nvPr/>
        </p:nvGrpSpPr>
        <p:grpSpPr>
          <a:xfrm>
            <a:off x="5557520" y="1435388"/>
            <a:ext cx="3344297" cy="680891"/>
            <a:chOff x="5476176" y="1364268"/>
            <a:chExt cx="3344297" cy="680891"/>
          </a:xfrm>
        </p:grpSpPr>
        <mc:AlternateContent xmlns:mc="http://schemas.openxmlformats.org/markup-compatibility/2006" xmlns:a14="http://schemas.microsoft.com/office/drawing/2010/main">
          <mc:Choice Requires="a14">
            <p:sp>
              <p:nvSpPr>
                <p:cNvPr id="6" name="Tekstvak 5"/>
                <p:cNvSpPr txBox="1"/>
                <p:nvPr/>
              </p:nvSpPr>
              <p:spPr>
                <a:xfrm>
                  <a:off x="7034197" y="1737382"/>
                  <a:ext cx="173547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𝑴</m:t>
                          </m:r>
                        </m:e>
                        <m:sub>
                          <m:r>
                            <a:rPr kumimoji="0" lang="nl-BE" sz="2000" b="1" i="1" u="none" strike="noStrike" kern="1200" cap="none" spc="0" normalizeH="0" baseline="0" noProof="0" smtClean="0">
                              <a:ln>
                                <a:noFill/>
                              </a:ln>
                              <a:solidFill>
                                <a:srgbClr val="C00000"/>
                              </a:solidFill>
                              <a:effectLst/>
                              <a:uLnTx/>
                              <a:uFillTx/>
                              <a:latin typeface="Cambria Math" panose="02040503050406030204" pitchFamily="18" charset="0"/>
                              <a:ea typeface="+mn-ea"/>
                              <a:cs typeface="+mn-cs"/>
                            </a:rPr>
                            <m:t>𝑴</m:t>
                          </m:r>
                          <m:r>
                            <a:rPr kumimoji="0" lang="ca-ES" sz="2000" b="1" i="1" u="none" strike="noStrike" kern="1200" cap="none" spc="0" normalizeH="0" baseline="0" noProof="0" smtClean="0">
                              <a:ln>
                                <a:noFill/>
                              </a:ln>
                              <a:solidFill>
                                <a:srgbClr val="C00000"/>
                              </a:solidFill>
                              <a:effectLst/>
                              <a:uLnTx/>
                              <a:uFillTx/>
                              <a:latin typeface="Cambria Math"/>
                              <a:ea typeface="+mn-ea"/>
                              <a:cs typeface="+mn-cs"/>
                            </a:rPr>
                            <m:t>𝑬𝑭</m:t>
                          </m:r>
                        </m:sub>
                      </m:sSub>
                    </m:oMath>
                  </a14:m>
                  <a:r>
                    <a:rPr kumimoji="0" lang="nl-BE" sz="2000" b="1" i="0" u="none" strike="noStrike" kern="1200" cap="none" spc="0" normalizeH="0" baseline="0" noProof="0" dirty="0">
                      <a:ln>
                        <a:noFill/>
                      </a:ln>
                      <a:solidFill>
                        <a:srgbClr val="C00000"/>
                      </a:solidFill>
                      <a:effectLst/>
                      <a:uLnTx/>
                      <a:uFillTx/>
                      <a:latin typeface="Calibri"/>
                      <a:ea typeface="+mn-ea"/>
                      <a:cs typeface="+mn-cs"/>
                    </a:rPr>
                    <a:t>=270 </a:t>
                  </a:r>
                  <a:r>
                    <a:rPr kumimoji="0" lang="nl-BE" sz="2000" b="1" i="0" u="none" strike="noStrike" kern="1200" cap="none" spc="0" normalizeH="0" baseline="0" noProof="0" dirty="0" err="1">
                      <a:ln>
                        <a:noFill/>
                      </a:ln>
                      <a:solidFill>
                        <a:srgbClr val="C00000"/>
                      </a:solidFill>
                      <a:effectLst/>
                      <a:uLnTx/>
                      <a:uFillTx/>
                      <a:latin typeface="Calibri"/>
                      <a:ea typeface="+mn-ea"/>
                      <a:cs typeface="+mn-cs"/>
                    </a:rPr>
                    <a:t>kNm</a:t>
                  </a:r>
                  <a:endParaRPr kumimoji="0" lang="nl-BE" sz="2000" b="1" i="0" u="none" strike="noStrike" kern="1200" cap="none" spc="0" normalizeH="0" baseline="0" noProof="0" dirty="0">
                    <a:ln>
                      <a:noFill/>
                    </a:ln>
                    <a:solidFill>
                      <a:srgbClr val="C00000"/>
                    </a:solidFill>
                    <a:effectLst/>
                    <a:uLnTx/>
                    <a:uFillTx/>
                    <a:latin typeface="Calibri"/>
                    <a:ea typeface="+mn-ea"/>
                    <a:cs typeface="+mn-cs"/>
                  </a:endParaRPr>
                </a:p>
              </p:txBody>
            </p:sp>
          </mc:Choice>
          <mc:Fallback xmlns="">
            <p:sp>
              <p:nvSpPr>
                <p:cNvPr id="6" name="Tekstvak 5"/>
                <p:cNvSpPr txBox="1">
                  <a:spLocks noRot="1" noChangeAspect="1" noMove="1" noResize="1" noEditPoints="1" noAdjustHandles="1" noChangeArrowheads="1" noChangeShapeType="1" noTextEdit="1"/>
                </p:cNvSpPr>
                <p:nvPr/>
              </p:nvSpPr>
              <p:spPr>
                <a:xfrm>
                  <a:off x="7034197" y="1737382"/>
                  <a:ext cx="1735475" cy="307777"/>
                </a:xfrm>
                <a:prstGeom prst="rect">
                  <a:avLst/>
                </a:prstGeom>
                <a:blipFill rotWithShape="1">
                  <a:blip r:embed="rId4"/>
                  <a:stretch>
                    <a:fillRect l="-4912" t="-26000" r="-8070" b="-50000"/>
                  </a:stretch>
                </a:blipFill>
              </p:spPr>
              <p:txBody>
                <a:bodyPr/>
                <a:lstStyle/>
                <a:p>
                  <a:r>
                    <a:rPr lang="es-ES">
                      <a:noFill/>
                    </a:rPr>
                    <a:t> </a:t>
                  </a:r>
                </a:p>
              </p:txBody>
            </p:sp>
          </mc:Fallback>
        </mc:AlternateContent>
        <p:sp>
          <p:nvSpPr>
            <p:cNvPr id="12" name="Tekstvak 11"/>
            <p:cNvSpPr txBox="1"/>
            <p:nvPr/>
          </p:nvSpPr>
          <p:spPr>
            <a:xfrm>
              <a:off x="5476176" y="1364268"/>
              <a:ext cx="3344297" cy="369332"/>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C00000"/>
                  </a:solidFill>
                  <a:effectLst/>
                  <a:uLnTx/>
                  <a:uFillTx/>
                  <a:latin typeface="Calibri"/>
                  <a:ea typeface="+mn-ea"/>
                  <a:cs typeface="+mn-cs"/>
                </a:rPr>
                <a:t>Propiedades materiales medidas</a:t>
              </a:r>
            </a:p>
          </p:txBody>
        </p:sp>
      </p:grpSp>
      <p:grpSp>
        <p:nvGrpSpPr>
          <p:cNvPr id="14" name="Groep 13"/>
          <p:cNvGrpSpPr/>
          <p:nvPr/>
        </p:nvGrpSpPr>
        <p:grpSpPr>
          <a:xfrm>
            <a:off x="5191760" y="2587036"/>
            <a:ext cx="3716245" cy="666074"/>
            <a:chOff x="5146291" y="912282"/>
            <a:chExt cx="3716245" cy="666074"/>
          </a:xfrm>
        </p:grpSpPr>
        <mc:AlternateContent xmlns:mc="http://schemas.openxmlformats.org/markup-compatibility/2006" xmlns:a14="http://schemas.microsoft.com/office/drawing/2010/main">
          <mc:Choice Requires="a14">
            <p:sp>
              <p:nvSpPr>
                <p:cNvPr id="15" name="Tekstvak 14"/>
                <p:cNvSpPr txBox="1"/>
                <p:nvPr/>
              </p:nvSpPr>
              <p:spPr>
                <a:xfrm>
                  <a:off x="7066100" y="1270579"/>
                  <a:ext cx="1735475" cy="30777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ctrlPr>
                        </m:sSubPr>
                        <m:e>
                          <m:r>
                            <a:rPr kumimoji="0" lang="nl-BE" sz="2000" b="1" i="1" u="none" strike="noStrike" kern="1200" cap="none" spc="0" normalizeH="0" baseline="0" noProof="0" smtClean="0">
                              <a:ln>
                                <a:noFill/>
                              </a:ln>
                              <a:solidFill>
                                <a:srgbClr val="1E27AC"/>
                              </a:solidFill>
                              <a:effectLst/>
                              <a:uLnTx/>
                              <a:uFillTx/>
                              <a:latin typeface="Cambria Math" panose="02040503050406030204" pitchFamily="18" charset="0"/>
                              <a:ea typeface="+mn-ea"/>
                              <a:cs typeface="+mn-cs"/>
                            </a:rPr>
                            <m:t>𝑴</m:t>
                          </m:r>
                        </m:e>
                        <m:sub>
                          <m:r>
                            <a:rPr kumimoji="0" lang="ca-ES" sz="2000" b="1" i="1" u="none" strike="noStrike" kern="1200" cap="none" spc="0" normalizeH="0" baseline="0" noProof="0" smtClean="0">
                              <a:ln>
                                <a:noFill/>
                              </a:ln>
                              <a:solidFill>
                                <a:srgbClr val="1E27AC"/>
                              </a:solidFill>
                              <a:effectLst/>
                              <a:uLnTx/>
                              <a:uFillTx/>
                              <a:latin typeface="Cambria Math"/>
                              <a:ea typeface="+mn-ea"/>
                              <a:cs typeface="+mn-cs"/>
                            </a:rPr>
                            <m:t>𝑴𝑬𝑭</m:t>
                          </m:r>
                        </m:sub>
                      </m:sSub>
                    </m:oMath>
                  </a14:m>
                  <a:r>
                    <a:rPr kumimoji="0" lang="nl-BE" sz="2000" b="1" i="0" u="none" strike="noStrike" kern="1200" cap="none" spc="0" normalizeH="0" baseline="0" noProof="0" dirty="0">
                      <a:ln>
                        <a:noFill/>
                      </a:ln>
                      <a:solidFill>
                        <a:srgbClr val="1E27AC"/>
                      </a:solidFill>
                      <a:effectLst/>
                      <a:uLnTx/>
                      <a:uFillTx/>
                      <a:latin typeface="Calibri"/>
                      <a:ea typeface="+mn-ea"/>
                      <a:cs typeface="+mn-cs"/>
                    </a:rPr>
                    <a:t>=231 </a:t>
                  </a:r>
                  <a:r>
                    <a:rPr kumimoji="0" lang="nl-BE" sz="2000" b="1" i="0" u="none" strike="noStrike" kern="1200" cap="none" spc="0" normalizeH="0" baseline="0" noProof="0" dirty="0" err="1">
                      <a:ln>
                        <a:noFill/>
                      </a:ln>
                      <a:solidFill>
                        <a:srgbClr val="1E27AC"/>
                      </a:solidFill>
                      <a:effectLst/>
                      <a:uLnTx/>
                      <a:uFillTx/>
                      <a:latin typeface="Calibri"/>
                      <a:ea typeface="+mn-ea"/>
                      <a:cs typeface="+mn-cs"/>
                    </a:rPr>
                    <a:t>kNm</a:t>
                  </a:r>
                  <a:endParaRPr kumimoji="0" lang="nl-BE" sz="2000" b="1" i="0" u="none" strike="noStrike" kern="1200" cap="none" spc="0" normalizeH="0" baseline="0" noProof="0" dirty="0">
                    <a:ln>
                      <a:noFill/>
                    </a:ln>
                    <a:solidFill>
                      <a:srgbClr val="1E27AC"/>
                    </a:solidFill>
                    <a:effectLst/>
                    <a:uLnTx/>
                    <a:uFillTx/>
                    <a:latin typeface="Calibri"/>
                    <a:ea typeface="+mn-ea"/>
                    <a:cs typeface="+mn-cs"/>
                  </a:endParaRPr>
                </a:p>
              </p:txBody>
            </p:sp>
          </mc:Choice>
          <mc:Fallback xmlns="">
            <p:sp>
              <p:nvSpPr>
                <p:cNvPr id="15" name="Tekstvak 14"/>
                <p:cNvSpPr txBox="1">
                  <a:spLocks noRot="1" noChangeAspect="1" noMove="1" noResize="1" noEditPoints="1" noAdjustHandles="1" noChangeArrowheads="1" noChangeShapeType="1" noTextEdit="1"/>
                </p:cNvSpPr>
                <p:nvPr/>
              </p:nvSpPr>
              <p:spPr>
                <a:xfrm>
                  <a:off x="7066100" y="1270579"/>
                  <a:ext cx="1735475" cy="307777"/>
                </a:xfrm>
                <a:prstGeom prst="rect">
                  <a:avLst/>
                </a:prstGeom>
                <a:blipFill rotWithShape="1">
                  <a:blip r:embed="rId5"/>
                  <a:stretch>
                    <a:fillRect l="-5282" t="-23529" r="-8099" b="-49020"/>
                  </a:stretch>
                </a:blipFill>
              </p:spPr>
              <p:txBody>
                <a:bodyPr/>
                <a:lstStyle/>
                <a:p>
                  <a:r>
                    <a:rPr lang="es-ES">
                      <a:noFill/>
                    </a:rPr>
                    <a:t> </a:t>
                  </a:r>
                </a:p>
              </p:txBody>
            </p:sp>
          </mc:Fallback>
        </mc:AlternateContent>
        <p:sp>
          <p:nvSpPr>
            <p:cNvPr id="16" name="Tekstvak 15"/>
            <p:cNvSpPr txBox="1"/>
            <p:nvPr/>
          </p:nvSpPr>
          <p:spPr>
            <a:xfrm>
              <a:off x="5146291" y="912282"/>
              <a:ext cx="3716245" cy="369332"/>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1E27AC"/>
                  </a:solidFill>
                  <a:effectLst/>
                  <a:uLnTx/>
                  <a:uFillTx/>
                  <a:latin typeface="Calibri"/>
                  <a:ea typeface="+mn-ea"/>
                  <a:cs typeface="+mn-cs"/>
                </a:rPr>
                <a:t>Modelo material de Eurocódigo 3-1-4 </a:t>
              </a:r>
            </a:p>
          </p:txBody>
        </p:sp>
      </p:grpSp>
      <p:sp>
        <p:nvSpPr>
          <p:cNvPr id="17" name="Tekstvak 16"/>
          <p:cNvSpPr txBox="1"/>
          <p:nvPr/>
        </p:nvSpPr>
        <p:spPr>
          <a:xfrm>
            <a:off x="2525334" y="6468348"/>
            <a:ext cx="27952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Flecha vertical (mm)</a:t>
            </a:r>
          </a:p>
        </p:txBody>
      </p:sp>
      <p:sp>
        <p:nvSpPr>
          <p:cNvPr id="18" name="Tekstvak 17"/>
          <p:cNvSpPr txBox="1"/>
          <p:nvPr/>
        </p:nvSpPr>
        <p:spPr>
          <a:xfrm rot="16200000">
            <a:off x="-692548" y="3579915"/>
            <a:ext cx="18692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a:ea typeface="+mn-ea"/>
                <a:cs typeface="+mn-cs"/>
              </a:rPr>
              <a:t>Momento (kNm)</a:t>
            </a:r>
          </a:p>
        </p:txBody>
      </p:sp>
    </p:spTree>
    <p:extLst>
      <p:ext uri="{BB962C8B-B14F-4D97-AF65-F5344CB8AC3E}">
        <p14:creationId xmlns:p14="http://schemas.microsoft.com/office/powerpoint/2010/main" val="22168805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es-ES" dirty="0"/>
              <a:t>Parte 5</a:t>
            </a:r>
          </a:p>
        </p:txBody>
      </p:sp>
      <p:sp>
        <p:nvSpPr>
          <p:cNvPr id="6" name="Sous-titre 5"/>
          <p:cNvSpPr>
            <a:spLocks noGrp="1"/>
          </p:cNvSpPr>
          <p:nvPr>
            <p:ph type="subTitle" idx="1"/>
          </p:nvPr>
        </p:nvSpPr>
        <p:spPr/>
        <p:txBody>
          <a:bodyPr/>
          <a:lstStyle/>
          <a:p>
            <a:r>
              <a:rPr lang="es-ES" dirty="0"/>
              <a:t>Flechas</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9549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91122"/>
            <a:ext cx="8229600" cy="1143000"/>
          </a:xfrm>
        </p:spPr>
        <p:txBody>
          <a:bodyPr>
            <a:normAutofit/>
          </a:bodyPr>
          <a:lstStyle/>
          <a:p>
            <a:r>
              <a:rPr lang="es-ES" altLang="en-US" sz="4000" dirty="0"/>
              <a:t>Flechas</a:t>
            </a:r>
          </a:p>
        </p:txBody>
      </p:sp>
      <p:sp>
        <p:nvSpPr>
          <p:cNvPr id="35843" name="Rectangle 3"/>
          <p:cNvSpPr>
            <a:spLocks noGrp="1" noChangeArrowheads="1"/>
          </p:cNvSpPr>
          <p:nvPr>
            <p:ph idx="1"/>
          </p:nvPr>
        </p:nvSpPr>
        <p:spPr>
          <a:xfrm>
            <a:off x="457200" y="1061720"/>
            <a:ext cx="8229600" cy="4925144"/>
          </a:xfrm>
        </p:spPr>
        <p:txBody>
          <a:bodyPr>
            <a:normAutofit/>
          </a:bodyPr>
          <a:lstStyle/>
          <a:p>
            <a:r>
              <a:rPr lang="es-ES" altLang="en-US" dirty="0"/>
              <a:t>La curva tenso-</a:t>
            </a:r>
            <a:r>
              <a:rPr lang="es-ES" altLang="en-US" dirty="0" err="1"/>
              <a:t>deformacional</a:t>
            </a:r>
            <a:r>
              <a:rPr lang="es-ES" altLang="en-US" dirty="0"/>
              <a:t> no lineal implica que la rigidez del acero inoxidable </a:t>
            </a:r>
            <a:r>
              <a:rPr lang="es-ES" altLang="en-US" dirty="0">
                <a:sym typeface="Symbol" pitchFamily="18" charset="2"/>
              </a:rPr>
              <a:t> </a:t>
            </a:r>
            <a:r>
              <a:rPr lang="es-ES" altLang="en-US" dirty="0"/>
              <a:t>conforme la tensión </a:t>
            </a:r>
            <a:r>
              <a:rPr lang="es-ES" altLang="en-US" dirty="0">
                <a:sym typeface="Symbol" pitchFamily="18" charset="2"/>
              </a:rPr>
              <a:t></a:t>
            </a:r>
          </a:p>
          <a:p>
            <a:r>
              <a:rPr lang="es-ES" altLang="en-US" dirty="0">
                <a:sym typeface="Symbol" pitchFamily="18" charset="2"/>
              </a:rPr>
              <a:t>Las flechas son ligeramente superiores para el acero inoxidable que para el acero al carbono</a:t>
            </a:r>
            <a:endParaRPr lang="es-ES" altLang="en-US" dirty="0"/>
          </a:p>
          <a:p>
            <a:r>
              <a:rPr lang="es-ES" altLang="en-US" dirty="0"/>
              <a:t>Debe emplearse el módulo secante correspondiente a la tensión en el elemento en Estado Límite de Servicio (ELS)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0252521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6"/>
          <p:cNvSpPr>
            <a:spLocks noGrp="1" noChangeArrowheads="1"/>
          </p:cNvSpPr>
          <p:nvPr>
            <p:ph type="title"/>
          </p:nvPr>
        </p:nvSpPr>
        <p:spPr>
          <a:xfrm>
            <a:off x="685800" y="-86677"/>
            <a:ext cx="7772400" cy="1143000"/>
          </a:xfrm>
        </p:spPr>
        <p:txBody>
          <a:bodyPr>
            <a:normAutofit/>
          </a:bodyPr>
          <a:lstStyle/>
          <a:p>
            <a:pPr eaLnBrk="1" hangingPunct="1"/>
            <a:r>
              <a:rPr lang="es-ES" altLang="en-US" sz="4000" dirty="0"/>
              <a:t>Flechas</a:t>
            </a:r>
          </a:p>
        </p:txBody>
      </p:sp>
      <p:sp>
        <p:nvSpPr>
          <p:cNvPr id="36867" name="Rectangle 17"/>
          <p:cNvSpPr>
            <a:spLocks noGrp="1" noChangeArrowheads="1"/>
          </p:cNvSpPr>
          <p:nvPr>
            <p:ph idx="1"/>
          </p:nvPr>
        </p:nvSpPr>
        <p:spPr>
          <a:xfrm>
            <a:off x="266701" y="1544638"/>
            <a:ext cx="8401050" cy="1020762"/>
          </a:xfrm>
          <a:noFill/>
        </p:spPr>
        <p:txBody>
          <a:bodyPr>
            <a:normAutofit/>
          </a:bodyPr>
          <a:lstStyle/>
          <a:p>
            <a:pPr eaLnBrk="1" hangingPunct="1">
              <a:lnSpc>
                <a:spcPct val="90000"/>
              </a:lnSpc>
              <a:buFont typeface="Wingdings" pitchFamily="2" charset="2"/>
              <a:buNone/>
            </a:pPr>
            <a:r>
              <a:rPr lang="es-ES" altLang="en-US" dirty="0"/>
              <a:t>Módulo secante </a:t>
            </a:r>
            <a:r>
              <a:rPr lang="es-ES" altLang="en-US" i="1" dirty="0"/>
              <a:t>E</a:t>
            </a:r>
            <a:r>
              <a:rPr lang="es-ES" altLang="en-US" i="1" baseline="-25000" dirty="0"/>
              <a:t>S</a:t>
            </a:r>
            <a:r>
              <a:rPr lang="es-ES" altLang="en-US" dirty="0"/>
              <a:t> para la tensión en el elemento en ELS</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36868"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613" y="2565400"/>
            <a:ext cx="5097462" cy="3513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17"/>
          <p:cNvSpPr txBox="1">
            <a:spLocks noChangeArrowheads="1"/>
          </p:cNvSpPr>
          <p:nvPr/>
        </p:nvSpPr>
        <p:spPr>
          <a:xfrm>
            <a:off x="2099733" y="2862395"/>
            <a:ext cx="1161344" cy="411383"/>
          </a:xfrm>
          <a:prstGeom prst="rect">
            <a:avLst/>
          </a:prstGeom>
          <a:solidFill>
            <a:srgbClr val="969696"/>
          </a:solidFill>
        </p:spPr>
        <p:txBody>
          <a:bodyPr vert="horz" lIns="91440" tIns="45720" rIns="91440" bIns="45720" rtlCol="0">
            <a:normAutofit lnSpcReduction="10000"/>
          </a:bodyPr>
          <a:lst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ct val="20000"/>
              </a:spcBef>
              <a:spcAft>
                <a:spcPts val="0"/>
              </a:spcAft>
              <a:buClr>
                <a:srgbClr val="0070C0"/>
              </a:buClr>
              <a:buSzTx/>
              <a:buFont typeface="Wingdings" panose="05000000000000000000" pitchFamily="2" charset="2"/>
              <a:buNone/>
              <a:tabLst/>
              <a:defRPr/>
            </a:pPr>
            <a:r>
              <a:rPr kumimoji="0" lang="es-ES" altLang="en-US" sz="2400" b="0" i="0" u="none" strike="noStrike" kern="1200" cap="none" spc="0" normalizeH="0" baseline="0" noProof="0" dirty="0">
                <a:ln>
                  <a:noFill/>
                </a:ln>
                <a:solidFill>
                  <a:prstClr val="black"/>
                </a:solidFill>
                <a:effectLst/>
                <a:uLnTx/>
                <a:uFillTx/>
                <a:latin typeface="Calibri"/>
                <a:ea typeface="+mn-ea"/>
                <a:cs typeface="+mn-cs"/>
              </a:rPr>
              <a:t>Tensión</a:t>
            </a:r>
          </a:p>
        </p:txBody>
      </p:sp>
      <p:sp>
        <p:nvSpPr>
          <p:cNvPr id="7" name="Rectangle 17"/>
          <p:cNvSpPr txBox="1">
            <a:spLocks noChangeArrowheads="1"/>
          </p:cNvSpPr>
          <p:nvPr/>
        </p:nvSpPr>
        <p:spPr>
          <a:xfrm>
            <a:off x="2099733" y="3704740"/>
            <a:ext cx="1161344" cy="810814"/>
          </a:xfrm>
          <a:prstGeom prst="rect">
            <a:avLst/>
          </a:prstGeom>
          <a:solidFill>
            <a:srgbClr val="969696"/>
          </a:solidFill>
        </p:spPr>
        <p:txBody>
          <a:bodyPr vert="horz" lIns="91440" tIns="45720" rIns="91440" bIns="45720" rtlCol="0">
            <a:noAutofit/>
          </a:bodyPr>
          <a:lstStyle>
            <a:lvl1pPr marL="342900" indent="-342900" algn="l" defTabSz="914400" rtl="0" eaLnBrk="1" latinLnBrk="0" hangingPunct="1">
              <a:spcBef>
                <a:spcPct val="20000"/>
              </a:spcBef>
              <a:buClr>
                <a:srgbClr val="0070C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70C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70C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ct val="20000"/>
              </a:spcBef>
              <a:spcAft>
                <a:spcPts val="0"/>
              </a:spcAft>
              <a:buClr>
                <a:srgbClr val="0070C0"/>
              </a:buClr>
              <a:buSzTx/>
              <a:buFont typeface="Wingdings" panose="05000000000000000000" pitchFamily="2" charset="2"/>
              <a:buNone/>
              <a:tabLst/>
              <a:defRPr/>
            </a:pPr>
            <a:r>
              <a:rPr kumimoji="0" lang="es-ES" altLang="en-US" sz="2400" b="0" i="0" u="none" strike="noStrike" kern="1200" cap="none" spc="0" normalizeH="0" baseline="0" noProof="0" dirty="0">
                <a:ln>
                  <a:noFill/>
                </a:ln>
                <a:solidFill>
                  <a:prstClr val="black"/>
                </a:solidFill>
                <a:effectLst/>
                <a:uLnTx/>
                <a:uFillTx/>
                <a:latin typeface="Calibri"/>
                <a:ea typeface="+mn-ea"/>
                <a:cs typeface="+mn-cs"/>
              </a:rPr>
              <a:t>Tensión en ELS</a:t>
            </a:r>
          </a:p>
        </p:txBody>
      </p:sp>
    </p:spTree>
    <p:extLst>
      <p:ext uri="{BB962C8B-B14F-4D97-AF65-F5344CB8AC3E}">
        <p14:creationId xmlns:p14="http://schemas.microsoft.com/office/powerpoint/2010/main" val="332828160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3829050" y="3071813"/>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37891" name="Rectangle 3"/>
          <p:cNvSpPr>
            <a:spLocks noChangeArrowheads="1"/>
          </p:cNvSpPr>
          <p:nvPr/>
        </p:nvSpPr>
        <p:spPr bwMode="auto">
          <a:xfrm>
            <a:off x="3957638" y="3081338"/>
            <a:ext cx="9144000" cy="0"/>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
        <p:nvSpPr>
          <p:cNvPr id="37892" name="Rectangle 5"/>
          <p:cNvSpPr>
            <a:spLocks noGrp="1" noChangeArrowheads="1"/>
          </p:cNvSpPr>
          <p:nvPr>
            <p:ph type="title"/>
          </p:nvPr>
        </p:nvSpPr>
        <p:spPr>
          <a:xfrm>
            <a:off x="457200" y="-91122"/>
            <a:ext cx="8229600" cy="1143000"/>
          </a:xfrm>
        </p:spPr>
        <p:txBody>
          <a:bodyPr>
            <a:normAutofit/>
          </a:bodyPr>
          <a:lstStyle/>
          <a:p>
            <a:r>
              <a:rPr lang="es-ES" altLang="en-US" sz="4000" dirty="0"/>
              <a:t>Flechas</a:t>
            </a:r>
          </a:p>
        </p:txBody>
      </p:sp>
      <p:sp>
        <p:nvSpPr>
          <p:cNvPr id="37893" name="Rectangle 6"/>
          <p:cNvSpPr>
            <a:spLocks noGrp="1" noChangeArrowheads="1"/>
          </p:cNvSpPr>
          <p:nvPr>
            <p:ph idx="1"/>
          </p:nvPr>
        </p:nvSpPr>
        <p:spPr>
          <a:xfrm>
            <a:off x="495018" y="935284"/>
            <a:ext cx="8438444" cy="4925144"/>
          </a:xfrm>
        </p:spPr>
        <p:txBody>
          <a:bodyPr>
            <a:normAutofit/>
          </a:bodyPr>
          <a:lstStyle/>
          <a:p>
            <a:pPr marL="0" indent="0">
              <a:buNone/>
            </a:pPr>
            <a:r>
              <a:rPr lang="es-ES" altLang="en-US" sz="2800" dirty="0"/>
              <a:t>Módulo secante E</a:t>
            </a:r>
            <a:r>
              <a:rPr lang="es-ES" altLang="en-US" sz="2800" baseline="-25000" dirty="0"/>
              <a:t>s</a:t>
            </a:r>
            <a:r>
              <a:rPr lang="es-ES" altLang="en-US" sz="2800" dirty="0"/>
              <a:t> obtenido del modelo de </a:t>
            </a:r>
            <a:r>
              <a:rPr lang="es-ES" altLang="en-US" sz="2800" dirty="0" err="1"/>
              <a:t>Ramberg-Osgood</a:t>
            </a:r>
            <a:r>
              <a:rPr lang="es-ES" altLang="en-US" sz="2800" dirty="0"/>
              <a:t>:</a:t>
            </a:r>
          </a:p>
          <a:p>
            <a:pPr marL="0" indent="0">
              <a:buNone/>
            </a:pPr>
            <a:endParaRPr lang="fr-BE" altLang="en-US" sz="2800" dirty="0"/>
          </a:p>
          <a:p>
            <a:pPr marL="0" indent="0">
              <a:buNone/>
            </a:pPr>
            <a:endParaRPr lang="fr-BE" altLang="en-US" sz="2800" dirty="0"/>
          </a:p>
          <a:p>
            <a:pPr marL="0" indent="0">
              <a:buNone/>
            </a:pPr>
            <a:endParaRPr lang="fr-BE" altLang="en-US" sz="2800" dirty="0"/>
          </a:p>
          <a:p>
            <a:pPr marL="0" indent="0">
              <a:buNone/>
            </a:pPr>
            <a:endParaRPr lang="fr-BE" altLang="en-US" sz="2800" dirty="0"/>
          </a:p>
          <a:p>
            <a:pPr marL="0" indent="0">
              <a:buNone/>
            </a:pPr>
            <a:endParaRPr lang="fr-BE" altLang="en-US" sz="2800" dirty="0"/>
          </a:p>
          <a:p>
            <a:pPr>
              <a:buNone/>
            </a:pPr>
            <a:r>
              <a:rPr lang="en-GB" altLang="en-US" sz="2800" i="1" dirty="0">
                <a:latin typeface="Times New Roman" pitchFamily="18" charset="0"/>
                <a:cs typeface="Times New Roman" pitchFamily="18" charset="0"/>
              </a:rPr>
              <a:t>f</a:t>
            </a:r>
            <a:r>
              <a:rPr lang="en-GB" altLang="en-US" sz="2800" dirty="0"/>
              <a:t>     </a:t>
            </a:r>
            <a:r>
              <a:rPr lang="es-ES" altLang="en-US" sz="2800" dirty="0"/>
              <a:t>es la tensión en estado límite de servicio </a:t>
            </a:r>
          </a:p>
          <a:p>
            <a:pPr>
              <a:buNone/>
            </a:pPr>
            <a:r>
              <a:rPr lang="en-GB" altLang="en-US" sz="2800" i="1" dirty="0">
                <a:latin typeface="Times New Roman" pitchFamily="18" charset="0"/>
                <a:cs typeface="Times New Roman" pitchFamily="18" charset="0"/>
              </a:rPr>
              <a:t>n</a:t>
            </a:r>
            <a:r>
              <a:rPr lang="en-GB" altLang="en-US" sz="2800" dirty="0"/>
              <a:t>    </a:t>
            </a:r>
            <a:r>
              <a:rPr lang="es-ES" altLang="en-US" sz="2800" dirty="0"/>
              <a:t>es una constante material</a:t>
            </a:r>
          </a:p>
        </p:txBody>
      </p:sp>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7895" name="Rectangle 10"/>
          <p:cNvSpPr>
            <a:spLocks noChangeArrowheads="1"/>
          </p:cNvSpPr>
          <p:nvPr/>
        </p:nvSpPr>
        <p:spPr bwMode="auto">
          <a:xfrm>
            <a:off x="0" y="3090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36000" bIns="36000" anchor="ctr">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20000"/>
              </a:spcBef>
              <a:spcAft>
                <a:spcPts val="0"/>
              </a:spcAft>
              <a:buClr>
                <a:srgbClr val="D4852E"/>
              </a:buClr>
              <a:buSzTx/>
              <a:buFontTx/>
              <a:buChar char="•"/>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graphicFrame>
        <p:nvGraphicFramePr>
          <p:cNvPr id="37896" name="Object 9"/>
          <p:cNvGraphicFramePr>
            <a:graphicFrameLocks noChangeAspect="1"/>
          </p:cNvGraphicFramePr>
          <p:nvPr/>
        </p:nvGraphicFramePr>
        <p:xfrm>
          <a:off x="2048511" y="2086208"/>
          <a:ext cx="4423410" cy="1971209"/>
        </p:xfrm>
        <a:graphic>
          <a:graphicData uri="http://schemas.openxmlformats.org/presentationml/2006/ole">
            <mc:AlternateContent xmlns:mc="http://schemas.openxmlformats.org/markup-compatibility/2006">
              <mc:Choice xmlns:v="urn:schemas-microsoft-com:vml" Requires="v">
                <p:oleObj spid="_x0000_s12290" name="Equation" r:id="rId4" imgW="1485900" imgH="660400" progId="Equation.3">
                  <p:embed/>
                </p:oleObj>
              </mc:Choice>
              <mc:Fallback>
                <p:oleObj name="Equation" r:id="rId4" imgW="1485900" imgH="660400" progId="Equation.3">
                  <p:embed/>
                  <p:pic>
                    <p:nvPicPr>
                      <p:cNvPr id="3789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8511" y="2086208"/>
                        <a:ext cx="4423410" cy="1971209"/>
                      </a:xfrm>
                      <a:prstGeom prst="rect">
                        <a:avLst/>
                      </a:prstGeom>
                      <a:noFill/>
                    </p:spPr>
                  </p:pic>
                </p:oleObj>
              </mc:Fallback>
            </mc:AlternateContent>
          </a:graphicData>
        </a:graphic>
      </p:graphicFrame>
    </p:spTree>
    <p:extLst>
      <p:ext uri="{BB962C8B-B14F-4D97-AF65-F5344CB8AC3E}">
        <p14:creationId xmlns:p14="http://schemas.microsoft.com/office/powerpoint/2010/main" val="3460268354"/>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8153" y="179388"/>
            <a:ext cx="8424862" cy="1169987"/>
          </a:xfrm>
        </p:spPr>
        <p:txBody>
          <a:bodyPr>
            <a:normAutofit fontScale="90000"/>
          </a:bodyPr>
          <a:lstStyle/>
          <a:p>
            <a:r>
              <a:rPr lang="es-ES" altLang="en-US" dirty="0"/>
              <a:t>Fechas en una viga de acero inoxidable austenítico</a:t>
            </a:r>
          </a:p>
        </p:txBody>
      </p:sp>
      <p:sp>
        <p:nvSpPr>
          <p:cNvPr id="38937" name="TextBox 1"/>
          <p:cNvSpPr txBox="1">
            <a:spLocks noChangeArrowheads="1"/>
          </p:cNvSpPr>
          <p:nvPr/>
        </p:nvSpPr>
        <p:spPr bwMode="auto">
          <a:xfrm>
            <a:off x="1843088" y="4706938"/>
            <a:ext cx="50611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ES" altLang="en-US" sz="2400" b="0" i="1" u="none" strike="noStrike" kern="1200" cap="none" spc="0" normalizeH="0" baseline="0" noProof="0" dirty="0">
                <a:ln>
                  <a:noFill/>
                </a:ln>
                <a:solidFill>
                  <a:prstClr val="black"/>
                </a:solidFill>
                <a:effectLst/>
                <a:uLnTx/>
                <a:uFillTx/>
                <a:latin typeface="Calibri"/>
                <a:ea typeface="+mn-ea"/>
                <a:cs typeface="+mn-cs"/>
              </a:rPr>
              <a:t>f </a:t>
            </a:r>
            <a:r>
              <a:rPr kumimoji="0" lang="es-ES" altLang="en-US" sz="2400" b="0" i="0" u="none" strike="noStrike" kern="1200" cap="none" spc="0" normalizeH="0" baseline="0" noProof="0" dirty="0">
                <a:ln>
                  <a:noFill/>
                </a:ln>
                <a:solidFill>
                  <a:prstClr val="black"/>
                </a:solidFill>
                <a:effectLst/>
                <a:uLnTx/>
                <a:uFillTx/>
                <a:latin typeface="Calibri"/>
                <a:ea typeface="+mn-ea"/>
                <a:cs typeface="+mn-cs"/>
              </a:rPr>
              <a:t>= tensión en Estado Límite de Servicio</a:t>
            </a:r>
          </a:p>
        </p:txBody>
      </p:sp>
      <p:graphicFrame>
        <p:nvGraphicFramePr>
          <p:cNvPr id="5" name="Tabel 2"/>
          <p:cNvGraphicFramePr>
            <a:graphicFrameLocks noGrp="1"/>
          </p:cNvGraphicFramePr>
          <p:nvPr/>
        </p:nvGraphicFramePr>
        <p:xfrm>
          <a:off x="1477750" y="2236615"/>
          <a:ext cx="6048000" cy="2255376"/>
        </p:xfrm>
        <a:graphic>
          <a:graphicData uri="http://schemas.openxmlformats.org/drawingml/2006/table">
            <a:tbl>
              <a:tblPr firstRow="1" bandRow="1">
                <a:tableStyleId>{5C22544A-7EE6-4342-B048-85BDC9FD1C3A}</a:tableStyleId>
              </a:tblPr>
              <a:tblGrid>
                <a:gridCol w="2016000">
                  <a:extLst>
                    <a:ext uri="{9D8B030D-6E8A-4147-A177-3AD203B41FA5}">
                      <a16:colId xmlns:a16="http://schemas.microsoft.com/office/drawing/2014/main" val="20000"/>
                    </a:ext>
                  </a:extLst>
                </a:gridCol>
                <a:gridCol w="2365183">
                  <a:extLst>
                    <a:ext uri="{9D8B030D-6E8A-4147-A177-3AD203B41FA5}">
                      <a16:colId xmlns:a16="http://schemas.microsoft.com/office/drawing/2014/main" val="20001"/>
                    </a:ext>
                  </a:extLst>
                </a:gridCol>
                <a:gridCol w="1666817">
                  <a:extLst>
                    <a:ext uri="{9D8B030D-6E8A-4147-A177-3AD203B41FA5}">
                      <a16:colId xmlns:a16="http://schemas.microsoft.com/office/drawing/2014/main" val="20002"/>
                    </a:ext>
                  </a:extLst>
                </a:gridCol>
              </a:tblGrid>
              <a:tr h="404862">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bg1"/>
                          </a:solidFill>
                          <a:effectLst/>
                          <a:latin typeface="Calibri"/>
                          <a:cs typeface="Calibri"/>
                        </a:rPr>
                        <a:t>Relación de tensión</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1" u="none" strike="noStrike" cap="none" normalizeH="0" baseline="0" noProof="0" dirty="0">
                          <a:ln>
                            <a:noFill/>
                          </a:ln>
                          <a:solidFill>
                            <a:schemeClr val="bg1"/>
                          </a:solidFill>
                          <a:effectLst/>
                          <a:latin typeface="Calibri"/>
                          <a:cs typeface="Calibri"/>
                        </a:rPr>
                        <a:t>f </a:t>
                      </a:r>
                      <a:r>
                        <a:rPr kumimoji="0" lang="es-ES" sz="2000" b="0" i="0" u="none" strike="noStrike" cap="none" normalizeH="0" baseline="0" noProof="0" dirty="0">
                          <a:ln>
                            <a:noFill/>
                          </a:ln>
                          <a:solidFill>
                            <a:schemeClr val="bg1"/>
                          </a:solidFill>
                          <a:effectLst/>
                          <a:latin typeface="Calibri"/>
                          <a:cs typeface="Calibri"/>
                        </a:rPr>
                        <a:t>/</a:t>
                      </a:r>
                      <a:r>
                        <a:rPr kumimoji="0" lang="es-ES" sz="2000" b="0" i="1" u="none" strike="noStrike" cap="none" normalizeH="0" baseline="0" noProof="0" dirty="0" err="1">
                          <a:ln>
                            <a:noFill/>
                          </a:ln>
                          <a:solidFill>
                            <a:schemeClr val="bg1"/>
                          </a:solidFill>
                          <a:effectLst/>
                          <a:latin typeface="Calibri"/>
                          <a:cs typeface="Calibri"/>
                        </a:rPr>
                        <a:t>f</a:t>
                      </a:r>
                      <a:r>
                        <a:rPr kumimoji="0" lang="es-ES" sz="2000" b="0" i="0" u="none" strike="noStrike" cap="none" normalizeH="0" baseline="-25000" noProof="0" dirty="0" err="1">
                          <a:ln>
                            <a:noFill/>
                          </a:ln>
                          <a:solidFill>
                            <a:schemeClr val="bg1"/>
                          </a:solidFill>
                          <a:effectLst/>
                          <a:latin typeface="Calibri"/>
                          <a:cs typeface="Calibri"/>
                        </a:rPr>
                        <a:t>y</a:t>
                      </a:r>
                      <a:endParaRPr kumimoji="0" lang="es-ES" sz="2000" b="0" i="0" u="none" strike="noStrike" cap="none" normalizeH="0" baseline="-25000" noProof="0" dirty="0">
                        <a:ln>
                          <a:noFill/>
                        </a:ln>
                        <a:solidFill>
                          <a:schemeClr val="bg1"/>
                        </a:solidFill>
                        <a:effectLst/>
                        <a:latin typeface="Calibri"/>
                        <a:cs typeface="Calibri"/>
                      </a:endParaRPr>
                    </a:p>
                  </a:txBody>
                  <a:tcPr marT="45702" marB="45702" horzOverflow="overflow">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bg1"/>
                          </a:solidFill>
                          <a:effectLst/>
                          <a:latin typeface="Calibri"/>
                          <a:cs typeface="Calibri"/>
                        </a:rPr>
                        <a:t>Módulo secante, </a:t>
                      </a:r>
                      <a:r>
                        <a:rPr kumimoji="0" lang="es-ES" sz="2000" b="0" i="1" u="none" strike="noStrike" cap="none" normalizeH="0" baseline="0" noProof="0" dirty="0">
                          <a:ln>
                            <a:noFill/>
                          </a:ln>
                          <a:solidFill>
                            <a:schemeClr val="bg1"/>
                          </a:solidFill>
                          <a:effectLst/>
                          <a:latin typeface="Calibri"/>
                          <a:cs typeface="Calibri"/>
                        </a:rPr>
                        <a:t>E</a:t>
                      </a:r>
                      <a:r>
                        <a:rPr kumimoji="0" lang="es-ES" sz="2000" b="0" i="0" u="none" strike="noStrike" cap="none" normalizeH="0" baseline="-25000" noProof="0" dirty="0">
                          <a:ln>
                            <a:noFill/>
                          </a:ln>
                          <a:solidFill>
                            <a:schemeClr val="bg1"/>
                          </a:solidFill>
                          <a:effectLst/>
                          <a:latin typeface="Calibri"/>
                          <a:cs typeface="Calibri"/>
                        </a:rPr>
                        <a:t>S</a:t>
                      </a:r>
                    </a:p>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bg1"/>
                          </a:solidFill>
                          <a:effectLst/>
                          <a:latin typeface="Calibri"/>
                          <a:cs typeface="Calibri"/>
                        </a:rPr>
                        <a:t>N/mm</a:t>
                      </a:r>
                      <a:r>
                        <a:rPr kumimoji="0" lang="es-ES" sz="2000" b="0" i="0" u="none" strike="noStrike" cap="none" normalizeH="0" baseline="30000" noProof="0" dirty="0">
                          <a:ln>
                            <a:noFill/>
                          </a:ln>
                          <a:solidFill>
                            <a:schemeClr val="bg1"/>
                          </a:solidFill>
                          <a:effectLst/>
                          <a:latin typeface="Calibri"/>
                          <a:cs typeface="Calibri"/>
                        </a:rPr>
                        <a:t>2</a:t>
                      </a:r>
                    </a:p>
                  </a:txBody>
                  <a:tcPr marT="45702" marB="45702" horzOverflow="overflow">
                    <a:lnT w="12700" cap="flat" cmpd="sng" algn="ctr">
                      <a:no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rgbClr val="FFFFFF"/>
                          </a:solidFill>
                          <a:effectLst/>
                          <a:latin typeface="Calibri"/>
                          <a:cs typeface="Calibri"/>
                        </a:rPr>
                        <a:t>% </a:t>
                      </a:r>
                      <a:r>
                        <a:rPr kumimoji="0" lang="es-ES" sz="2000" b="0" i="0" u="none" strike="noStrike" cap="none" normalizeH="0" baseline="0" noProof="0" dirty="0">
                          <a:ln>
                            <a:noFill/>
                          </a:ln>
                          <a:solidFill>
                            <a:srgbClr val="FFFFFF"/>
                          </a:solidFill>
                          <a:effectLst/>
                          <a:latin typeface="Calibri"/>
                          <a:cs typeface="Calibri"/>
                          <a:sym typeface="Symbol" pitchFamily="18" charset="2"/>
                        </a:rPr>
                        <a:t>incremento en flechas</a:t>
                      </a:r>
                      <a:endParaRPr kumimoji="0" lang="es-ES" sz="2000" b="0" i="0" u="none" strike="noStrike" kern="1200" cap="none" normalizeH="0" baseline="0" noProof="0" dirty="0">
                        <a:ln>
                          <a:noFill/>
                        </a:ln>
                        <a:solidFill>
                          <a:srgbClr val="FFFFFF"/>
                        </a:solidFill>
                        <a:effectLst/>
                        <a:latin typeface="Calibri"/>
                        <a:ea typeface="+mn-ea"/>
                        <a:cs typeface="Calibri"/>
                      </a:endParaRPr>
                    </a:p>
                  </a:txBody>
                  <a:tcPr marT="45702" marB="45702" horzOverflow="overflow">
                    <a:lnT w="12700" cap="flat" cmpd="sng" algn="ctr">
                      <a:noFill/>
                      <a:prstDash val="solid"/>
                      <a:round/>
                      <a:headEnd type="none" w="med" len="med"/>
                      <a:tailEnd type="none" w="med" len="med"/>
                    </a:lnT>
                  </a:tcPr>
                </a:tc>
                <a:extLst>
                  <a:ext uri="{0D108BD9-81ED-4DB2-BD59-A6C34878D82A}">
                    <a16:rowId xmlns:a16="http://schemas.microsoft.com/office/drawing/2014/main" val="10000"/>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0.25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200,000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0</a:t>
                      </a:r>
                    </a:p>
                  </a:txBody>
                  <a:tcPr marT="45702" marB="45702" horzOverflow="overflow"/>
                </a:tc>
                <a:extLst>
                  <a:ext uri="{0D108BD9-81ED-4DB2-BD59-A6C34878D82A}">
                    <a16:rowId xmlns:a16="http://schemas.microsoft.com/office/drawing/2014/main" val="10001"/>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0.5</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192,000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4</a:t>
                      </a:r>
                    </a:p>
                  </a:txBody>
                  <a:tcPr marT="45702" marB="45702" horzOverflow="overflow"/>
                </a:tc>
                <a:extLst>
                  <a:ext uri="{0D108BD9-81ED-4DB2-BD59-A6C34878D82A}">
                    <a16:rowId xmlns:a16="http://schemas.microsoft.com/office/drawing/2014/main" val="10002"/>
                  </a:ext>
                </a:extLst>
              </a:tr>
              <a:tr h="370840">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0.7</a:t>
                      </a:r>
                    </a:p>
                  </a:txBody>
                  <a:tcPr marT="45702" marB="45702" horzOverflow="overflow">
                    <a:lnL w="12700" cap="flat" cmpd="sng" algn="ctr">
                      <a:noFill/>
                      <a:prstDash val="solid"/>
                      <a:round/>
                      <a:headEnd type="none" w="med" len="med"/>
                      <a:tailEnd type="none" w="med" len="med"/>
                    </a:lnL>
                  </a:tcPr>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158,000</a:t>
                      </a:r>
                    </a:p>
                  </a:txBody>
                  <a:tcPr marT="45702" marB="45702" horzOverflow="overflow"/>
                </a:tc>
                <a:tc>
                  <a:txBody>
                    <a:bodyPr/>
                    <a:lstStyle/>
                    <a:p>
                      <a:pPr marL="0" marR="0" lvl="0" indent="0" algn="ctr" defTabSz="914400" rtl="0" eaLnBrk="1" fontAlgn="base" latinLnBrk="0" hangingPunct="1">
                        <a:lnSpc>
                          <a:spcPct val="100000"/>
                        </a:lnSpc>
                        <a:spcBef>
                          <a:spcPct val="20000"/>
                        </a:spcBef>
                        <a:spcAft>
                          <a:spcPct val="0"/>
                        </a:spcAft>
                        <a:buClr>
                          <a:srgbClr val="D4852E"/>
                        </a:buClr>
                        <a:buSzTx/>
                        <a:buFont typeface="Wingdings" pitchFamily="2" charset="2"/>
                        <a:buNone/>
                        <a:tabLst/>
                      </a:pPr>
                      <a:r>
                        <a:rPr kumimoji="0" lang="es-ES" sz="2000" b="0" i="0" u="none" strike="noStrike" cap="none" normalizeH="0" baseline="0" noProof="0" dirty="0">
                          <a:ln>
                            <a:noFill/>
                          </a:ln>
                          <a:solidFill>
                            <a:schemeClr val="tx1"/>
                          </a:solidFill>
                          <a:effectLst/>
                          <a:latin typeface="Calibri"/>
                          <a:cs typeface="Calibri"/>
                        </a:rPr>
                        <a:t>27</a:t>
                      </a:r>
                    </a:p>
                  </a:txBody>
                  <a:tcPr marT="45702" marB="45702" horzOverflow="overflow"/>
                </a:tc>
                <a:extLst>
                  <a:ext uri="{0D108BD9-81ED-4DB2-BD59-A6C34878D82A}">
                    <a16:rowId xmlns:a16="http://schemas.microsoft.com/office/drawing/2014/main" val="10003"/>
                  </a:ext>
                </a:extLst>
              </a:tr>
            </a:tbl>
          </a:graphicData>
        </a:graphic>
      </p:graphicFrame>
      <p:sp>
        <p:nvSpPr>
          <p:cNvPr id="7" name="Slide Number Placeholder 1"/>
          <p:cNvSpPr txBox="1">
            <a:spLocks/>
          </p:cNvSpPr>
          <p:nvPr/>
        </p:nvSpPr>
        <p:spPr>
          <a:xfrm>
            <a:off x="8858572" y="6622752"/>
            <a:ext cx="396000"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90084460"/>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es-ES" dirty="0"/>
              <a:t>Parte 6</a:t>
            </a:r>
          </a:p>
        </p:txBody>
      </p:sp>
      <p:sp>
        <p:nvSpPr>
          <p:cNvPr id="6" name="Sous-titre 5"/>
          <p:cNvSpPr>
            <a:spLocks noGrp="1"/>
          </p:cNvSpPr>
          <p:nvPr>
            <p:ph type="subTitle" idx="1"/>
          </p:nvPr>
        </p:nvSpPr>
        <p:spPr/>
        <p:txBody>
          <a:bodyPr/>
          <a:lstStyle/>
          <a:p>
            <a:r>
              <a:rPr lang="es-ES" dirty="0"/>
              <a:t>Información adicional</a:t>
            </a:r>
          </a:p>
        </p:txBody>
      </p:sp>
      <p:sp>
        <p:nvSpPr>
          <p:cNvPr id="4" name="Espace réservé du numéro de diapositive 3"/>
          <p:cNvSpPr>
            <a:spLocks noGrp="1"/>
          </p:cNvSpPr>
          <p:nvPr>
            <p:ph type="sldNum" sz="quarter" idx="12"/>
          </p:nvPr>
        </p:nvSpPr>
        <p:spPr>
          <a:xfrm>
            <a:off x="8699500" y="6597352"/>
            <a:ext cx="5169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92150806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91122"/>
            <a:ext cx="8229600" cy="1143000"/>
          </a:xfrm>
        </p:spPr>
        <p:txBody>
          <a:bodyPr>
            <a:normAutofit/>
          </a:bodyPr>
          <a:lstStyle/>
          <a:p>
            <a:r>
              <a:rPr lang="es-ES" altLang="en-US" sz="4000" dirty="0"/>
              <a:t>Respuesta frente a acciones sísmicas</a:t>
            </a:r>
          </a:p>
        </p:txBody>
      </p:sp>
      <p:sp>
        <p:nvSpPr>
          <p:cNvPr id="39939" name="Content Placeholder 2"/>
          <p:cNvSpPr>
            <a:spLocks noGrp="1"/>
          </p:cNvSpPr>
          <p:nvPr>
            <p:ph idx="1"/>
          </p:nvPr>
        </p:nvSpPr>
        <p:spPr>
          <a:xfrm>
            <a:off x="368300" y="1185863"/>
            <a:ext cx="8394700" cy="4525962"/>
          </a:xfrm>
        </p:spPr>
        <p:txBody>
          <a:bodyPr>
            <a:normAutofit fontScale="85000" lnSpcReduction="20000"/>
          </a:bodyPr>
          <a:lstStyle/>
          <a:p>
            <a:r>
              <a:rPr lang="es-ES" altLang="en-US" dirty="0"/>
              <a:t>Mayor ductilidad (acero inoxidable austenítico) + soporta mayor número de ciclos de carga</a:t>
            </a:r>
            <a:br>
              <a:rPr lang="es-ES" altLang="en-US" dirty="0"/>
            </a:br>
            <a:r>
              <a:rPr lang="es-ES" altLang="en-US" dirty="0">
                <a:solidFill>
                  <a:srgbClr val="7F7F7F"/>
                </a:solidFill>
                <a:sym typeface="Symbol" pitchFamily="18" charset="2"/>
              </a:rPr>
              <a:t></a:t>
            </a:r>
            <a:r>
              <a:rPr lang="es-ES" altLang="en-US" dirty="0">
                <a:solidFill>
                  <a:srgbClr val="7F7F7F"/>
                </a:solidFill>
              </a:rPr>
              <a:t> mayor disipación de energía </a:t>
            </a:r>
            <a:r>
              <a:rPr lang="es-ES" altLang="en-US" dirty="0" err="1">
                <a:solidFill>
                  <a:srgbClr val="7F7F7F"/>
                </a:solidFill>
              </a:rPr>
              <a:t>histerética</a:t>
            </a:r>
            <a:r>
              <a:rPr lang="es-ES" altLang="en-US" dirty="0">
                <a:solidFill>
                  <a:srgbClr val="7F7F7F"/>
                </a:solidFill>
              </a:rPr>
              <a:t> para cargas cíclicas</a:t>
            </a:r>
          </a:p>
          <a:p>
            <a:pPr marL="0" indent="0">
              <a:buNone/>
            </a:pPr>
            <a:endParaRPr lang="es-ES" altLang="en-US" dirty="0">
              <a:solidFill>
                <a:srgbClr val="7F7F7F"/>
              </a:solidFill>
            </a:endParaRPr>
          </a:p>
          <a:p>
            <a:r>
              <a:rPr lang="es-ES" altLang="en-US" dirty="0"/>
              <a:t>Mayor endurecimiento por trabajado del material</a:t>
            </a:r>
            <a:br>
              <a:rPr lang="es-ES" altLang="en-US" dirty="0"/>
            </a:br>
            <a:r>
              <a:rPr lang="es-ES" altLang="en-US" dirty="0">
                <a:solidFill>
                  <a:srgbClr val="7F7F7F"/>
                </a:solidFill>
                <a:sym typeface="Symbol" pitchFamily="18" charset="2"/>
              </a:rPr>
              <a:t></a:t>
            </a:r>
            <a:r>
              <a:rPr lang="es-ES" altLang="en-US" dirty="0">
                <a:solidFill>
                  <a:srgbClr val="7F7F7F"/>
                </a:solidFill>
              </a:rPr>
              <a:t> favorece el desarrollo de zonas plásticas mayores y deformables </a:t>
            </a:r>
          </a:p>
          <a:p>
            <a:pPr marL="0" indent="0">
              <a:buNone/>
            </a:pPr>
            <a:endParaRPr lang="es-ES" altLang="en-US" dirty="0">
              <a:solidFill>
                <a:srgbClr val="7F7F7F"/>
              </a:solidFill>
            </a:endParaRPr>
          </a:p>
          <a:p>
            <a:r>
              <a:rPr lang="es-ES" altLang="en-US" dirty="0"/>
              <a:t>Mayor dependencia a la velocidad de deformación</a:t>
            </a:r>
            <a:br>
              <a:rPr lang="es-ES" altLang="en-US" dirty="0"/>
            </a:br>
            <a:r>
              <a:rPr lang="es-ES" altLang="en-US" dirty="0">
                <a:solidFill>
                  <a:srgbClr val="7F7F7F"/>
                </a:solidFill>
                <a:sym typeface="Symbol" pitchFamily="18" charset="2"/>
              </a:rPr>
              <a:t> mayor resistencia para velocidades de deformación rápidas</a:t>
            </a:r>
            <a:endParaRPr lang="es-ES" altLang="en-US" dirty="0"/>
          </a:p>
        </p:txBody>
      </p:sp>
      <p:sp>
        <p:nvSpPr>
          <p:cNvPr id="2" name="Slide Number Placeholder 1"/>
          <p:cNvSpPr>
            <a:spLocks noGrp="1"/>
          </p:cNvSpPr>
          <p:nvPr>
            <p:ph type="sldNum" sz="quarter" idx="12"/>
          </p:nvPr>
        </p:nvSpPr>
        <p:spPr>
          <a:xfrm>
            <a:off x="8724900" y="6597352"/>
            <a:ext cx="4915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9940" name="Right Arrow 5"/>
          <p:cNvSpPr>
            <a:spLocks noChangeArrowheads="1"/>
          </p:cNvSpPr>
          <p:nvPr/>
        </p:nvSpPr>
        <p:spPr bwMode="auto">
          <a:xfrm>
            <a:off x="6875463" y="2060575"/>
            <a:ext cx="360362" cy="144463"/>
          </a:xfrm>
          <a:prstGeom prst="rightArrow">
            <a:avLst>
              <a:gd name="adj1" fmla="val 50000"/>
              <a:gd name="adj2" fmla="val 4989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36000" bIns="36000"/>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2800" b="0" i="0" u="none" strike="noStrike" kern="1200" cap="none" spc="0" normalizeH="0" baseline="0" noProof="0">
              <a:ln>
                <a:noFill/>
              </a:ln>
              <a:solidFill>
                <a:srgbClr val="00438D"/>
              </a:solidFill>
              <a:effectLst/>
              <a:uLnTx/>
              <a:uFillTx/>
              <a:latin typeface="Arial" charset="0"/>
              <a:ea typeface="+mn-ea"/>
              <a:cs typeface="+mn-cs"/>
            </a:endParaRPr>
          </a:p>
        </p:txBody>
      </p:sp>
    </p:spTree>
    <p:extLst>
      <p:ext uri="{BB962C8B-B14F-4D97-AF65-F5344CB8AC3E}">
        <p14:creationId xmlns:p14="http://schemas.microsoft.com/office/powerpoint/2010/main" val="36837127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101282"/>
            <a:ext cx="8229600" cy="1143000"/>
          </a:xfrm>
        </p:spPr>
        <p:txBody>
          <a:bodyPr>
            <a:normAutofit/>
          </a:bodyPr>
          <a:lstStyle/>
          <a:p>
            <a:r>
              <a:rPr lang="es-ES" altLang="en-US" sz="4000" dirty="0"/>
              <a:t>Diseño de uniones atornilladas</a:t>
            </a:r>
          </a:p>
        </p:txBody>
      </p:sp>
      <p:sp>
        <p:nvSpPr>
          <p:cNvPr id="40963" name="Content Placeholder 2"/>
          <p:cNvSpPr>
            <a:spLocks noGrp="1"/>
          </p:cNvSpPr>
          <p:nvPr>
            <p:ph idx="1"/>
          </p:nvPr>
        </p:nvSpPr>
        <p:spPr>
          <a:xfrm>
            <a:off x="304800" y="1313498"/>
            <a:ext cx="8393113" cy="4525962"/>
          </a:xfrm>
        </p:spPr>
        <p:txBody>
          <a:bodyPr>
            <a:normAutofit fontScale="92500" lnSpcReduction="20000"/>
          </a:bodyPr>
          <a:lstStyle/>
          <a:p>
            <a:r>
              <a:rPr lang="es-ES" altLang="en-US" dirty="0"/>
              <a:t>La resistencia mecánica y a la corrosión de los tornillos y del material de las piezas a unir debe ser similar</a:t>
            </a:r>
          </a:p>
          <a:p>
            <a:pPr marL="0" indent="0">
              <a:buNone/>
            </a:pPr>
            <a:endParaRPr lang="es-ES" altLang="en-US" dirty="0"/>
          </a:p>
          <a:p>
            <a:r>
              <a:rPr lang="es-ES" altLang="en-US" dirty="0"/>
              <a:t>Los tornillos de acero inoxidable deben utilizarse para conectar elementos de acero inoxidable para evitar corrosiones bimetálicas</a:t>
            </a:r>
          </a:p>
          <a:p>
            <a:pPr marL="0" indent="0">
              <a:buNone/>
            </a:pPr>
            <a:endParaRPr lang="es-ES" altLang="en-US" dirty="0"/>
          </a:p>
          <a:p>
            <a:r>
              <a:rPr lang="es-ES" altLang="en-US" dirty="0"/>
              <a:t>Los tornillos de acero inoxidable pueden también emplearse para conectar  elementos de acero galvanizado y aluminio</a:t>
            </a:r>
          </a:p>
        </p:txBody>
      </p:sp>
      <p:sp>
        <p:nvSpPr>
          <p:cNvPr id="2" name="Slide Number Placeholder 1"/>
          <p:cNvSpPr>
            <a:spLocks noGrp="1"/>
          </p:cNvSpPr>
          <p:nvPr>
            <p:ph type="sldNum" sz="quarter" idx="12"/>
          </p:nvPr>
        </p:nvSpPr>
        <p:spPr>
          <a:xfrm>
            <a:off x="8686800" y="6597352"/>
            <a:ext cx="5296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8152653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70802"/>
            <a:ext cx="8229600" cy="1143000"/>
          </a:xfrm>
        </p:spPr>
        <p:txBody>
          <a:bodyPr>
            <a:normAutofit/>
          </a:bodyPr>
          <a:lstStyle/>
          <a:p>
            <a:r>
              <a:rPr lang="es-ES" altLang="en-US" sz="4000" dirty="0"/>
              <a:t>Cálculo de uniones atornilladas</a:t>
            </a:r>
          </a:p>
        </p:txBody>
      </p:sp>
      <p:sp>
        <p:nvSpPr>
          <p:cNvPr id="41988" name="Rectangle 3"/>
          <p:cNvSpPr>
            <a:spLocks noGrp="1" noChangeArrowheads="1"/>
          </p:cNvSpPr>
          <p:nvPr>
            <p:ph idx="1"/>
          </p:nvPr>
        </p:nvSpPr>
        <p:spPr>
          <a:xfrm>
            <a:off x="294640" y="1204278"/>
            <a:ext cx="8494713" cy="3240087"/>
          </a:xfrm>
        </p:spPr>
        <p:txBody>
          <a:bodyPr>
            <a:noAutofit/>
          </a:bodyPr>
          <a:lstStyle/>
          <a:p>
            <a:pPr>
              <a:defRPr/>
            </a:pPr>
            <a:r>
              <a:rPr lang="es-ES" altLang="en-US" sz="2800" dirty="0"/>
              <a:t>Las directrices para tornillos de acero al carbono pueden aplicarse al acero inoxidable de manera general (tracción, cortante)</a:t>
            </a:r>
          </a:p>
          <a:p>
            <a:pPr marL="0" indent="0">
              <a:buNone/>
              <a:defRPr/>
            </a:pPr>
            <a:endParaRPr lang="es-ES" altLang="en-US" sz="2400" dirty="0"/>
          </a:p>
          <a:p>
            <a:pPr>
              <a:defRPr/>
            </a:pPr>
            <a:r>
              <a:rPr lang="es-ES" altLang="en-US" sz="2800" dirty="0"/>
              <a:t>Debido a la alta ductilidad del acero inoxidable, deben limitarse las deformaciones mediante expresiones especiales para la resistencia última.</a:t>
            </a:r>
          </a:p>
          <a:p>
            <a:pPr marL="0" indent="0">
              <a:buNone/>
              <a:defRPr/>
            </a:pPr>
            <a:endParaRPr lang="es-ES" altLang="en-US" sz="1200" dirty="0"/>
          </a:p>
          <a:p>
            <a:pPr marL="0" indent="0">
              <a:buFont typeface="Wingdings" pitchFamily="2" charset="2"/>
              <a:buNone/>
              <a:defRPr/>
            </a:pPr>
            <a:r>
              <a:rPr lang="es-ES" altLang="en-US" sz="2800" dirty="0"/>
              <a:t>		</a:t>
            </a:r>
            <a:r>
              <a:rPr lang="es-ES" altLang="en-US" sz="2800" i="1" dirty="0" err="1">
                <a:latin typeface="Times New Roman" panose="02020603050405020304" pitchFamily="18" charset="0"/>
                <a:cs typeface="Times New Roman" panose="02020603050405020304" pitchFamily="18" charset="0"/>
              </a:rPr>
              <a:t>f</a:t>
            </a:r>
            <a:r>
              <a:rPr lang="es-ES" altLang="en-US" sz="2800" baseline="-25000" dirty="0" err="1">
                <a:latin typeface="Times New Roman" panose="02020603050405020304" pitchFamily="18" charset="0"/>
                <a:cs typeface="Times New Roman" panose="02020603050405020304" pitchFamily="18" charset="0"/>
              </a:rPr>
              <a:t>u,red</a:t>
            </a:r>
            <a:r>
              <a:rPr lang="es-ES" altLang="en-US" sz="2800" dirty="0">
                <a:latin typeface="Times New Roman" panose="02020603050405020304" pitchFamily="18" charset="0"/>
                <a:cs typeface="Times New Roman" panose="02020603050405020304" pitchFamily="18" charset="0"/>
              </a:rPr>
              <a:t>  =  0.5</a:t>
            </a:r>
            <a:r>
              <a:rPr lang="es-ES" altLang="en-US" sz="2800" i="1" dirty="0">
                <a:latin typeface="Times New Roman" panose="02020603050405020304" pitchFamily="18" charset="0"/>
                <a:cs typeface="Times New Roman" panose="02020603050405020304" pitchFamily="18" charset="0"/>
              </a:rPr>
              <a:t>f</a:t>
            </a:r>
            <a:r>
              <a:rPr lang="es-ES" altLang="en-US" sz="2800" baseline="-25000" dirty="0">
                <a:latin typeface="Times New Roman" panose="02020603050405020304" pitchFamily="18" charset="0"/>
                <a:cs typeface="Times New Roman" panose="02020603050405020304" pitchFamily="18" charset="0"/>
              </a:rPr>
              <a:t>y</a:t>
            </a:r>
            <a:r>
              <a:rPr lang="es-ES" altLang="en-US" sz="2800" dirty="0">
                <a:latin typeface="Times New Roman" panose="02020603050405020304" pitchFamily="18" charset="0"/>
                <a:cs typeface="Times New Roman" panose="02020603050405020304" pitchFamily="18" charset="0"/>
              </a:rPr>
              <a:t>  +  0.6</a:t>
            </a:r>
            <a:r>
              <a:rPr lang="es-ES" altLang="en-US" sz="2800" i="1" dirty="0">
                <a:latin typeface="Times New Roman" panose="02020603050405020304" pitchFamily="18" charset="0"/>
                <a:cs typeface="Times New Roman" panose="02020603050405020304" pitchFamily="18" charset="0"/>
              </a:rPr>
              <a:t>f</a:t>
            </a:r>
            <a:r>
              <a:rPr lang="es-ES" altLang="en-US" sz="2800" baseline="-25000" dirty="0">
                <a:latin typeface="Times New Roman" panose="02020603050405020304" pitchFamily="18" charset="0"/>
                <a:cs typeface="Times New Roman" panose="02020603050405020304" pitchFamily="18" charset="0"/>
              </a:rPr>
              <a:t>u</a:t>
            </a:r>
            <a:r>
              <a:rPr lang="es-ES" altLang="en-US" sz="2800" dirty="0">
                <a:latin typeface="Times New Roman" panose="02020603050405020304" pitchFamily="18" charset="0"/>
                <a:cs typeface="Times New Roman" panose="02020603050405020304" pitchFamily="18" charset="0"/>
              </a:rPr>
              <a:t>   </a:t>
            </a:r>
            <a:r>
              <a:rPr lang="es-ES" altLang="en-US" sz="2800" dirty="0">
                <a:latin typeface="Symbol" panose="05050102010706020507" pitchFamily="18" charset="2"/>
                <a:sym typeface="Symbol"/>
              </a:rPr>
              <a:t>&lt;  </a:t>
            </a:r>
            <a:r>
              <a:rPr lang="es-ES" altLang="en-US" sz="2800" i="1" dirty="0">
                <a:latin typeface="Times New Roman" panose="02020603050405020304" pitchFamily="18" charset="0"/>
                <a:cs typeface="Times New Roman" panose="02020603050405020304" pitchFamily="18" charset="0"/>
              </a:rPr>
              <a:t>f</a:t>
            </a:r>
            <a:r>
              <a:rPr lang="es-ES" altLang="en-US" sz="2800" baseline="-25000" dirty="0">
                <a:latin typeface="Times New Roman" panose="02020603050405020304" pitchFamily="18" charset="0"/>
                <a:cs typeface="Times New Roman" panose="02020603050405020304" pitchFamily="18" charset="0"/>
              </a:rPr>
              <a:t>u</a:t>
            </a:r>
          </a:p>
        </p:txBody>
      </p:sp>
      <p:sp>
        <p:nvSpPr>
          <p:cNvPr id="2" name="Slide Number Placeholder 1"/>
          <p:cNvSpPr>
            <a:spLocks noGrp="1"/>
          </p:cNvSpPr>
          <p:nvPr>
            <p:ph type="sldNum" sz="quarter" idx="12"/>
          </p:nvPr>
        </p:nvSpPr>
        <p:spPr>
          <a:xfrm>
            <a:off x="8699500" y="6597352"/>
            <a:ext cx="5169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5782900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01282"/>
            <a:ext cx="8229600" cy="1143000"/>
          </a:xfrm>
        </p:spPr>
        <p:txBody>
          <a:bodyPr>
            <a:normAutofit/>
          </a:bodyPr>
          <a:lstStyle/>
          <a:p>
            <a:r>
              <a:rPr lang="es-ES" altLang="en-US" sz="4000" dirty="0"/>
              <a:t>Tornillos pretensados</a:t>
            </a:r>
          </a:p>
        </p:txBody>
      </p:sp>
      <p:sp>
        <p:nvSpPr>
          <p:cNvPr id="43011" name="Rectangle 3"/>
          <p:cNvSpPr>
            <a:spLocks noGrp="1" noChangeArrowheads="1"/>
          </p:cNvSpPr>
          <p:nvPr>
            <p:ph idx="1"/>
          </p:nvPr>
        </p:nvSpPr>
        <p:spPr>
          <a:xfrm>
            <a:off x="312420" y="960120"/>
            <a:ext cx="8394700" cy="4925144"/>
          </a:xfrm>
        </p:spPr>
        <p:txBody>
          <a:bodyPr>
            <a:normAutofit fontScale="92500" lnSpcReduction="20000"/>
          </a:bodyPr>
          <a:lstStyle/>
          <a:p>
            <a:pPr marL="0" indent="0">
              <a:buNone/>
            </a:pPr>
            <a:r>
              <a:rPr lang="es-ES" altLang="en-US" dirty="0"/>
              <a:t>Útiles en estructuras como puentes, torres, mástiles, etc. cuando:</a:t>
            </a:r>
          </a:p>
          <a:p>
            <a:r>
              <a:rPr lang="es-ES" altLang="en-US" dirty="0"/>
              <a:t>La unión se ve sometida a cargas de vibración, </a:t>
            </a:r>
          </a:p>
          <a:p>
            <a:r>
              <a:rPr lang="es-ES" altLang="en-US" dirty="0"/>
              <a:t>Es necesario evitar el deslizamiento entre las partes a unir,</a:t>
            </a:r>
          </a:p>
          <a:p>
            <a:r>
              <a:rPr lang="es-ES" altLang="en-US" dirty="0"/>
              <a:t>La carga aplicada cambia frecuentemente de signo positivo a negativo</a:t>
            </a:r>
          </a:p>
          <a:p>
            <a:endParaRPr lang="es-ES" altLang="en-US" dirty="0"/>
          </a:p>
          <a:p>
            <a:r>
              <a:rPr lang="es-ES" altLang="en-US" dirty="0"/>
              <a:t>No hay reglas de diseño para tornillos pretensados de acero inoxidable </a:t>
            </a:r>
          </a:p>
          <a:p>
            <a:r>
              <a:rPr lang="es-ES" altLang="en-US" dirty="0"/>
              <a:t>Siempre deben llevarse a cabo ensayos</a:t>
            </a:r>
          </a:p>
        </p:txBody>
      </p:sp>
      <p:sp>
        <p:nvSpPr>
          <p:cNvPr id="2" name="Slide Number Placeholder 1"/>
          <p:cNvSpPr>
            <a:spLocks noGrp="1"/>
          </p:cNvSpPr>
          <p:nvPr>
            <p:ph type="sldNum" sz="quarter" idx="12"/>
          </p:nvPr>
        </p:nvSpPr>
        <p:spPr>
          <a:xfrm>
            <a:off x="8737600" y="6597352"/>
            <a:ext cx="4788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37562561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91122"/>
            <a:ext cx="8229600" cy="1143000"/>
          </a:xfrm>
        </p:spPr>
        <p:txBody>
          <a:bodyPr>
            <a:normAutofit/>
          </a:bodyPr>
          <a:lstStyle/>
          <a:p>
            <a:r>
              <a:rPr lang="es-ES" altLang="en-US" sz="4000" dirty="0"/>
              <a:t>Cálculo de uniones soldadas</a:t>
            </a:r>
          </a:p>
        </p:txBody>
      </p:sp>
      <p:sp>
        <p:nvSpPr>
          <p:cNvPr id="44035" name="Rectangle 3"/>
          <p:cNvSpPr>
            <a:spLocks noGrp="1" noChangeArrowheads="1"/>
          </p:cNvSpPr>
          <p:nvPr>
            <p:ph idx="1"/>
          </p:nvPr>
        </p:nvSpPr>
        <p:spPr>
          <a:xfrm>
            <a:off x="302260" y="1364933"/>
            <a:ext cx="8686800" cy="3600450"/>
          </a:xfrm>
        </p:spPr>
        <p:txBody>
          <a:bodyPr>
            <a:noAutofit/>
          </a:bodyPr>
          <a:lstStyle/>
          <a:p>
            <a:r>
              <a:rPr lang="es-ES" altLang="en-US" sz="2800" dirty="0"/>
              <a:t>Las directrices para acero al carbono pueden aplicarse de manera general para el acero inoxidable</a:t>
            </a:r>
          </a:p>
          <a:p>
            <a:pPr marL="0" indent="0">
              <a:buNone/>
            </a:pPr>
            <a:endParaRPr lang="es-ES" altLang="en-US" sz="2800" dirty="0"/>
          </a:p>
          <a:p>
            <a:r>
              <a:rPr lang="es-ES" altLang="en-US" sz="2800" dirty="0"/>
              <a:t>Debe emplearse el material de aportación adecuado para el grado de acero inoxidable contemplado</a:t>
            </a:r>
          </a:p>
          <a:p>
            <a:pPr marL="0" indent="0">
              <a:buNone/>
            </a:pPr>
            <a:endParaRPr lang="es-ES" altLang="en-US" sz="2800" dirty="0"/>
          </a:p>
          <a:p>
            <a:r>
              <a:rPr lang="es-ES" altLang="en-US" sz="2800" dirty="0"/>
              <a:t>El acero inoxidable puede soldarse al acero al carbono, pero se requiere una preparación especial</a:t>
            </a:r>
          </a:p>
          <a:p>
            <a:endParaRPr lang="es-ES" altLang="en-US" sz="2800" dirty="0"/>
          </a:p>
        </p:txBody>
      </p:sp>
      <p:sp>
        <p:nvSpPr>
          <p:cNvPr id="2" name="Slide Number Placeholder 1"/>
          <p:cNvSpPr>
            <a:spLocks noGrp="1"/>
          </p:cNvSpPr>
          <p:nvPr>
            <p:ph type="sldNum" sz="quarter" idx="12"/>
          </p:nvPr>
        </p:nvSpPr>
        <p:spPr>
          <a:xfrm>
            <a:off x="8699500" y="6597352"/>
            <a:ext cx="5169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184038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47040" y="-101282"/>
            <a:ext cx="8229600" cy="1143000"/>
          </a:xfrm>
        </p:spPr>
        <p:txBody>
          <a:bodyPr>
            <a:normAutofit/>
          </a:bodyPr>
          <a:lstStyle/>
          <a:p>
            <a:r>
              <a:rPr lang="es-ES" altLang="en-US" sz="4000" dirty="0"/>
              <a:t>Resistencia frente a fatiga</a:t>
            </a:r>
          </a:p>
        </p:txBody>
      </p:sp>
      <p:sp>
        <p:nvSpPr>
          <p:cNvPr id="45059" name="Content Placeholder 2"/>
          <p:cNvSpPr>
            <a:spLocks noGrp="1"/>
          </p:cNvSpPr>
          <p:nvPr>
            <p:ph idx="1"/>
          </p:nvPr>
        </p:nvSpPr>
        <p:spPr>
          <a:xfrm>
            <a:off x="304800" y="1143000"/>
            <a:ext cx="8229600" cy="4925144"/>
          </a:xfrm>
        </p:spPr>
        <p:txBody>
          <a:bodyPr>
            <a:normAutofit/>
          </a:bodyPr>
          <a:lstStyle/>
          <a:p>
            <a:r>
              <a:rPr lang="es-ES" altLang="en-US" sz="2800" dirty="0"/>
              <a:t>El comportamiento a fatiga de las uniones soldadas está gobernado por la geometría de la soldadura</a:t>
            </a:r>
          </a:p>
          <a:p>
            <a:endParaRPr lang="es-ES" altLang="en-US" sz="2800" dirty="0"/>
          </a:p>
          <a:p>
            <a:r>
              <a:rPr lang="es-ES" altLang="en-US" sz="2800" dirty="0"/>
              <a:t>La respuesta del acero inoxidable austenítico y dúplex es al menos tan bueno como el de acero al carbono</a:t>
            </a:r>
          </a:p>
          <a:p>
            <a:endParaRPr lang="es-ES" altLang="en-US" sz="2800" dirty="0"/>
          </a:p>
          <a:p>
            <a:r>
              <a:rPr lang="es-ES" altLang="en-US" sz="2800" dirty="0"/>
              <a:t>Aplicar las directrices para acero al carbono</a:t>
            </a:r>
          </a:p>
        </p:txBody>
      </p:sp>
      <p:sp>
        <p:nvSpPr>
          <p:cNvPr id="2" name="Slide Number Placeholder 1"/>
          <p:cNvSpPr>
            <a:spLocks noGrp="1"/>
          </p:cNvSpPr>
          <p:nvPr>
            <p:ph type="sldNum" sz="quarter" idx="12"/>
          </p:nvPr>
        </p:nvSpPr>
        <p:spPr>
          <a:xfrm>
            <a:off x="8720667" y="6597352"/>
            <a:ext cx="49580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653061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es-ES" dirty="0"/>
              <a:t>Parte 7</a:t>
            </a:r>
          </a:p>
        </p:txBody>
      </p:sp>
      <p:sp>
        <p:nvSpPr>
          <p:cNvPr id="6" name="Sous-titre 5"/>
          <p:cNvSpPr>
            <a:spLocks noGrp="1"/>
          </p:cNvSpPr>
          <p:nvPr>
            <p:ph type="subTitle" idx="1"/>
          </p:nvPr>
        </p:nvSpPr>
        <p:spPr/>
        <p:txBody>
          <a:bodyPr/>
          <a:lstStyle/>
          <a:p>
            <a:r>
              <a:rPr lang="es-ES" dirty="0"/>
              <a:t>Herramientas para ingenieros</a:t>
            </a:r>
          </a:p>
        </p:txBody>
      </p:sp>
      <p:sp>
        <p:nvSpPr>
          <p:cNvPr id="4" name="Espace réservé du numéro de diapositive 3"/>
          <p:cNvSpPr>
            <a:spLocks noGrp="1"/>
          </p:cNvSpPr>
          <p:nvPr>
            <p:ph type="sldNum" sz="quarter" idx="12"/>
          </p:nvPr>
        </p:nvSpPr>
        <p:spPr>
          <a:xfrm>
            <a:off x="8724900" y="6597352"/>
            <a:ext cx="4915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896940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457200" y="-80962"/>
            <a:ext cx="8229600" cy="1143000"/>
          </a:xfrm>
        </p:spPr>
        <p:txBody>
          <a:bodyPr>
            <a:normAutofit/>
          </a:bodyPr>
          <a:lstStyle/>
          <a:p>
            <a:r>
              <a:rPr lang="es-ES" altLang="en-US" sz="4000" dirty="0"/>
              <a:t>Herramientas para ingenieros</a:t>
            </a:r>
          </a:p>
        </p:txBody>
      </p:sp>
      <p:sp>
        <p:nvSpPr>
          <p:cNvPr id="46083" name="Content Placeholder 2"/>
          <p:cNvSpPr>
            <a:spLocks noGrp="1"/>
          </p:cNvSpPr>
          <p:nvPr>
            <p:ph idx="1"/>
          </p:nvPr>
        </p:nvSpPr>
        <p:spPr>
          <a:xfrm>
            <a:off x="314960" y="1193800"/>
            <a:ext cx="8229600" cy="4925144"/>
          </a:xfrm>
        </p:spPr>
        <p:txBody>
          <a:bodyPr>
            <a:normAutofit/>
          </a:bodyPr>
          <a:lstStyle/>
          <a:p>
            <a:r>
              <a:rPr lang="es-ES" altLang="en-US" sz="2800" dirty="0"/>
              <a:t>Centro de Información Online</a:t>
            </a:r>
          </a:p>
          <a:p>
            <a:endParaRPr lang="es-ES" altLang="en-US" sz="2800" dirty="0"/>
          </a:p>
          <a:p>
            <a:r>
              <a:rPr lang="es-ES" altLang="en-US" sz="2800" dirty="0"/>
              <a:t>Casos de estudio</a:t>
            </a:r>
            <a:endParaRPr lang="es-ES" altLang="en-US" sz="2800" dirty="0">
              <a:solidFill>
                <a:srgbClr val="FF0000"/>
              </a:solidFill>
            </a:endParaRPr>
          </a:p>
          <a:p>
            <a:endParaRPr lang="es-ES" altLang="en-US" sz="2800" dirty="0"/>
          </a:p>
          <a:p>
            <a:r>
              <a:rPr lang="es-ES" altLang="en-US" sz="2800" dirty="0"/>
              <a:t>Guías de diseño</a:t>
            </a:r>
          </a:p>
          <a:p>
            <a:endParaRPr lang="es-ES" altLang="en-US" sz="2800" dirty="0"/>
          </a:p>
          <a:p>
            <a:r>
              <a:rPr lang="es-ES" altLang="en-US" sz="2800" dirty="0"/>
              <a:t>Ejemplos de diseño</a:t>
            </a:r>
          </a:p>
          <a:p>
            <a:endParaRPr lang="es-ES" altLang="en-US" sz="2800" dirty="0"/>
          </a:p>
          <a:p>
            <a:r>
              <a:rPr lang="es-ES" altLang="en-US" sz="2800" dirty="0"/>
              <a:t>Software</a:t>
            </a:r>
          </a:p>
        </p:txBody>
      </p:sp>
      <p:sp>
        <p:nvSpPr>
          <p:cNvPr id="2" name="Slide Number Placeholder 1"/>
          <p:cNvSpPr>
            <a:spLocks noGrp="1"/>
          </p:cNvSpPr>
          <p:nvPr>
            <p:ph type="sldNum" sz="quarter" idx="12"/>
          </p:nvPr>
        </p:nvSpPr>
        <p:spPr>
          <a:xfrm>
            <a:off x="8708571" y="6597352"/>
            <a:ext cx="507901"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4859248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288" y="139700"/>
            <a:ext cx="7932737" cy="6618288"/>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108" name="Title 1"/>
          <p:cNvSpPr>
            <a:spLocks noGrp="1"/>
          </p:cNvSpPr>
          <p:nvPr>
            <p:ph type="title"/>
          </p:nvPr>
        </p:nvSpPr>
        <p:spPr>
          <a:xfrm>
            <a:off x="5669409" y="139700"/>
            <a:ext cx="2664296" cy="360040"/>
          </a:xfrm>
        </p:spPr>
        <p:txBody>
          <a:bodyPr>
            <a:noAutofit/>
          </a:bodyPr>
          <a:lstStyle/>
          <a:p>
            <a:pPr algn="l" eaLnBrk="1" hangingPunct="1"/>
            <a:r>
              <a:rPr lang="en-GB" altLang="en-US" sz="1800" dirty="0">
                <a:hlinkClick r:id="rId4"/>
              </a:rPr>
              <a:t>www.steel-stainless.org</a:t>
            </a:r>
            <a:r>
              <a:rPr lang="en-GB" altLang="en-US" sz="3200" dirty="0"/>
              <a:t> </a:t>
            </a:r>
          </a:p>
        </p:txBody>
      </p:sp>
      <p:sp>
        <p:nvSpPr>
          <p:cNvPr id="2" name="Slide Number Placeholder 1"/>
          <p:cNvSpPr>
            <a:spLocks noGrp="1"/>
          </p:cNvSpPr>
          <p:nvPr>
            <p:ph type="sldNum" sz="quarter" idx="12"/>
          </p:nvPr>
        </p:nvSpPr>
        <p:spPr>
          <a:xfrm>
            <a:off x="8674100" y="6597352"/>
            <a:ext cx="5423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796411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a:xfrm>
            <a:off x="457200" y="439738"/>
            <a:ext cx="8229600" cy="1143000"/>
          </a:xfrm>
        </p:spPr>
        <p:txBody>
          <a:bodyPr>
            <a:noAutofit/>
          </a:bodyPr>
          <a:lstStyle/>
          <a:p>
            <a:pPr eaLnBrk="1" hangingPunct="1"/>
            <a:r>
              <a:rPr lang="es-ES" altLang="en-US" sz="3600" dirty="0"/>
              <a:t>Centro de Información para el uso del acero inoxidable en la construcción </a:t>
            </a:r>
            <a:br>
              <a:rPr lang="es-ES" altLang="en-US" sz="3200" dirty="0"/>
            </a:br>
            <a:r>
              <a:rPr lang="es-ES" altLang="en-US" sz="3200" dirty="0">
                <a:hlinkClick r:id="rId3"/>
              </a:rPr>
              <a:t>www.stainlessconstruction.com</a:t>
            </a:r>
            <a:r>
              <a:rPr lang="es-ES" altLang="en-US" sz="3200" dirty="0"/>
              <a:t> </a:t>
            </a:r>
          </a:p>
        </p:txBody>
      </p:sp>
      <p:sp>
        <p:nvSpPr>
          <p:cNvPr id="2" name="Slide Number Placeholder 1"/>
          <p:cNvSpPr>
            <a:spLocks noGrp="1"/>
          </p:cNvSpPr>
          <p:nvPr>
            <p:ph type="sldNum" sz="quarter" idx="12"/>
          </p:nvPr>
        </p:nvSpPr>
        <p:spPr>
          <a:xfrm>
            <a:off x="8712200" y="6597352"/>
            <a:ext cx="5042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4813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976438"/>
            <a:ext cx="7561263" cy="45847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185811"/>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350520"/>
            <a:ext cx="8229600" cy="1341438"/>
          </a:xfrm>
        </p:spPr>
        <p:txBody>
          <a:bodyPr>
            <a:normAutofit fontScale="90000"/>
          </a:bodyPr>
          <a:lstStyle/>
          <a:p>
            <a:pPr>
              <a:lnSpc>
                <a:spcPct val="80000"/>
              </a:lnSpc>
            </a:pPr>
            <a:r>
              <a:rPr lang="es-ES" altLang="en-US" dirty="0"/>
              <a:t>12 casos de estudio de aplicaciones estructurales</a:t>
            </a:r>
            <a:br>
              <a:rPr lang="es-ES" altLang="en-US" dirty="0"/>
            </a:br>
            <a:r>
              <a:rPr lang="es-ES" altLang="en-US" sz="3200" dirty="0">
                <a:hlinkClick r:id="rId3"/>
              </a:rPr>
              <a:t>www.steel-stainless.org/CaseStudies</a:t>
            </a:r>
            <a:r>
              <a:rPr lang="es-ES" altLang="en-US" dirty="0"/>
              <a:t> </a:t>
            </a:r>
          </a:p>
        </p:txBody>
      </p:sp>
      <p:sp>
        <p:nvSpPr>
          <p:cNvPr id="2" name="Slide Number Placeholder 1"/>
          <p:cNvSpPr>
            <a:spLocks noGrp="1"/>
          </p:cNvSpPr>
          <p:nvPr>
            <p:ph type="sldNum" sz="quarter" idx="12"/>
          </p:nvPr>
        </p:nvSpPr>
        <p:spPr>
          <a:xfrm>
            <a:off x="8750300" y="6597352"/>
            <a:ext cx="4661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pic>
        <p:nvPicPr>
          <p:cNvPr id="49155" name="Picture 3" descr="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141538"/>
            <a:ext cx="3167062" cy="4508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6" name="Picture 4" descr="Fig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428" y="2159000"/>
            <a:ext cx="2403475" cy="1803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5" descr="CIMG41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6003" y="4795838"/>
            <a:ext cx="2473325" cy="18557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8" name="Picture 6" descr="2907200953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1715" y="4814888"/>
            <a:ext cx="2436813" cy="18272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49159" name="Picture 7" descr="untitled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7428" y="2163763"/>
            <a:ext cx="2449512" cy="18145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74003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ront cover V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533" y="1176973"/>
            <a:ext cx="3254375" cy="4633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0181" name="Text Box 6"/>
          <p:cNvSpPr txBox="1">
            <a:spLocks noChangeArrowheads="1"/>
          </p:cNvSpPr>
          <p:nvPr/>
        </p:nvSpPr>
        <p:spPr bwMode="auto">
          <a:xfrm>
            <a:off x="4340230" y="4329748"/>
            <a:ext cx="4138290" cy="1442309"/>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36000" bIns="36000">
            <a:spAutoFit/>
          </a:bodyPr>
          <a:lstStyle>
            <a:lvl1pPr eaLnBrk="0" hangingPunct="0">
              <a:spcBef>
                <a:spcPct val="20000"/>
              </a:spcBef>
              <a:buClr>
                <a:srgbClr val="D4852E"/>
              </a:buClr>
              <a:buFont typeface="Wingdings" pitchFamily="2" charset="2"/>
              <a:buChar char="§"/>
              <a:defRPr sz="3200">
                <a:solidFill>
                  <a:srgbClr val="20336E"/>
                </a:solidFill>
                <a:latin typeface="Arial" charset="0"/>
              </a:defRPr>
            </a:lvl1pPr>
            <a:lvl2pPr marL="742950" indent="-285750" eaLnBrk="0" hangingPunct="0">
              <a:spcBef>
                <a:spcPct val="20000"/>
              </a:spcBef>
              <a:buClr>
                <a:srgbClr val="D4852E"/>
              </a:buClr>
              <a:buChar char="•"/>
              <a:defRPr sz="2800">
                <a:solidFill>
                  <a:srgbClr val="20336E"/>
                </a:solidFill>
                <a:latin typeface="Arial" charset="0"/>
              </a:defRPr>
            </a:lvl2pPr>
            <a:lvl3pPr marL="1143000" indent="-228600" eaLnBrk="0" hangingPunct="0">
              <a:spcBef>
                <a:spcPct val="20000"/>
              </a:spcBef>
              <a:buClr>
                <a:srgbClr val="D4852E"/>
              </a:buClr>
              <a:defRPr sz="2000">
                <a:solidFill>
                  <a:srgbClr val="20336E"/>
                </a:solidFill>
                <a:latin typeface="Arial" charset="0"/>
              </a:defRPr>
            </a:lvl3pPr>
            <a:lvl4pPr marL="1600200" indent="-228600" eaLnBrk="0" hangingPunct="0">
              <a:spcBef>
                <a:spcPct val="20000"/>
              </a:spcBef>
              <a:buClr>
                <a:srgbClr val="D4852E"/>
              </a:buClr>
              <a:buChar char="•"/>
              <a:defRPr sz="2000">
                <a:solidFill>
                  <a:srgbClr val="20336E"/>
                </a:solidFill>
                <a:latin typeface="Arial" charset="0"/>
              </a:defRPr>
            </a:lvl4pPr>
            <a:lvl5pPr marL="2057400" indent="-228600" eaLnBrk="0" hangingPunct="0">
              <a:spcBef>
                <a:spcPct val="20000"/>
              </a:spcBef>
              <a:buClr>
                <a:srgbClr val="D4852E"/>
              </a:buClr>
              <a:buChar char="•"/>
              <a:defRPr sz="2000">
                <a:solidFill>
                  <a:srgbClr val="20336E"/>
                </a:solidFill>
                <a:latin typeface="Arial" charset="0"/>
              </a:defRPr>
            </a:lvl5pPr>
            <a:lvl6pPr marL="2514600" indent="-228600" eaLnBrk="0" fontAlgn="base" hangingPunct="0">
              <a:spcBef>
                <a:spcPct val="20000"/>
              </a:spcBef>
              <a:spcAft>
                <a:spcPct val="0"/>
              </a:spcAft>
              <a:buClr>
                <a:srgbClr val="D4852E"/>
              </a:buClr>
              <a:buChar char="•"/>
              <a:defRPr sz="2000">
                <a:solidFill>
                  <a:srgbClr val="20336E"/>
                </a:solidFill>
                <a:latin typeface="Arial" charset="0"/>
              </a:defRPr>
            </a:lvl6pPr>
            <a:lvl7pPr marL="2971800" indent="-228600" eaLnBrk="0" fontAlgn="base" hangingPunct="0">
              <a:spcBef>
                <a:spcPct val="20000"/>
              </a:spcBef>
              <a:spcAft>
                <a:spcPct val="0"/>
              </a:spcAft>
              <a:buClr>
                <a:srgbClr val="D4852E"/>
              </a:buClr>
              <a:buChar char="•"/>
              <a:defRPr sz="2000">
                <a:solidFill>
                  <a:srgbClr val="20336E"/>
                </a:solidFill>
                <a:latin typeface="Arial" charset="0"/>
              </a:defRPr>
            </a:lvl7pPr>
            <a:lvl8pPr marL="3429000" indent="-228600" eaLnBrk="0" fontAlgn="base" hangingPunct="0">
              <a:spcBef>
                <a:spcPct val="20000"/>
              </a:spcBef>
              <a:spcAft>
                <a:spcPct val="0"/>
              </a:spcAft>
              <a:buClr>
                <a:srgbClr val="D4852E"/>
              </a:buClr>
              <a:buChar char="•"/>
              <a:defRPr sz="2000">
                <a:solidFill>
                  <a:srgbClr val="20336E"/>
                </a:solidFill>
                <a:latin typeface="Arial" charset="0"/>
              </a:defRPr>
            </a:lvl8pPr>
            <a:lvl9pPr marL="3886200" indent="-228600" eaLnBrk="0" fontAlgn="base" hangingPunct="0">
              <a:spcBef>
                <a:spcPct val="20000"/>
              </a:spcBef>
              <a:spcAft>
                <a:spcPct val="0"/>
              </a:spcAft>
              <a:buClr>
                <a:srgbClr val="D4852E"/>
              </a:buClr>
              <a:buChar char="•"/>
              <a:defRPr sz="2000">
                <a:solidFill>
                  <a:srgbClr val="20336E"/>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s-ES" altLang="en-US" sz="2800" b="0" i="0" u="none" strike="noStrike" kern="1200" cap="none" spc="0" normalizeH="0" baseline="0" noProof="0" dirty="0">
                <a:ln>
                  <a:noFill/>
                </a:ln>
                <a:solidFill>
                  <a:prstClr val="black"/>
                </a:solidFill>
                <a:effectLst/>
                <a:uLnTx/>
                <a:uFillTx/>
                <a:latin typeface="Calibri"/>
                <a:ea typeface="+mn-ea"/>
                <a:cs typeface="+mn-cs"/>
              </a:rPr>
              <a:t>Software de diseño online: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altLang="en-US" sz="2800" b="0" i="0" u="none" strike="noStrike" kern="1200" cap="none" spc="0" normalizeH="0" baseline="0" noProof="0" dirty="0">
                <a:ln>
                  <a:noFill/>
                </a:ln>
                <a:solidFill>
                  <a:prstClr val="black"/>
                </a:solidFill>
                <a:effectLst/>
                <a:uLnTx/>
                <a:uFillTx/>
                <a:latin typeface="Calibri"/>
                <a:ea typeface="+mn-ea"/>
                <a:cs typeface="+mn-cs"/>
                <a:hlinkClick r:id="rId4"/>
              </a:rPr>
              <a:t>www.steel-stainless.org/software</a:t>
            </a:r>
            <a:r>
              <a:rPr kumimoji="0" lang="es-ES" altLang="en-US" sz="2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3" name="Title 2"/>
          <p:cNvSpPr>
            <a:spLocks noGrp="1"/>
          </p:cNvSpPr>
          <p:nvPr>
            <p:ph type="title"/>
          </p:nvPr>
        </p:nvSpPr>
        <p:spPr>
          <a:xfrm>
            <a:off x="457200" y="-91122"/>
            <a:ext cx="8229600" cy="1143000"/>
          </a:xfrm>
        </p:spPr>
        <p:txBody>
          <a:bodyPr>
            <a:normAutofit/>
          </a:bodyPr>
          <a:lstStyle/>
          <a:p>
            <a:r>
              <a:rPr lang="es-ES" altLang="en-US" sz="4000" dirty="0"/>
              <a:t>Manual de diseño para Eurocódigo</a:t>
            </a:r>
            <a:endParaRPr lang="es-ES" sz="4000" dirty="0"/>
          </a:p>
        </p:txBody>
      </p:sp>
      <p:sp>
        <p:nvSpPr>
          <p:cNvPr id="9" name="Content Placeholder 8"/>
          <p:cNvSpPr>
            <a:spLocks noGrp="1"/>
          </p:cNvSpPr>
          <p:nvPr>
            <p:ph sz="half" idx="1"/>
          </p:nvPr>
        </p:nvSpPr>
        <p:spPr>
          <a:xfrm>
            <a:off x="4182720" y="1176973"/>
            <a:ext cx="4402832" cy="2719387"/>
          </a:xfrm>
        </p:spPr>
        <p:txBody>
          <a:bodyPr/>
          <a:lstStyle/>
          <a:p>
            <a:pPr marL="0" indent="0">
              <a:buNone/>
            </a:pPr>
            <a:r>
              <a:rPr lang="es-ES" altLang="en-US" dirty="0">
                <a:hlinkClick r:id="rId5"/>
              </a:rPr>
              <a:t>www.steel-stainless.org/designmanual</a:t>
            </a:r>
            <a:endParaRPr lang="es-ES" altLang="en-US" dirty="0"/>
          </a:p>
          <a:p>
            <a:r>
              <a:rPr lang="es-ES" altLang="en-US" dirty="0"/>
              <a:t>Guía</a:t>
            </a:r>
          </a:p>
          <a:p>
            <a:r>
              <a:rPr lang="es-ES" altLang="en-US" dirty="0"/>
              <a:t>Comentarios</a:t>
            </a:r>
          </a:p>
          <a:p>
            <a:r>
              <a:rPr lang="es-ES" altLang="en-US" dirty="0"/>
              <a:t>Ejemplos de diseño</a:t>
            </a:r>
            <a:endParaRPr lang="es-ES" dirty="0"/>
          </a:p>
        </p:txBody>
      </p:sp>
      <p:sp>
        <p:nvSpPr>
          <p:cNvPr id="2" name="Slide Number Placeholder 1"/>
          <p:cNvSpPr>
            <a:spLocks noGrp="1"/>
          </p:cNvSpPr>
          <p:nvPr>
            <p:ph type="sldNum" sz="quarter" idx="12"/>
          </p:nvPr>
        </p:nvSpPr>
        <p:spPr>
          <a:xfrm>
            <a:off x="8724900" y="6597352"/>
            <a:ext cx="4915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53296544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91122"/>
            <a:ext cx="8229600" cy="1143000"/>
          </a:xfrm>
        </p:spPr>
        <p:txBody>
          <a:bodyPr>
            <a:normAutofit/>
          </a:bodyPr>
          <a:lstStyle/>
          <a:p>
            <a:r>
              <a:rPr lang="es-ES" altLang="en-US" sz="4000" dirty="0"/>
              <a:t>Resumen</a:t>
            </a:r>
          </a:p>
        </p:txBody>
      </p:sp>
      <p:sp>
        <p:nvSpPr>
          <p:cNvPr id="5" name="Content Placeholder 4"/>
          <p:cNvSpPr>
            <a:spLocks noGrp="1"/>
          </p:cNvSpPr>
          <p:nvPr>
            <p:ph idx="1"/>
          </p:nvPr>
        </p:nvSpPr>
        <p:spPr>
          <a:xfrm>
            <a:off x="568960" y="828040"/>
            <a:ext cx="8168640" cy="4925144"/>
          </a:xfrm>
        </p:spPr>
        <p:txBody>
          <a:bodyPr>
            <a:normAutofit/>
          </a:bodyPr>
          <a:lstStyle/>
          <a:p>
            <a:pPr>
              <a:defRPr/>
            </a:pPr>
            <a:r>
              <a:rPr lang="es-ES" altLang="en-US" dirty="0">
                <a:cs typeface="Arial" pitchFamily="34" charset="0"/>
              </a:rPr>
              <a:t>Comportamiento estructural: </a:t>
            </a:r>
            <a:r>
              <a:rPr lang="es-ES" altLang="en-US" dirty="0">
                <a:solidFill>
                  <a:schemeClr val="bg1">
                    <a:lumMod val="50000"/>
                  </a:schemeClr>
                </a:solidFill>
                <a:cs typeface="Arial" pitchFamily="34" charset="0"/>
              </a:rPr>
              <a:t>similar al del acero al carbono, aunque requiere algunas modificaciones debidas a la curva tenso-</a:t>
            </a:r>
            <a:r>
              <a:rPr lang="es-ES" altLang="en-US" dirty="0" err="1">
                <a:solidFill>
                  <a:schemeClr val="bg1">
                    <a:lumMod val="50000"/>
                  </a:schemeClr>
                </a:solidFill>
                <a:cs typeface="Arial" pitchFamily="34" charset="0"/>
              </a:rPr>
              <a:t>deformacional</a:t>
            </a:r>
            <a:r>
              <a:rPr lang="es-ES" altLang="en-US" dirty="0">
                <a:solidFill>
                  <a:schemeClr val="bg1">
                    <a:lumMod val="50000"/>
                  </a:schemeClr>
                </a:solidFill>
                <a:cs typeface="Arial" pitchFamily="34" charset="0"/>
              </a:rPr>
              <a:t> no lineal</a:t>
            </a:r>
          </a:p>
          <a:p>
            <a:pPr>
              <a:defRPr/>
            </a:pPr>
            <a:endParaRPr lang="es-ES" altLang="en-US" sz="2000" dirty="0">
              <a:solidFill>
                <a:schemeClr val="bg1">
                  <a:lumMod val="50000"/>
                </a:schemeClr>
              </a:solidFill>
              <a:cs typeface="Arial" pitchFamily="34" charset="0"/>
            </a:endParaRPr>
          </a:p>
          <a:p>
            <a:pPr algn="just">
              <a:defRPr/>
            </a:pPr>
            <a:r>
              <a:rPr lang="es-ES" altLang="en-US" dirty="0">
                <a:cs typeface="Arial" pitchFamily="34" charset="0"/>
              </a:rPr>
              <a:t>Se han desarrollado normativas de diseño</a:t>
            </a:r>
          </a:p>
          <a:p>
            <a:pPr algn="just">
              <a:defRPr/>
            </a:pPr>
            <a:endParaRPr lang="es-ES" altLang="en-US" sz="2000" dirty="0">
              <a:cs typeface="Arial" pitchFamily="34" charset="0"/>
            </a:endParaRPr>
          </a:p>
          <a:p>
            <a:pPr algn="just">
              <a:defRPr/>
            </a:pPr>
            <a:r>
              <a:rPr lang="es-ES" altLang="en-US" dirty="0">
                <a:cs typeface="Arial" pitchFamily="34" charset="0"/>
              </a:rPr>
              <a:t>Recursos gratuitos (manuales de diseño, estudio de casos, ejemplos, software) disponibles! </a:t>
            </a:r>
          </a:p>
        </p:txBody>
      </p:sp>
      <p:sp>
        <p:nvSpPr>
          <p:cNvPr id="2" name="Slide Number Placeholder 1"/>
          <p:cNvSpPr>
            <a:spLocks noGrp="1"/>
          </p:cNvSpPr>
          <p:nvPr>
            <p:ph type="sldNum" sz="quarter" idx="12"/>
          </p:nvPr>
        </p:nvSpPr>
        <p:spPr>
          <a:xfrm>
            <a:off x="8724900" y="6597352"/>
            <a:ext cx="49157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440145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91122"/>
            <a:ext cx="8229600" cy="1143000"/>
          </a:xfrm>
        </p:spPr>
        <p:txBody>
          <a:bodyPr>
            <a:normAutofit/>
          </a:bodyPr>
          <a:lstStyle/>
          <a:p>
            <a:r>
              <a:rPr lang="es-ES" sz="4000" dirty="0"/>
              <a:t>Referencias</a:t>
            </a:r>
          </a:p>
        </p:txBody>
      </p:sp>
      <p:sp>
        <p:nvSpPr>
          <p:cNvPr id="3" name="Tijdelijke aanduiding voor inhoud 2"/>
          <p:cNvSpPr>
            <a:spLocks noGrp="1"/>
          </p:cNvSpPr>
          <p:nvPr>
            <p:ph idx="1"/>
          </p:nvPr>
        </p:nvSpPr>
        <p:spPr>
          <a:xfrm>
            <a:off x="416560" y="939800"/>
            <a:ext cx="8229600" cy="4925144"/>
          </a:xfrm>
        </p:spPr>
        <p:txBody>
          <a:bodyPr>
            <a:normAutofit fontScale="47500" lnSpcReduction="20000"/>
          </a:bodyPr>
          <a:lstStyle/>
          <a:p>
            <a:r>
              <a:rPr lang="nl-BE" sz="3500" dirty="0"/>
              <a:t>EN 1993-1-1. Eurocode 3: Design of steel </a:t>
            </a:r>
            <a:r>
              <a:rPr lang="nl-BE" sz="3500" dirty="0" err="1"/>
              <a:t>structures</a:t>
            </a:r>
            <a:r>
              <a:rPr lang="nl-BE" sz="3500" dirty="0"/>
              <a:t> – Part1-1: General </a:t>
            </a:r>
            <a:r>
              <a:rPr lang="nl-BE" sz="3500" dirty="0" err="1"/>
              <a:t>rules</a:t>
            </a:r>
            <a:r>
              <a:rPr lang="nl-BE" sz="3500" dirty="0"/>
              <a:t> </a:t>
            </a:r>
            <a:r>
              <a:rPr lang="nl-BE" sz="3500" dirty="0" err="1"/>
              <a:t>and</a:t>
            </a:r>
            <a:r>
              <a:rPr lang="nl-BE" sz="3500" dirty="0"/>
              <a:t> </a:t>
            </a:r>
            <a:r>
              <a:rPr lang="nl-BE" sz="3500" dirty="0" err="1"/>
              <a:t>rules</a:t>
            </a:r>
            <a:r>
              <a:rPr lang="nl-BE" sz="3500" dirty="0"/>
              <a:t> </a:t>
            </a:r>
            <a:r>
              <a:rPr lang="nl-BE" sz="3500" dirty="0" err="1"/>
              <a:t>for</a:t>
            </a:r>
            <a:r>
              <a:rPr lang="nl-BE" sz="3500" dirty="0"/>
              <a:t> buildings. 2005</a:t>
            </a:r>
          </a:p>
          <a:p>
            <a:endParaRPr lang="nl-BE" sz="3500" dirty="0"/>
          </a:p>
          <a:p>
            <a:r>
              <a:rPr lang="nl-BE" sz="3500" dirty="0"/>
              <a:t>EN 1993-1-4. Eurocode 3: Design of steel </a:t>
            </a:r>
            <a:r>
              <a:rPr lang="nl-BE" sz="3500" dirty="0" err="1"/>
              <a:t>structures</a:t>
            </a:r>
            <a:r>
              <a:rPr lang="nl-BE" sz="3500" dirty="0"/>
              <a:t> – Part1-4: </a:t>
            </a:r>
            <a:r>
              <a:rPr lang="nl-BE" sz="3500" dirty="0" err="1"/>
              <a:t>Supplementary</a:t>
            </a:r>
            <a:r>
              <a:rPr lang="nl-BE" sz="3500" dirty="0"/>
              <a:t> </a:t>
            </a:r>
            <a:r>
              <a:rPr lang="nl-BE" sz="3500" dirty="0" err="1"/>
              <a:t>rules</a:t>
            </a:r>
            <a:r>
              <a:rPr lang="nl-BE" sz="3500" dirty="0"/>
              <a:t> </a:t>
            </a:r>
            <a:r>
              <a:rPr lang="nl-BE" sz="3500" dirty="0" err="1"/>
              <a:t>for</a:t>
            </a:r>
            <a:r>
              <a:rPr lang="nl-BE" sz="3500" dirty="0"/>
              <a:t> </a:t>
            </a:r>
            <a:r>
              <a:rPr lang="nl-BE" sz="3500" dirty="0" err="1"/>
              <a:t>stainless</a:t>
            </a:r>
            <a:r>
              <a:rPr lang="nl-BE" sz="3500" dirty="0"/>
              <a:t> steel. 2006</a:t>
            </a:r>
          </a:p>
          <a:p>
            <a:endParaRPr lang="nl-BE" sz="3500" dirty="0"/>
          </a:p>
          <a:p>
            <a:r>
              <a:rPr lang="nl-BE" sz="3500" dirty="0"/>
              <a:t>EN 1993-1-4. Eurocode 3: Design of steel </a:t>
            </a:r>
            <a:r>
              <a:rPr lang="nl-BE" sz="3500" dirty="0" err="1"/>
              <a:t>structures</a:t>
            </a:r>
            <a:r>
              <a:rPr lang="nl-BE" sz="3500" dirty="0"/>
              <a:t> – Part1-4: </a:t>
            </a:r>
            <a:r>
              <a:rPr lang="nl-BE" sz="3500" dirty="0" err="1"/>
              <a:t>Supplementary</a:t>
            </a:r>
            <a:r>
              <a:rPr lang="nl-BE" sz="3500" dirty="0"/>
              <a:t> </a:t>
            </a:r>
            <a:r>
              <a:rPr lang="nl-BE" sz="3500" dirty="0" err="1"/>
              <a:t>rules</a:t>
            </a:r>
            <a:r>
              <a:rPr lang="nl-BE" sz="3500" dirty="0"/>
              <a:t> </a:t>
            </a:r>
            <a:r>
              <a:rPr lang="nl-BE" sz="3500" dirty="0" err="1"/>
              <a:t>for</a:t>
            </a:r>
            <a:r>
              <a:rPr lang="nl-BE" sz="3500" dirty="0"/>
              <a:t> </a:t>
            </a:r>
            <a:r>
              <a:rPr lang="nl-BE" sz="3500" dirty="0" err="1"/>
              <a:t>stainless</a:t>
            </a:r>
            <a:r>
              <a:rPr lang="nl-BE" sz="3500" dirty="0"/>
              <a:t> steel. </a:t>
            </a:r>
            <a:r>
              <a:rPr lang="nl-BE" sz="3500" dirty="0" err="1"/>
              <a:t>Modifications</a:t>
            </a:r>
            <a:r>
              <a:rPr lang="nl-BE" sz="3500" dirty="0"/>
              <a:t> 2015</a:t>
            </a:r>
          </a:p>
          <a:p>
            <a:endParaRPr lang="nl-BE" sz="3500" dirty="0"/>
          </a:p>
          <a:p>
            <a:r>
              <a:rPr lang="en-US" sz="3500" dirty="0"/>
              <a:t>M. </a:t>
            </a:r>
            <a:r>
              <a:rPr lang="en-US" sz="3500" dirty="0" err="1"/>
              <a:t>Fortan</a:t>
            </a:r>
            <a:r>
              <a:rPr lang="en-US" sz="3500" dirty="0"/>
              <a:t>. Lateral-torsional buckling of duplex stainless steel beams - Experiments and design model. PhD thesis. 2014-…</a:t>
            </a:r>
            <a:endParaRPr lang="nl-BE" sz="3500" dirty="0"/>
          </a:p>
          <a:p>
            <a:endParaRPr lang="nl-BE" sz="3500" dirty="0"/>
          </a:p>
          <a:p>
            <a:r>
              <a:rPr lang="nl-BE" sz="3500" dirty="0"/>
              <a:t>AISI Standard. North American </a:t>
            </a:r>
            <a:r>
              <a:rPr lang="nl-BE" sz="3500" dirty="0" err="1"/>
              <a:t>specification</a:t>
            </a:r>
            <a:r>
              <a:rPr lang="nl-BE" sz="3500" dirty="0"/>
              <a:t> Appendix 1: Design of </a:t>
            </a:r>
            <a:r>
              <a:rPr lang="nl-BE" sz="3500" dirty="0" err="1"/>
              <a:t>Cold-Formed</a:t>
            </a:r>
            <a:r>
              <a:rPr lang="nl-BE" sz="3500" dirty="0"/>
              <a:t> Steel </a:t>
            </a:r>
            <a:r>
              <a:rPr lang="nl-BE" sz="3500" dirty="0" err="1"/>
              <a:t>Structural</a:t>
            </a:r>
            <a:r>
              <a:rPr lang="nl-BE" sz="3500" dirty="0"/>
              <a:t> Members Using the Direct </a:t>
            </a:r>
            <a:r>
              <a:rPr lang="nl-BE" sz="3500" dirty="0" err="1"/>
              <a:t>Strength</a:t>
            </a:r>
            <a:r>
              <a:rPr lang="nl-BE" sz="3500" dirty="0"/>
              <a:t> Method. 2007</a:t>
            </a:r>
          </a:p>
          <a:p>
            <a:endParaRPr lang="nl-BE" sz="3500" dirty="0"/>
          </a:p>
          <a:p>
            <a:r>
              <a:rPr lang="nl-BE" sz="3500" dirty="0"/>
              <a:t>B.W. </a:t>
            </a:r>
            <a:r>
              <a:rPr lang="nl-BE" sz="3500" dirty="0" err="1"/>
              <a:t>Schafer</a:t>
            </a:r>
            <a:r>
              <a:rPr lang="nl-BE" sz="3500" dirty="0"/>
              <a:t>. Review: The Direct </a:t>
            </a:r>
            <a:r>
              <a:rPr lang="nl-BE" sz="3500" dirty="0" err="1"/>
              <a:t>Strength</a:t>
            </a:r>
            <a:r>
              <a:rPr lang="nl-BE" sz="3500" dirty="0"/>
              <a:t> Method of </a:t>
            </a:r>
            <a:r>
              <a:rPr lang="nl-BE" sz="3500" dirty="0" err="1"/>
              <a:t>cold-formed</a:t>
            </a:r>
            <a:r>
              <a:rPr lang="nl-BE" sz="3500" dirty="0"/>
              <a:t> steel member design. Journal of </a:t>
            </a:r>
            <a:r>
              <a:rPr lang="nl-BE" sz="3500" dirty="0" err="1"/>
              <a:t>Constructional</a:t>
            </a:r>
            <a:r>
              <a:rPr lang="nl-BE" sz="3500" dirty="0"/>
              <a:t> Steel Research 64 (2008) 766-778</a:t>
            </a:r>
          </a:p>
          <a:p>
            <a:endParaRPr lang="nl-BE" sz="3500" dirty="0"/>
          </a:p>
          <a:p>
            <a:r>
              <a:rPr lang="nl-BE" sz="3500" dirty="0" err="1"/>
              <a:t>S.Afshan</a:t>
            </a:r>
            <a:r>
              <a:rPr lang="nl-BE" sz="3500" dirty="0"/>
              <a:t>, L. Gardner. The </a:t>
            </a:r>
            <a:r>
              <a:rPr lang="nl-BE" sz="3500" dirty="0" err="1"/>
              <a:t>continuous</a:t>
            </a:r>
            <a:r>
              <a:rPr lang="nl-BE" sz="3500" dirty="0"/>
              <a:t> </a:t>
            </a:r>
            <a:r>
              <a:rPr lang="nl-BE" sz="3500" dirty="0" err="1"/>
              <a:t>strength</a:t>
            </a:r>
            <a:r>
              <a:rPr lang="nl-BE" sz="3500" dirty="0"/>
              <a:t> </a:t>
            </a:r>
            <a:r>
              <a:rPr lang="nl-BE" sz="3500" dirty="0" err="1"/>
              <a:t>method</a:t>
            </a:r>
            <a:r>
              <a:rPr lang="nl-BE" sz="3500" dirty="0"/>
              <a:t> </a:t>
            </a:r>
            <a:r>
              <a:rPr lang="nl-BE" sz="3500" dirty="0" err="1"/>
              <a:t>for</a:t>
            </a:r>
            <a:r>
              <a:rPr lang="nl-BE" sz="3500" dirty="0"/>
              <a:t> </a:t>
            </a:r>
            <a:r>
              <a:rPr lang="nl-BE" sz="3500" dirty="0" err="1"/>
              <a:t>structural</a:t>
            </a:r>
            <a:r>
              <a:rPr lang="nl-BE" sz="3500" dirty="0"/>
              <a:t> </a:t>
            </a:r>
            <a:r>
              <a:rPr lang="nl-BE" sz="3500" dirty="0" err="1"/>
              <a:t>stainless</a:t>
            </a:r>
            <a:r>
              <a:rPr lang="nl-BE" sz="3500" dirty="0"/>
              <a:t> steel design. Thin-Walled Structures 68 (2013) 42-49</a:t>
            </a:r>
          </a:p>
          <a:p>
            <a:endParaRPr lang="nl-BE" dirty="0"/>
          </a:p>
        </p:txBody>
      </p:sp>
      <p:sp>
        <p:nvSpPr>
          <p:cNvPr id="4" name="Tijdelijke aanduiding voor dianummer 3"/>
          <p:cNvSpPr>
            <a:spLocks noGrp="1"/>
          </p:cNvSpPr>
          <p:nvPr>
            <p:ph type="sldNum" sz="quarter" idx="12"/>
          </p:nvPr>
        </p:nvSpPr>
        <p:spPr>
          <a:xfrm>
            <a:off x="8756952" y="6597352"/>
            <a:ext cx="45952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4321033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01" name="Rectangle 25"/>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75818" name="Rectangle 42"/>
          <p:cNvSpPr>
            <a:spLocks noChangeArrowheads="1"/>
          </p:cNvSpPr>
          <p:nvPr/>
        </p:nvSpPr>
        <p:spPr bwMode="auto">
          <a:xfrm>
            <a:off x="3311525" y="2239963"/>
            <a:ext cx="5327650" cy="161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0" rIns="0" bIns="0"/>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2" name="Title 1"/>
          <p:cNvSpPr>
            <a:spLocks noGrp="1"/>
          </p:cNvSpPr>
          <p:nvPr>
            <p:ph type="ctrTitle"/>
          </p:nvPr>
        </p:nvSpPr>
        <p:spPr/>
        <p:txBody>
          <a:bodyPr>
            <a:normAutofit fontScale="90000"/>
          </a:bodyPr>
          <a:lstStyle/>
          <a:p>
            <a:r>
              <a:rPr lang="es-ES" dirty="0"/>
              <a:t>¡Muchas gracias!</a:t>
            </a:r>
            <a:br>
              <a:rPr lang="es-ES" dirty="0"/>
            </a:br>
            <a:br>
              <a:rPr lang="es-ES" dirty="0"/>
            </a:br>
            <a:r>
              <a:rPr lang="es-ES" sz="2667" dirty="0" err="1"/>
              <a:t>Barbara</a:t>
            </a:r>
            <a:r>
              <a:rPr lang="es-ES" sz="2667" dirty="0"/>
              <a:t> </a:t>
            </a:r>
            <a:r>
              <a:rPr lang="es-ES" sz="2667" dirty="0" err="1"/>
              <a:t>Rossi</a:t>
            </a:r>
            <a:r>
              <a:rPr lang="es-ES" sz="2667" dirty="0"/>
              <a:t> – </a:t>
            </a:r>
            <a:r>
              <a:rPr lang="es-ES" sz="2667" dirty="0">
                <a:hlinkClick r:id="rId3"/>
              </a:rPr>
              <a:t>barbara.rossi@kuleuven.be</a:t>
            </a:r>
            <a:r>
              <a:rPr lang="es-ES" sz="2667" dirty="0"/>
              <a:t> </a:t>
            </a:r>
            <a:br>
              <a:rPr lang="es-ES" sz="2667" dirty="0"/>
            </a:br>
            <a:r>
              <a:rPr lang="es-ES" sz="2667" dirty="0"/>
              <a:t>Maarten </a:t>
            </a:r>
            <a:r>
              <a:rPr lang="es-ES" sz="2667" dirty="0" err="1"/>
              <a:t>Fortan</a:t>
            </a:r>
            <a:r>
              <a:rPr lang="es-ES" sz="2667" dirty="0"/>
              <a:t> – </a:t>
            </a:r>
            <a:r>
              <a:rPr lang="es-ES" sz="2667" dirty="0">
                <a:hlinkClick r:id="rId4"/>
              </a:rPr>
              <a:t>maarten.fortan@kuleuven.be</a:t>
            </a:r>
            <a:r>
              <a:rPr lang="es-ES" sz="2667" dirty="0"/>
              <a:t> </a:t>
            </a:r>
          </a:p>
        </p:txBody>
      </p:sp>
      <p:sp>
        <p:nvSpPr>
          <p:cNvPr id="4" name="Slide Number Placeholder 3"/>
          <p:cNvSpPr>
            <a:spLocks noGrp="1"/>
          </p:cNvSpPr>
          <p:nvPr>
            <p:ph type="sldNum" sz="quarter" idx="12"/>
          </p:nvPr>
        </p:nvSpPr>
        <p:spPr>
          <a:xfrm>
            <a:off x="8793238" y="6597352"/>
            <a:ext cx="423234"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fr-BE"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377030745"/>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2D0D6FE189C0542B4393D301B5BCBA2" ma:contentTypeVersion="4" ma:contentTypeDescription="Create a new document." ma:contentTypeScope="" ma:versionID="b954f0568ed04812b7344e71fffd295f">
  <xsd:schema xmlns:xsd="http://www.w3.org/2001/XMLSchema" xmlns:xs="http://www.w3.org/2001/XMLSchema" xmlns:p="http://schemas.microsoft.com/office/2006/metadata/properties" xmlns:ns2="3dfe030f-86e3-486d-a025-350262647d2a" xmlns:ns3="881f9a4a-1e84-4363-97d3-af7f29ebd3ad" targetNamespace="http://schemas.microsoft.com/office/2006/metadata/properties" ma:root="true" ma:fieldsID="87fbf3ee06607a0c67a2946c3ff9f335" ns2:_="" ns3:_="">
    <xsd:import namespace="3dfe030f-86e3-486d-a025-350262647d2a"/>
    <xsd:import namespace="881f9a4a-1e84-4363-97d3-af7f29ebd3ad"/>
    <xsd:element name="properties">
      <xsd:complexType>
        <xsd:sequence>
          <xsd:element name="documentManagement">
            <xsd:complexType>
              <xsd:all>
                <xsd:element ref="ns2:_dlc_DocId" minOccurs="0"/>
                <xsd:element ref="ns2:_dlc_DocIdUrl" minOccurs="0"/>
                <xsd:element ref="ns2:_dlc_DocIdPersistId" minOccurs="0"/>
                <xsd:element ref="ns3:Autho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fe030f-86e3-486d-a025-350262647d2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1f9a4a-1e84-4363-97d3-af7f29ebd3ad" elementFormDefault="qualified">
    <xsd:import namespace="http://schemas.microsoft.com/office/2006/documentManagement/types"/>
    <xsd:import namespace="http://schemas.microsoft.com/office/infopath/2007/PartnerControls"/>
    <xsd:element name="Author0" ma:index="11" nillable="true" ma:displayName="Author" ma:description="Author" ma:internalName="Author0">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Author0 xmlns="881f9a4a-1e84-4363-97d3-af7f29ebd3ad">B. Héritier</Author0>
    <_dlc_DocId xmlns="3dfe030f-86e3-486d-a025-350262647d2a">PRN3XTC2XKQ5-85-309</_dlc_DocId>
    <_dlc_DocIdUrl xmlns="3dfe030f-86e3-486d-a025-350262647d2a">
      <Url>http://extranet.worldstainless.org/LongProducts/_layouts/DocIdRedir.aspx?ID=PRN3XTC2XKQ5-85-309</Url>
      <Description>PRN3XTC2XKQ5-85-309</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FFB9C4-E096-4CCE-93FF-13DBB99C90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fe030f-86e3-486d-a025-350262647d2a"/>
    <ds:schemaRef ds:uri="881f9a4a-1e84-4363-97d3-af7f29ebd3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BC68CF9-BFD5-4F2E-B104-AFC691E5A01B}">
  <ds:schemaRefs>
    <ds:schemaRef ds:uri="http://schemas.microsoft.com/sharepoint/events"/>
  </ds:schemaRefs>
</ds:datastoreItem>
</file>

<file path=customXml/itemProps3.xml><?xml version="1.0" encoding="utf-8"?>
<ds:datastoreItem xmlns:ds="http://schemas.openxmlformats.org/officeDocument/2006/customXml" ds:itemID="{5E7F700C-E560-455F-B3AD-740E1900CC52}">
  <ds:schemaRefs>
    <ds:schemaRef ds:uri="http://purl.org/dc/terms/"/>
    <ds:schemaRef ds:uri="http://purl.org/dc/elements/1.1/"/>
    <ds:schemaRef ds:uri="http://purl.org/dc/dcmitype/"/>
    <ds:schemaRef ds:uri="881f9a4a-1e84-4363-97d3-af7f29ebd3ad"/>
    <ds:schemaRef ds:uri="3dfe030f-86e3-486d-a025-350262647d2a"/>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schemas.microsoft.com/office/infopath/2007/PartnerControls"/>
  </ds:schemaRefs>
</ds:datastoreItem>
</file>

<file path=customXml/itemProps4.xml><?xml version="1.0" encoding="utf-8"?>
<ds:datastoreItem xmlns:ds="http://schemas.openxmlformats.org/officeDocument/2006/customXml" ds:itemID="{EC30FBF0-2783-4BAD-89B6-06EFFDF6A3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University lectures theme colours</Template>
  <TotalTime>1782</TotalTime>
  <Words>9668</Words>
  <Application>Microsoft Office PowerPoint</Application>
  <PresentationFormat>On-screen Show (4:3)</PresentationFormat>
  <Paragraphs>1494</Paragraphs>
  <Slides>140</Slides>
  <Notes>66</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2</vt:i4>
      </vt:variant>
      <vt:variant>
        <vt:lpstr>Slide Titles</vt:lpstr>
      </vt:variant>
      <vt:variant>
        <vt:i4>140</vt:i4>
      </vt:variant>
    </vt:vector>
  </HeadingPairs>
  <TitlesOfParts>
    <vt:vector size="152" baseType="lpstr">
      <vt:lpstr>Arial</vt:lpstr>
      <vt:lpstr>Calibri</vt:lpstr>
      <vt:lpstr>Cambria Math</vt:lpstr>
      <vt:lpstr>Symbol</vt:lpstr>
      <vt:lpstr>Times</vt:lpstr>
      <vt:lpstr>Times New Roman</vt:lpstr>
      <vt:lpstr>Univers</vt:lpstr>
      <vt:lpstr>Wingdings</vt:lpstr>
      <vt:lpstr>3_Custom Design</vt:lpstr>
      <vt:lpstr>4_Custom Design</vt:lpstr>
      <vt:lpstr>Graphique</vt:lpstr>
      <vt:lpstr>Equation</vt:lpstr>
      <vt:lpstr>Material didactico para docentes en  Arquitectura o Ingenieria Civil </vt:lpstr>
      <vt:lpstr>Una mala elección de materiales puede derivar en graves problemas</vt:lpstr>
      <vt:lpstr>PowerPoint Presentation</vt:lpstr>
      <vt:lpstr>Un caso de estudio: Corrosión en el intercambiador de la autopista Turcot en Montreal 1,2</vt:lpstr>
      <vt:lpstr>Tiene que ser reemplazado </vt:lpstr>
      <vt:lpstr>Cómo el hormigón armado puede ser dañado como consecuencia de la corrosión</vt:lpstr>
      <vt:lpstr>Difusion de iones corrosivos (generalmente cloruros) a través del hormigón:</vt:lpstr>
      <vt:lpstr>Las grietas en el hormigón aceleran la corrosión</vt:lpstr>
      <vt:lpstr>La selección adecuada de materiales es una buena inversión a largo plazo</vt:lpstr>
      <vt:lpstr>El embarcadero de Progreso (1/3)5,6</vt:lpstr>
      <vt:lpstr>El embarcadero de Progreso (2/3)</vt:lpstr>
      <vt:lpstr>El embarcadero de Progreso (3/3)</vt:lpstr>
      <vt:lpstr>Las grandes obras de ingeniería civil deben garantizar una vida útil de más de 100 años en la actualidad</vt:lpstr>
      <vt:lpstr>Puente Haynes Inlet Slough,Oregon,EEUU 20047,8</vt:lpstr>
      <vt:lpstr>Puente Hong Kong- Zhuhai- Macau9 (La construcción empieza en 2009 y se completará entre 2017-2018)</vt:lpstr>
      <vt:lpstr>Puente Broadmeadow , Dublin, Irlanda (2003)10</vt:lpstr>
      <vt:lpstr>Reparación dique en Bayonne, Francia</vt:lpstr>
      <vt:lpstr>Reparación del rompeolas Bayonne, Francia</vt:lpstr>
      <vt:lpstr>Puente Stonecutters  Hong Kong12,13</vt:lpstr>
      <vt:lpstr>Puente Belt Parkway, Brooklyn, EEUU (2004)14</vt:lpstr>
      <vt:lpstr>Cuando debe considerarse la barra de acero inoxidable corrugada 15-20:</vt:lpstr>
      <vt:lpstr>Comparativa del corrugado inoxidable vs soluciones alternativas15-20</vt:lpstr>
      <vt:lpstr>Comparativa del corrugado inoxidable vs soluciones alternativas15-20</vt:lpstr>
      <vt:lpstr>Referencias bibliográficas</vt:lpstr>
      <vt:lpstr>References on Galvanic Coupling</vt:lpstr>
      <vt:lpstr>Presentación de ayuda para docentes de arquitectura e ingeniería civil</vt:lpstr>
      <vt:lpstr>Acero inoxidable estructural Proyectando en acero inoxidable</vt:lpstr>
      <vt:lpstr>Índice </vt:lpstr>
      <vt:lpstr>Parte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Parte 2</vt:lpstr>
      <vt:lpstr>Propiedades tenso-deformacionales: Acero al carbono vs acero inoxidable</vt:lpstr>
      <vt:lpstr>Características tenso-deformacionales  a bajo nivel de deformación</vt:lpstr>
      <vt:lpstr>Resistencia de cálculo del acero inoxidable</vt:lpstr>
      <vt:lpstr>Resistencia de cálculo del acero inoxidable</vt:lpstr>
      <vt:lpstr>Endurecimiento por deformación  (trabajado o laminado en frío)</vt:lpstr>
      <vt:lpstr>Endurecimiento por deformación  (trabajado o laminado en frío)</vt:lpstr>
      <vt:lpstr>Endurecimiento por deformación – no siempre beneficioso!</vt:lpstr>
      <vt:lpstr>Ductilidad y dureza</vt:lpstr>
      <vt:lpstr>Características tenso-deformacionales  a altas deformaciones</vt:lpstr>
      <vt:lpstr>Estructuras resistentes a explosiones e impactos</vt:lpstr>
      <vt:lpstr>Características tenso-deformacionales</vt:lpstr>
      <vt:lpstr>Influencia en el comportamiento frente a pandeo por flexión</vt:lpstr>
      <vt:lpstr>Influencia en el comportamiento frente a pandeo por flexión</vt:lpstr>
      <vt:lpstr>Material a temperaturas elevadas</vt:lpstr>
      <vt:lpstr>Material a temperaturas elevadas</vt:lpstr>
      <vt:lpstr>Material a temperaturas elevadas</vt:lpstr>
      <vt:lpstr>Parte 3</vt:lpstr>
      <vt:lpstr>Normas de cálculo internacionales</vt:lpstr>
      <vt:lpstr>PowerPoint Presentation</vt:lpstr>
      <vt:lpstr>Eurocode 3: Parte 1 (EN1993-1)</vt:lpstr>
      <vt:lpstr>Eurocódigo 3: Proyecto de Estructuras de Acero,  Parte 1.4 Reglas adicionales para aceros inoxidables</vt:lpstr>
      <vt:lpstr>PowerPoint Presentation</vt:lpstr>
      <vt:lpstr>PowerPoint Presentation</vt:lpstr>
      <vt:lpstr>Otras normas y manuales de diseño</vt:lpstr>
      <vt:lpstr>PowerPoint Presentation</vt:lpstr>
      <vt:lpstr>Clasificación seccional y expresiones para la abolladura local en EN1993-1-4</vt:lpstr>
      <vt:lpstr>PowerPoint Presentation</vt:lpstr>
      <vt:lpstr>PowerPoint Presentation</vt:lpstr>
      <vt:lpstr>Diseño de pilares y vigas</vt:lpstr>
      <vt:lpstr>Comportamiento del pilar “perfecto”</vt:lpstr>
      <vt:lpstr>Pandeo por flexión de pilares</vt:lpstr>
      <vt:lpstr>PowerPoint Presentation</vt:lpstr>
      <vt:lpstr>PowerPoint Presentation</vt:lpstr>
      <vt:lpstr>PowerPoint Presentation</vt:lpstr>
      <vt:lpstr>Eurocódigo 3. Curvas de pandeo por flexión</vt:lpstr>
      <vt:lpstr>Eurocódigo 3. Ejemplo de Pandeo por Flexión</vt:lpstr>
      <vt:lpstr>Eurocódigo 3. Ejemplo de Pandeo por Flexión</vt:lpstr>
      <vt:lpstr>PowerPoint Presentation</vt:lpstr>
      <vt:lpstr>PowerPoint Presentation</vt:lpstr>
      <vt:lpstr>PowerPoint Presentation</vt:lpstr>
      <vt:lpstr>PowerPoint Presentation</vt:lpstr>
      <vt:lpstr>PowerPoint Presentation</vt:lpstr>
      <vt:lpstr>PowerPoint Presentation</vt:lpstr>
      <vt:lpstr>Eurocódigo 3. Curvas de pandeo lateral</vt:lpstr>
      <vt:lpstr>Esbeltez adimensional</vt:lpstr>
      <vt:lpstr>PowerPoint Presentation</vt:lpstr>
      <vt:lpstr>PowerPoint Presentation</vt:lpstr>
      <vt:lpstr>PowerPoint Presentation</vt:lpstr>
      <vt:lpstr>PowerPoint Presentation</vt:lpstr>
      <vt:lpstr>PowerPoint Presentation</vt:lpstr>
      <vt:lpstr>PowerPoint Presentation</vt:lpstr>
      <vt:lpstr>Parte 4</vt:lpstr>
      <vt:lpstr>Métodos alternativos</vt:lpstr>
      <vt:lpstr>Direct Strength Method</vt:lpstr>
      <vt:lpstr>Direct Strength Method – Ejemplo</vt:lpstr>
      <vt:lpstr>Direct Strength Method – Ejemplo</vt:lpstr>
      <vt:lpstr>Direct Strength Method – Ejemplo</vt:lpstr>
      <vt:lpstr>Direct Strength Method – Ejemplo</vt:lpstr>
      <vt:lpstr>Direct Strength Method – Ejemplo</vt:lpstr>
      <vt:lpstr>Direct Strength Method – Ejemplo</vt:lpstr>
      <vt:lpstr>Direct Strength Method – Ejemplo</vt:lpstr>
      <vt:lpstr>Continuous Strength Method</vt:lpstr>
      <vt:lpstr>Continuous Strength Method</vt:lpstr>
      <vt:lpstr>Continuous Strength Method</vt:lpstr>
      <vt:lpstr>CSM: Ejemplo de pandeo por flexión</vt:lpstr>
      <vt:lpstr>CSM: Ejemplo de pandeo por flexión</vt:lpstr>
      <vt:lpstr>CSM: Ejemplo de pandeo por flexión</vt:lpstr>
      <vt:lpstr>CSM: Ejemplo de pandeo por flexión</vt:lpstr>
      <vt:lpstr>CSM: Ejemplo de pandeo por flexión</vt:lpstr>
      <vt:lpstr>Modelo de elementos finitos</vt:lpstr>
      <vt:lpstr>Modelo de elementos finitos</vt:lpstr>
      <vt:lpstr>Modelo de elementos finitos</vt:lpstr>
      <vt:lpstr>Modelo de elementos finitos</vt:lpstr>
      <vt:lpstr>Modelo de elementos finitos</vt:lpstr>
      <vt:lpstr>Modelo de elementos finitos</vt:lpstr>
      <vt:lpstr>Modelo de elementos finitos</vt:lpstr>
      <vt:lpstr>Modelo de elementos finitos</vt:lpstr>
      <vt:lpstr>Modelo de elementos finitos</vt:lpstr>
      <vt:lpstr>Modelo de elementos finitos</vt:lpstr>
      <vt:lpstr>Parte 5</vt:lpstr>
      <vt:lpstr>Flechas</vt:lpstr>
      <vt:lpstr>Flechas</vt:lpstr>
      <vt:lpstr>Flechas</vt:lpstr>
      <vt:lpstr>Fechas en una viga de acero inoxidable austenítico</vt:lpstr>
      <vt:lpstr>Parte 6</vt:lpstr>
      <vt:lpstr>Respuesta frente a acciones sísmicas</vt:lpstr>
      <vt:lpstr>Diseño de uniones atornilladas</vt:lpstr>
      <vt:lpstr>Cálculo de uniones atornilladas</vt:lpstr>
      <vt:lpstr>Tornillos pretensados</vt:lpstr>
      <vt:lpstr>Cálculo de uniones soldadas</vt:lpstr>
      <vt:lpstr>Resistencia frente a fatiga</vt:lpstr>
      <vt:lpstr>Parte 7</vt:lpstr>
      <vt:lpstr>Herramientas para ingenieros</vt:lpstr>
      <vt:lpstr>www.steel-stainless.org </vt:lpstr>
      <vt:lpstr>Centro de Información para el uso del acero inoxidable en la construcción  www.stainlessconstruction.com </vt:lpstr>
      <vt:lpstr>12 casos de estudio de aplicaciones estructurales www.steel-stainless.org/CaseStudies </vt:lpstr>
      <vt:lpstr>Manual de diseño para Eurocódigo</vt:lpstr>
      <vt:lpstr>Resumen</vt:lpstr>
      <vt:lpstr>Referencias</vt:lpstr>
      <vt:lpstr>¡Muchas gracias!  Barbara Rossi – barbara.rossi@kuleuven.be  Maarten Fortan – maarten.fortan@kuleuven.be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Aplicaciones estructurales </dc:title>
  <dc:creator>Bernard</dc:creator>
  <cp:keywords>acero inoxidable, material didactico, arquitectura, ingenieria civil</cp:keywords>
  <cp:lastModifiedBy>Jo Claes</cp:lastModifiedBy>
  <cp:revision>223</cp:revision>
  <cp:lastPrinted>2015-04-13T06:33:26Z</cp:lastPrinted>
  <dcterms:created xsi:type="dcterms:W3CDTF">2013-11-20T09:46:26Z</dcterms:created>
  <dcterms:modified xsi:type="dcterms:W3CDTF">2020-01-31T09:41:30Z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0x010100D2D0D6FE189C0542B4393D301B5BCBA2</vt:lpwstr>
  </property>
  <property fmtid="{D5CDD505-2E9C-101B-9397-08002B2CF9AE}" pid="3" name="_dlc_DocIdItemGuid">
    <vt:lpwstr>40ca8ddb-74d0-4d3d-84e0-963a29d0a686</vt:lpwstr>
  </property>
  <property fmtid="{D5CDD505-2E9C-101B-9397-08002B2CF9AE}" pid="4" name="Order">
    <vt:r8>30900</vt:r8>
  </property>
</Properties>
</file>