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7"/>
  </p:notesMasterIdLst>
  <p:handoutMasterIdLst>
    <p:handoutMasterId r:id="rId28"/>
  </p:handoutMasterIdLst>
  <p:sldIdLst>
    <p:sldId id="256" r:id="rId6"/>
    <p:sldId id="312" r:id="rId7"/>
    <p:sldId id="334" r:id="rId8"/>
    <p:sldId id="285" r:id="rId9"/>
    <p:sldId id="328" r:id="rId10"/>
    <p:sldId id="329" r:id="rId11"/>
    <p:sldId id="330" r:id="rId12"/>
    <p:sldId id="331" r:id="rId13"/>
    <p:sldId id="332" r:id="rId14"/>
    <p:sldId id="333" r:id="rId15"/>
    <p:sldId id="316" r:id="rId16"/>
    <p:sldId id="278" r:id="rId17"/>
    <p:sldId id="280" r:id="rId18"/>
    <p:sldId id="325" r:id="rId19"/>
    <p:sldId id="327" r:id="rId20"/>
    <p:sldId id="337" r:id="rId21"/>
    <p:sldId id="335" r:id="rId22"/>
    <p:sldId id="336" r:id="rId23"/>
    <p:sldId id="317" r:id="rId24"/>
    <p:sldId id="326" r:id="rId25"/>
    <p:sldId id="318" r:id="rId2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9C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EF79C3-0B52-429D-BEA8-E59A5E6D017B}" v="11" dt="2020-01-31T09:30:39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2" autoAdjust="0"/>
    <p:restoredTop sz="90232" autoAdjust="0"/>
  </p:normalViewPr>
  <p:slideViewPr>
    <p:cSldViewPr>
      <p:cViewPr varScale="1">
        <p:scale>
          <a:sx n="82" d="100"/>
          <a:sy n="82" d="100"/>
        </p:scale>
        <p:origin x="1738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FEEF79C3-0B52-429D-BEA8-E59A5E6D017B}"/>
    <pc:docChg chg="modSld">
      <pc:chgData name="Jo Claes" userId="d64208f3-0076-4064-b6ac-7d8ee9dc279f" providerId="ADAL" clId="{FEEF79C3-0B52-429D-BEA8-E59A5E6D017B}" dt="2020-01-31T09:30:39.689" v="46"/>
      <pc:docMkLst>
        <pc:docMk/>
      </pc:docMkLst>
      <pc:sldChg chg="modSp">
        <pc:chgData name="Jo Claes" userId="d64208f3-0076-4064-b6ac-7d8ee9dc279f" providerId="ADAL" clId="{FEEF79C3-0B52-429D-BEA8-E59A5E6D017B}" dt="2020-01-31T09:29:36.363" v="42" actId="255"/>
        <pc:sldMkLst>
          <pc:docMk/>
          <pc:sldMk cId="3827688903" sldId="317"/>
        </pc:sldMkLst>
        <pc:spChg chg="mod">
          <ac:chgData name="Jo Claes" userId="d64208f3-0076-4064-b6ac-7d8ee9dc279f" providerId="ADAL" clId="{FEEF79C3-0B52-429D-BEA8-E59A5E6D017B}" dt="2020-01-31T09:29:36.363" v="42" actId="255"/>
          <ac:spMkLst>
            <pc:docMk/>
            <pc:sldMk cId="3827688903" sldId="317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FEEF79C3-0B52-429D-BEA8-E59A5E6D017B}" dt="2020-01-31T09:30:39.689" v="46"/>
        <pc:sldMkLst>
          <pc:docMk/>
          <pc:sldMk cId="845938768" sldId="326"/>
        </pc:sldMkLst>
        <pc:spChg chg="mod">
          <ac:chgData name="Jo Claes" userId="d64208f3-0076-4064-b6ac-7d8ee9dc279f" providerId="ADAL" clId="{FEEF79C3-0B52-429D-BEA8-E59A5E6D017B}" dt="2020-01-31T09:30:39.689" v="46"/>
          <ac:spMkLst>
            <pc:docMk/>
            <pc:sldMk cId="845938768" sldId="326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3B0E5AFA-F38A-43D3-9FCF-4D4BAA6FFD31}"/>
    <pc:docChg chg="custSel modSld">
      <pc:chgData name="Jo Claes" userId="d64208f3-0076-4064-b6ac-7d8ee9dc279f" providerId="ADAL" clId="{3B0E5AFA-F38A-43D3-9FCF-4D4BAA6FFD31}" dt="2020-01-07T13:42:48.513" v="38"/>
      <pc:docMkLst>
        <pc:docMk/>
      </pc:docMkLst>
      <pc:sldChg chg="modSp">
        <pc:chgData name="Jo Claes" userId="d64208f3-0076-4064-b6ac-7d8ee9dc279f" providerId="ADAL" clId="{3B0E5AFA-F38A-43D3-9FCF-4D4BAA6FFD31}" dt="2020-01-07T13:42:38.627" v="37"/>
        <pc:sldMkLst>
          <pc:docMk/>
          <pc:sldMk cId="3827688903" sldId="317"/>
        </pc:sldMkLst>
        <pc:spChg chg="mod">
          <ac:chgData name="Jo Claes" userId="d64208f3-0076-4064-b6ac-7d8ee9dc279f" providerId="ADAL" clId="{3B0E5AFA-F38A-43D3-9FCF-4D4BAA6FFD31}" dt="2020-01-07T13:42:38.627" v="37"/>
          <ac:spMkLst>
            <pc:docMk/>
            <pc:sldMk cId="3827688903" sldId="317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3B0E5AFA-F38A-43D3-9FCF-4D4BAA6FFD31}" dt="2020-01-07T13:42:48.513" v="38"/>
        <pc:sldMkLst>
          <pc:docMk/>
          <pc:sldMk cId="845938768" sldId="326"/>
        </pc:sldMkLst>
        <pc:spChg chg="mod">
          <ac:chgData name="Jo Claes" userId="d64208f3-0076-4064-b6ac-7d8ee9dc279f" providerId="ADAL" clId="{3B0E5AFA-F38A-43D3-9FCF-4D4BAA6FFD31}" dt="2020-01-07T13:42:48.513" v="38"/>
          <ac:spMkLst>
            <pc:docMk/>
            <pc:sldMk cId="845938768" sldId="326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3B0E5AFA-F38A-43D3-9FCF-4D4BAA6FFD31}" dt="2020-01-07T13:40:40.301" v="8" actId="1076"/>
        <pc:sldMkLst>
          <pc:docMk/>
          <pc:sldMk cId="3946674743" sldId="327"/>
        </pc:sldMkLst>
        <pc:picChg chg="add mod ord modCrop">
          <ac:chgData name="Jo Claes" userId="d64208f3-0076-4064-b6ac-7d8ee9dc279f" providerId="ADAL" clId="{3B0E5AFA-F38A-43D3-9FCF-4D4BAA6FFD31}" dt="2020-01-07T13:40:40.301" v="8" actId="1076"/>
          <ac:picMkLst>
            <pc:docMk/>
            <pc:sldMk cId="3946674743" sldId="327"/>
            <ac:picMk id="3" creationId="{A3C62368-CE43-4B00-A71D-F99BD269076B}"/>
          </ac:picMkLst>
        </pc:picChg>
        <pc:picChg chg="del">
          <ac:chgData name="Jo Claes" userId="d64208f3-0076-4064-b6ac-7d8ee9dc279f" providerId="ADAL" clId="{3B0E5AFA-F38A-43D3-9FCF-4D4BAA6FFD31}" dt="2020-01-07T13:40:16.590" v="0" actId="478"/>
          <ac:picMkLst>
            <pc:docMk/>
            <pc:sldMk cId="3946674743" sldId="327"/>
            <ac:picMk id="4" creationId="{FA17668E-2EA7-4125-80EA-36DC1CB27EA1}"/>
          </ac:picMkLst>
        </pc:picChg>
      </pc:sldChg>
      <pc:sldChg chg="addSp delSp modSp">
        <pc:chgData name="Jo Claes" userId="d64208f3-0076-4064-b6ac-7d8ee9dc279f" providerId="ADAL" clId="{3B0E5AFA-F38A-43D3-9FCF-4D4BAA6FFD31}" dt="2020-01-07T13:41:38.974" v="28" actId="171"/>
        <pc:sldMkLst>
          <pc:docMk/>
          <pc:sldMk cId="484649888" sldId="335"/>
        </pc:sldMkLst>
        <pc:spChg chg="mod">
          <ac:chgData name="Jo Claes" userId="d64208f3-0076-4064-b6ac-7d8ee9dc279f" providerId="ADAL" clId="{3B0E5AFA-F38A-43D3-9FCF-4D4BAA6FFD31}" dt="2020-01-07T13:41:20.270" v="21" actId="20577"/>
          <ac:spMkLst>
            <pc:docMk/>
            <pc:sldMk cId="484649888" sldId="335"/>
            <ac:spMk id="5" creationId="{00000000-0000-0000-0000-000000000000}"/>
          </ac:spMkLst>
        </pc:spChg>
        <pc:picChg chg="add mod ord modCrop">
          <ac:chgData name="Jo Claes" userId="d64208f3-0076-4064-b6ac-7d8ee9dc279f" providerId="ADAL" clId="{3B0E5AFA-F38A-43D3-9FCF-4D4BAA6FFD31}" dt="2020-01-07T13:41:38.974" v="28" actId="171"/>
          <ac:picMkLst>
            <pc:docMk/>
            <pc:sldMk cId="484649888" sldId="335"/>
            <ac:picMk id="4" creationId="{AD1EED14-68A9-4FA4-A453-B7B4BEA79ECB}"/>
          </ac:picMkLst>
        </pc:picChg>
        <pc:picChg chg="del">
          <ac:chgData name="Jo Claes" userId="d64208f3-0076-4064-b6ac-7d8ee9dc279f" providerId="ADAL" clId="{3B0E5AFA-F38A-43D3-9FCF-4D4BAA6FFD31}" dt="2020-01-07T13:41:18.063" v="19" actId="478"/>
          <ac:picMkLst>
            <pc:docMk/>
            <pc:sldMk cId="484649888" sldId="335"/>
            <ac:picMk id="6" creationId="{D77C7BF0-CEC6-4ED3-8A2D-DA11889B20CE}"/>
          </ac:picMkLst>
        </pc:picChg>
      </pc:sldChg>
      <pc:sldChg chg="addSp delSp modSp">
        <pc:chgData name="Jo Claes" userId="d64208f3-0076-4064-b6ac-7d8ee9dc279f" providerId="ADAL" clId="{3B0E5AFA-F38A-43D3-9FCF-4D4BAA6FFD31}" dt="2020-01-07T13:42:02.230" v="36" actId="171"/>
        <pc:sldMkLst>
          <pc:docMk/>
          <pc:sldMk cId="4026666501" sldId="336"/>
        </pc:sldMkLst>
        <pc:spChg chg="mod">
          <ac:chgData name="Jo Claes" userId="d64208f3-0076-4064-b6ac-7d8ee9dc279f" providerId="ADAL" clId="{3B0E5AFA-F38A-43D3-9FCF-4D4BAA6FFD31}" dt="2020-01-07T13:41:43.966" v="30" actId="20577"/>
          <ac:spMkLst>
            <pc:docMk/>
            <pc:sldMk cId="4026666501" sldId="336"/>
            <ac:spMk id="5" creationId="{00000000-0000-0000-0000-000000000000}"/>
          </ac:spMkLst>
        </pc:spChg>
        <pc:picChg chg="del">
          <ac:chgData name="Jo Claes" userId="d64208f3-0076-4064-b6ac-7d8ee9dc279f" providerId="ADAL" clId="{3B0E5AFA-F38A-43D3-9FCF-4D4BAA6FFD31}" dt="2020-01-07T13:41:46.662" v="31" actId="478"/>
          <ac:picMkLst>
            <pc:docMk/>
            <pc:sldMk cId="4026666501" sldId="336"/>
            <ac:picMk id="4" creationId="{D75139BF-602B-4854-859C-DB03E13445F8}"/>
          </ac:picMkLst>
        </pc:picChg>
        <pc:picChg chg="add mod ord modCrop">
          <ac:chgData name="Jo Claes" userId="d64208f3-0076-4064-b6ac-7d8ee9dc279f" providerId="ADAL" clId="{3B0E5AFA-F38A-43D3-9FCF-4D4BAA6FFD31}" dt="2020-01-07T13:42:02.230" v="36" actId="171"/>
          <ac:picMkLst>
            <pc:docMk/>
            <pc:sldMk cId="4026666501" sldId="336"/>
            <ac:picMk id="6" creationId="{470CD212-BA1B-45E6-B0D5-F6CA6F3DDB58}"/>
          </ac:picMkLst>
        </pc:picChg>
      </pc:sldChg>
      <pc:sldChg chg="addSp delSp modSp">
        <pc:chgData name="Jo Claes" userId="d64208f3-0076-4064-b6ac-7d8ee9dc279f" providerId="ADAL" clId="{3B0E5AFA-F38A-43D3-9FCF-4D4BAA6FFD31}" dt="2020-01-07T13:41:10.014" v="18" actId="171"/>
        <pc:sldMkLst>
          <pc:docMk/>
          <pc:sldMk cId="3753486713" sldId="337"/>
        </pc:sldMkLst>
        <pc:spChg chg="mod">
          <ac:chgData name="Jo Claes" userId="d64208f3-0076-4064-b6ac-7d8ee9dc279f" providerId="ADAL" clId="{3B0E5AFA-F38A-43D3-9FCF-4D4BAA6FFD31}" dt="2020-01-07T13:40:46.567" v="11" actId="20577"/>
          <ac:spMkLst>
            <pc:docMk/>
            <pc:sldMk cId="3753486713" sldId="337"/>
            <ac:spMk id="4" creationId="{00000000-0000-0000-0000-000000000000}"/>
          </ac:spMkLst>
        </pc:spChg>
        <pc:picChg chg="del">
          <ac:chgData name="Jo Claes" userId="d64208f3-0076-4064-b6ac-7d8ee9dc279f" providerId="ADAL" clId="{3B0E5AFA-F38A-43D3-9FCF-4D4BAA6FFD31}" dt="2020-01-07T13:40:43.534" v="9" actId="478"/>
          <ac:picMkLst>
            <pc:docMk/>
            <pc:sldMk cId="3753486713" sldId="337"/>
            <ac:picMk id="5" creationId="{D998E04B-560B-449D-B777-2BA853457AEF}"/>
          </ac:picMkLst>
        </pc:picChg>
        <pc:picChg chg="add mod ord modCrop">
          <ac:chgData name="Jo Claes" userId="d64208f3-0076-4064-b6ac-7d8ee9dc279f" providerId="ADAL" clId="{3B0E5AFA-F38A-43D3-9FCF-4D4BAA6FFD31}" dt="2020-01-07T13:41:10.014" v="18" actId="171"/>
          <ac:picMkLst>
            <pc:docMk/>
            <pc:sldMk cId="3753486713" sldId="337"/>
            <ac:picMk id="6" creationId="{7BB51545-768E-4D26-8328-5A3DE7D9F1F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D77F9B1-7340-4271-AED9-6BCFD0B197A3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042D8382-0357-49B8-9F71-87DF31DEF19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393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84"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2972" indent="-2819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7651" indent="-22553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78712" indent="-22553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29772" indent="-22553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0833" indent="-225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892" indent="-225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2954" indent="-225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34013" indent="-225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84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1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FR" sz="1600" b="1" dirty="0" err="1">
                <a:solidFill>
                  <a:schemeClr val="bg1"/>
                </a:solidFill>
              </a:rPr>
              <a:t>Qué</a:t>
            </a:r>
            <a:r>
              <a:rPr lang="fr-FR" sz="1600" b="1" dirty="0">
                <a:solidFill>
                  <a:schemeClr val="bg1"/>
                </a:solidFill>
              </a:rPr>
              <a:t> son los </a:t>
            </a:r>
            <a:r>
              <a:rPr lang="fr-FR" sz="1600" b="1" dirty="0" err="1">
                <a:solidFill>
                  <a:schemeClr val="bg1"/>
                </a:solidFill>
              </a:rPr>
              <a:t>aceros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err="1">
                <a:solidFill>
                  <a:schemeClr val="bg1"/>
                </a:solidFill>
              </a:rPr>
              <a:t>inoxidables</a:t>
            </a:r>
            <a:r>
              <a:rPr lang="fr-FR" sz="1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8D9797-9C41-4F10-B9F7-025055FFE561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21E9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hyperlink" Target="http://worldstainless.org/publications/video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l4Z1UVWm3DE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://youtu.be/ngnT6dYo-M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extranet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Spanish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://www.worldstainless.org/Files/issf/non-image-files/PDF/ISSFNew200seriessteelsAnopportunityorathreat_EN.pdf" TargetMode="External"/><Relationship Id="rId9" Type="http://schemas.openxmlformats.org/officeDocument/2006/relationships/hyperlink" Target="http://www.worldstainless.org/Files/issf/non-image-files/PDF/Euro_Inox/Tables_TechnicalProperties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Stainless_Steel_in_Figures_2019_English_public_version.pdf" TargetMode="External"/><Relationship Id="rId5" Type="http://schemas.openxmlformats.org/officeDocument/2006/relationships/hyperlink" Target="http://www.worldstainless.org/ftp:/issf@78.129.166.137/issf/non-image-files/PDF/Euro_Inox/EN10088-4_EN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fr-FR" dirty="0" err="1"/>
              <a:t>Material</a:t>
            </a:r>
            <a:r>
              <a:rPr lang="fr-FR" dirty="0"/>
              <a:t> </a:t>
            </a:r>
            <a:r>
              <a:rPr lang="fr-FR" dirty="0" err="1"/>
              <a:t>didactico</a:t>
            </a:r>
            <a:r>
              <a:rPr lang="fr-FR" dirty="0"/>
              <a:t> para </a:t>
            </a:r>
            <a:r>
              <a:rPr lang="fr-FR" dirty="0" err="1"/>
              <a:t>docentes</a:t>
            </a:r>
            <a:r>
              <a:rPr lang="fr-FR" dirty="0"/>
              <a:t> en  </a:t>
            </a:r>
            <a:r>
              <a:rPr lang="fr-FR" dirty="0" err="1"/>
              <a:t>Arquitectura</a:t>
            </a:r>
            <a:r>
              <a:rPr lang="fr-FR" dirty="0"/>
              <a:t> o </a:t>
            </a:r>
            <a:r>
              <a:rPr lang="fr-FR" dirty="0" err="1"/>
              <a:t>Ingenieria</a:t>
            </a:r>
            <a:r>
              <a:rPr lang="fr-FR" dirty="0"/>
              <a:t> Civil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12" y="3886200"/>
            <a:ext cx="6984776" cy="1752600"/>
          </a:xfrm>
        </p:spPr>
        <p:txBody>
          <a:bodyPr>
            <a:noAutofit/>
          </a:bodyPr>
          <a:lstStyle/>
          <a:p>
            <a:r>
              <a:rPr lang="fr-FR" sz="4000" b="1" dirty="0" err="1">
                <a:solidFill>
                  <a:srgbClr val="A21E9C"/>
                </a:solidFill>
              </a:rPr>
              <a:t>Capítulo</a:t>
            </a:r>
            <a:r>
              <a:rPr lang="fr-FR" sz="4000" b="1" dirty="0">
                <a:solidFill>
                  <a:srgbClr val="A21E9C"/>
                </a:solidFill>
              </a:rPr>
              <a:t> 4</a:t>
            </a:r>
          </a:p>
          <a:p>
            <a:r>
              <a:rPr lang="fr-FR" sz="4000" b="1" dirty="0" err="1">
                <a:solidFill>
                  <a:srgbClr val="A21E9C"/>
                </a:solidFill>
              </a:rPr>
              <a:t>Qué</a:t>
            </a:r>
            <a:r>
              <a:rPr lang="fr-FR" sz="4000" b="1" dirty="0">
                <a:solidFill>
                  <a:srgbClr val="A21E9C"/>
                </a:solidFill>
              </a:rPr>
              <a:t> son los </a:t>
            </a:r>
            <a:r>
              <a:rPr lang="fr-FR" sz="4000" b="1" dirty="0" err="1">
                <a:solidFill>
                  <a:srgbClr val="A21E9C"/>
                </a:solidFill>
              </a:rPr>
              <a:t>aceros</a:t>
            </a:r>
            <a:r>
              <a:rPr lang="fr-FR" sz="4000" b="1" dirty="0">
                <a:solidFill>
                  <a:srgbClr val="A21E9C"/>
                </a:solidFill>
              </a:rPr>
              <a:t> </a:t>
            </a:r>
            <a:r>
              <a:rPr lang="fr-FR" sz="4000" b="1" dirty="0" err="1">
                <a:solidFill>
                  <a:srgbClr val="A21E9C"/>
                </a:solidFill>
              </a:rPr>
              <a:t>inoxidables</a:t>
            </a:r>
            <a:r>
              <a:rPr lang="fr-FR" sz="4000" b="1" dirty="0">
                <a:solidFill>
                  <a:srgbClr val="A21E9C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Videos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1050038"/>
              </p:ext>
            </p:extLst>
          </p:nvPr>
        </p:nvGraphicFramePr>
        <p:xfrm>
          <a:off x="457200" y="1600200"/>
          <a:ext cx="8229600" cy="4709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100 </a:t>
                      </a:r>
                      <a:r>
                        <a:rPr lang="fr-BE" dirty="0" err="1"/>
                        <a:t>Años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del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acero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Inoxidable</a:t>
                      </a:r>
                      <a:endParaRPr lang="fr-BE" baseline="0" dirty="0"/>
                    </a:p>
                    <a:p>
                      <a:r>
                        <a:rPr lang="en-GB" strike="noStrike" dirty="0">
                          <a:hlinkClick r:id="rId2"/>
                        </a:rPr>
                        <a:t>http://worldstainless.org/publications/videos</a:t>
                      </a:r>
                      <a:r>
                        <a:rPr lang="en-GB" strike="noStrike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Aleados</a:t>
                      </a:r>
                      <a:r>
                        <a:rPr lang="fr-BE" baseline="0" dirty="0"/>
                        <a:t> para </a:t>
                      </a:r>
                      <a:r>
                        <a:rPr lang="fr-BE" baseline="0" dirty="0" err="1"/>
                        <a:t>una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larga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durabilidad</a:t>
                      </a:r>
                      <a:endParaRPr lang="fr-BE" baseline="0" dirty="0"/>
                    </a:p>
                    <a:p>
                      <a:r>
                        <a:rPr lang="en-GB" strike="noStrike" dirty="0">
                          <a:hlinkClick r:id="rId2"/>
                        </a:rPr>
                        <a:t>http://worldstainless.org/publications/videos</a:t>
                      </a:r>
                      <a:r>
                        <a:rPr lang="en-GB" strike="noStrike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baseline="0" dirty="0" err="1"/>
                        <a:t>Autoreparación</a:t>
                      </a:r>
                      <a:r>
                        <a:rPr lang="fr-BE" baseline="0" dirty="0"/>
                        <a:t> para </a:t>
                      </a:r>
                      <a:r>
                        <a:rPr lang="fr-BE" baseline="0" dirty="0" err="1"/>
                        <a:t>una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larga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duración</a:t>
                      </a:r>
                      <a:endParaRPr lang="fr-BE" baseline="0" dirty="0"/>
                    </a:p>
                    <a:p>
                      <a:r>
                        <a:rPr lang="en-GB" strike="noStrike" dirty="0">
                          <a:hlinkClick r:id="rId2"/>
                        </a:rPr>
                        <a:t>http://worldstainless.org/publications/videos</a:t>
                      </a:r>
                      <a:r>
                        <a:rPr lang="en-GB" strike="noStrike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26"/>
            <a:ext cx="2088000" cy="1375615"/>
          </a:xfrm>
          <a:prstGeom prst="rect">
            <a:avLst/>
          </a:prstGeom>
        </p:spPr>
      </p:pic>
      <p:pic>
        <p:nvPicPr>
          <p:cNvPr id="8" name="Picture 2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4869160"/>
            <a:ext cx="1800000" cy="9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3415619"/>
            <a:ext cx="1800000" cy="97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0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92" y="116632"/>
            <a:ext cx="8229600" cy="1143000"/>
          </a:xfrm>
        </p:spPr>
        <p:txBody>
          <a:bodyPr>
            <a:noAutofit/>
          </a:bodyPr>
          <a:lstStyle/>
          <a:p>
            <a:r>
              <a:rPr lang="de-DE" sz="2800" dirty="0"/>
              <a:t>Los aceros inoxidables son aleaciones férricas que contienen al menos un 10,5% de Cromo</a:t>
            </a:r>
            <a:endParaRPr lang="fr-FR" sz="2800" noProof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0152" y="4509120"/>
            <a:ext cx="2956561" cy="209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5"/>
          <p:cNvSpPr>
            <a:spLocks noChangeArrowheads="1"/>
          </p:cNvSpPr>
          <p:nvPr/>
        </p:nvSpPr>
        <p:spPr bwMode="auto">
          <a:xfrm>
            <a:off x="251520" y="5356116"/>
            <a:ext cx="552704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cs typeface="Times New Roman" pitchFamily="18" charset="0"/>
              </a:rPr>
              <a:t>El incremento en Cromo aumenta la efectividad de la capa pasiva... Pero hay otros importantes factores que tienen influencia en la resistecia a corrosión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>
                <a:cs typeface="Times New Roman" pitchFamily="18" charset="0"/>
              </a:rPr>
              <a:t>(ver capítulo 5)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7" y="2409916"/>
            <a:ext cx="4780204" cy="2569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5977377" y="2035129"/>
            <a:ext cx="24287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b="1" dirty="0">
                <a:cs typeface="Times New Roman" pitchFamily="18" charset="0"/>
              </a:rPr>
              <a:t>Resistencia a corrosión</a:t>
            </a:r>
          </a:p>
        </p:txBody>
      </p:sp>
      <p:sp>
        <p:nvSpPr>
          <p:cNvPr id="7" name="Pfeil nach rechts 6"/>
          <p:cNvSpPr/>
          <p:nvPr/>
        </p:nvSpPr>
        <p:spPr bwMode="auto">
          <a:xfrm flipV="1">
            <a:off x="5436097" y="2099096"/>
            <a:ext cx="411883" cy="194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3" y="1846565"/>
            <a:ext cx="288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Capa </a:t>
            </a:r>
            <a:r>
              <a:rPr lang="fr-FR" dirty="0" err="1"/>
              <a:t>pasiva</a:t>
            </a:r>
            <a:r>
              <a:rPr lang="fr-FR" dirty="0"/>
              <a:t> </a:t>
            </a:r>
            <a:r>
              <a:rPr lang="fr-FR" dirty="0" err="1"/>
              <a:t>superficial</a:t>
            </a:r>
            <a:endParaRPr lang="fr-FR" dirty="0"/>
          </a:p>
          <a:p>
            <a:pPr algn="ctr"/>
            <a:r>
              <a:rPr lang="fr-FR" dirty="0"/>
              <a:t>~ 2nm </a:t>
            </a:r>
            <a:r>
              <a:rPr lang="fr-FR" dirty="0" err="1"/>
              <a:t>espesor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35496" y="1846565"/>
            <a:ext cx="2739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 </a:t>
            </a:r>
            <a:r>
              <a:rPr lang="fr-FR" dirty="0" err="1"/>
              <a:t>Óxido</a:t>
            </a:r>
            <a:r>
              <a:rPr lang="fr-FR" dirty="0"/>
              <a:t> </a:t>
            </a:r>
            <a:r>
              <a:rPr lang="fr-FR" dirty="0" err="1"/>
              <a:t>superficial</a:t>
            </a:r>
            <a:r>
              <a:rPr lang="fr-FR" dirty="0"/>
              <a:t> </a:t>
            </a:r>
          </a:p>
          <a:p>
            <a:pPr algn="ctr"/>
            <a:r>
              <a:rPr lang="fr-FR" dirty="0"/>
              <a:t>&gt; 20</a:t>
            </a:r>
            <a:r>
              <a:rPr lang="el-GR" dirty="0"/>
              <a:t>μ</a:t>
            </a:r>
            <a:r>
              <a:rPr lang="fr-FR" dirty="0"/>
              <a:t>m  </a:t>
            </a:r>
            <a:r>
              <a:rPr lang="fr-FR" dirty="0" err="1"/>
              <a:t>espesor</a:t>
            </a:r>
            <a:endParaRPr lang="fr-FR" dirty="0"/>
          </a:p>
        </p:txBody>
      </p:sp>
      <p:sp>
        <p:nvSpPr>
          <p:cNvPr id="12" name="Rechteck 5"/>
          <p:cNvSpPr>
            <a:spLocks noChangeArrowheads="1"/>
          </p:cNvSpPr>
          <p:nvPr/>
        </p:nvSpPr>
        <p:spPr bwMode="auto">
          <a:xfrm>
            <a:off x="5642038" y="2708920"/>
            <a:ext cx="254435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2000" b="1" dirty="0">
                <a:cs typeface="Times New Roman" pitchFamily="18" charset="0"/>
              </a:rPr>
              <a:t>La capa pasiva se forma en pocos minutos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469350" y="4509120"/>
            <a:ext cx="18722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&lt; 11 % </a:t>
            </a:r>
            <a:r>
              <a:rPr lang="fr-FR" sz="1600" dirty="0" err="1"/>
              <a:t>cromo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175788" y="4509120"/>
            <a:ext cx="187220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&gt; 11 % </a:t>
            </a:r>
            <a:r>
              <a:rPr lang="fr-FR" sz="1600" dirty="0" err="1"/>
              <a:t>cromo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793386" y="3356992"/>
            <a:ext cx="1224136" cy="584775"/>
          </a:xfrm>
          <a:prstGeom prst="rect">
            <a:avLst/>
          </a:prstGeom>
          <a:gradFill flip="none" rotWithShape="1">
            <a:gsLst>
              <a:gs pos="0">
                <a:srgbClr val="DDDDDD">
                  <a:shade val="30000"/>
                  <a:satMod val="115000"/>
                </a:srgbClr>
              </a:gs>
              <a:gs pos="50000">
                <a:srgbClr val="DDDDDD">
                  <a:shade val="67500"/>
                  <a:satMod val="115000"/>
                </a:srgbClr>
              </a:gs>
              <a:gs pos="100000">
                <a:srgbClr val="DDDDDD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/>
              <a:t>acero</a:t>
            </a:r>
            <a:r>
              <a:rPr lang="fr-FR" sz="1600" dirty="0"/>
              <a:t> </a:t>
            </a:r>
            <a:r>
              <a:rPr lang="fr-FR" sz="1600" dirty="0" err="1"/>
              <a:t>carbono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3499824" y="3356992"/>
            <a:ext cx="1224136" cy="584775"/>
          </a:xfrm>
          <a:prstGeom prst="rect">
            <a:avLst/>
          </a:prstGeom>
          <a:gradFill flip="none" rotWithShape="1">
            <a:gsLst>
              <a:gs pos="0">
                <a:srgbClr val="DDDDDD">
                  <a:shade val="30000"/>
                  <a:satMod val="115000"/>
                </a:srgbClr>
              </a:gs>
              <a:gs pos="50000">
                <a:srgbClr val="DDDDDD">
                  <a:shade val="67500"/>
                  <a:satMod val="115000"/>
                </a:srgbClr>
              </a:gs>
              <a:gs pos="100000">
                <a:srgbClr val="DDDDDD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/>
              <a:t>acero</a:t>
            </a:r>
            <a:r>
              <a:rPr lang="fr-FR" sz="1600" dirty="0"/>
              <a:t> </a:t>
            </a:r>
            <a:r>
              <a:rPr lang="fr-FR" sz="1600" dirty="0" err="1"/>
              <a:t>inoxidable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6012160" y="4581128"/>
            <a:ext cx="1152128" cy="161583"/>
          </a:xfrm>
          <a:prstGeom prst="rect">
            <a:avLst/>
          </a:prstGeom>
          <a:solidFill>
            <a:srgbClr val="DDDDDD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50" b="1" dirty="0" err="1"/>
              <a:t>resistencia</a:t>
            </a:r>
            <a:r>
              <a:rPr lang="fr-FR" sz="1050" b="1" dirty="0"/>
              <a:t> </a:t>
            </a:r>
            <a:r>
              <a:rPr lang="fr-FR" sz="1050" b="1" dirty="0" err="1"/>
              <a:t>química</a:t>
            </a:r>
            <a:endParaRPr lang="fr-FR" sz="105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7452320" y="6381328"/>
            <a:ext cx="1368152" cy="161583"/>
          </a:xfrm>
          <a:prstGeom prst="rect">
            <a:avLst/>
          </a:prstGeom>
          <a:solidFill>
            <a:srgbClr val="C0C0C0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r-FR" sz="1050" b="1" dirty="0" err="1"/>
              <a:t>contenido</a:t>
            </a:r>
            <a:r>
              <a:rPr lang="fr-FR" sz="1050" b="1" dirty="0"/>
              <a:t> de </a:t>
            </a:r>
            <a:r>
              <a:rPr lang="fr-FR" sz="1050" b="1" dirty="0" err="1"/>
              <a:t>cromo</a:t>
            </a:r>
            <a:r>
              <a:rPr lang="fr-FR" sz="1050" b="1" dirty="0"/>
              <a:t> (%)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660232" y="4797152"/>
            <a:ext cx="1800200" cy="161583"/>
          </a:xfrm>
          <a:prstGeom prst="rect">
            <a:avLst/>
          </a:prstGeom>
          <a:solidFill>
            <a:srgbClr val="D7D7D7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50" b="1" dirty="0" err="1">
                <a:solidFill>
                  <a:srgbClr val="C00000"/>
                </a:solidFill>
              </a:rPr>
              <a:t>límite</a:t>
            </a:r>
            <a:r>
              <a:rPr lang="fr-FR" sz="1050" b="1" dirty="0">
                <a:solidFill>
                  <a:srgbClr val="C00000"/>
                </a:solidFill>
              </a:rPr>
              <a:t> de </a:t>
            </a:r>
            <a:r>
              <a:rPr lang="fr-FR" sz="1050" b="1" dirty="0" err="1">
                <a:solidFill>
                  <a:srgbClr val="C00000"/>
                </a:solidFill>
              </a:rPr>
              <a:t>resistencia</a:t>
            </a:r>
            <a:endParaRPr lang="fr-FR" sz="10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208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54" y="47958"/>
            <a:ext cx="8515821" cy="633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5"/>
          <a:stretch/>
        </p:blipFill>
        <p:spPr bwMode="auto">
          <a:xfrm>
            <a:off x="611560" y="914400"/>
            <a:ext cx="771525" cy="6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82" y="1532036"/>
            <a:ext cx="773484" cy="74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1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Aceros Cr-Ni (Austeniticos)</a:t>
            </a:r>
            <a:r>
              <a:rPr lang="nl-BE" sz="3200" baseline="50000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Propiedades intrínsecas: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Muy buena resistencia a corrosión,aumenta en función del contenido en aleantes</a:t>
            </a: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... Pero pueden ser susceptibles de sufir corrosion bajo tensiones (SCC) en ambientes  con temperaturas elevadas y cloruros (piscinas por ejemplo)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Alta ductilidad y resistencia al impacto a cualquier (incluyendo las muy bajas) temperatura</a:t>
            </a:r>
          </a:p>
          <a:p>
            <a:r>
              <a:rPr lang="nl-BE" sz="1600" dirty="0">
                <a:solidFill>
                  <a:srgbClr val="A21E9C"/>
                </a:solidFill>
              </a:rPr>
              <a:t>La resistencia del material puede ser incrementada por deformación en frio)</a:t>
            </a:r>
          </a:p>
          <a:p>
            <a:r>
              <a:rPr lang="nl-BE" sz="1600" dirty="0">
                <a:solidFill>
                  <a:srgbClr val="A21E9C"/>
                </a:solidFill>
              </a:rPr>
              <a:t>Muy buena resistencia al fuego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Muy buena capacidad apra la deformacion tanto en frio como caliente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l-BE" sz="1600" dirty="0">
                <a:solidFill>
                  <a:schemeClr val="accent6"/>
                </a:solidFill>
              </a:rPr>
              <a:t> (ductilidad, elongación)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Facilmente soldable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5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426674"/>
              </p:ext>
            </p:extLst>
          </p:nvPr>
        </p:nvGraphicFramePr>
        <p:xfrm>
          <a:off x="467544" y="1397000"/>
          <a:ext cx="8028616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u="sng" dirty="0"/>
                        <a:t>Subgrupos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EN 1.4301/AISI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Ni: 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EN 1.4401/AISI</a:t>
                      </a:r>
                      <a:r>
                        <a:rPr lang="nl-BE" baseline="0" dirty="0"/>
                        <a:t> 316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 10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Mo: 2.5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528352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Código</a:t>
                      </a:r>
                      <a:r>
                        <a:rPr lang="nl-BE" sz="1200" baseline="0" dirty="0"/>
                        <a:t> de color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Resistecnia a corrosion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Propiedades mecánicas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372200" y="5373216"/>
            <a:ext cx="2483652" cy="12752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Los </a:t>
            </a:r>
            <a:r>
              <a:rPr lang="fr-FR" dirty="0" err="1">
                <a:solidFill>
                  <a:srgbClr val="0070C0"/>
                </a:solidFill>
              </a:rPr>
              <a:t>más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conocidos</a:t>
            </a:r>
            <a:r>
              <a:rPr lang="fr-FR" dirty="0">
                <a:solidFill>
                  <a:srgbClr val="0070C0"/>
                </a:solidFill>
              </a:rPr>
              <a:t> y </a:t>
            </a:r>
            <a:r>
              <a:rPr lang="fr-FR" dirty="0" err="1">
                <a:solidFill>
                  <a:srgbClr val="0070C0"/>
                </a:solidFill>
              </a:rPr>
              <a:t>empleados</a:t>
            </a:r>
            <a:r>
              <a:rPr lang="fr-FR" dirty="0">
                <a:solidFill>
                  <a:srgbClr val="0070C0"/>
                </a:solidFill>
              </a:rPr>
              <a:t> en la </a:t>
            </a:r>
            <a:r>
              <a:rPr lang="fr-FR" dirty="0" err="1">
                <a:solidFill>
                  <a:srgbClr val="0070C0"/>
                </a:solidFill>
              </a:rPr>
              <a:t>actualidad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BE" sz="3200" dirty="0"/>
              <a:t>Aceros Cr-Mn (Austeniticos al Manganeso)</a:t>
            </a:r>
            <a:r>
              <a:rPr lang="nl-BE" sz="3200" baseline="50000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Propiedades intrínsecas: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Menor resistencia a corrosión</a:t>
            </a: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... Y mucho más susceptibles a la corrosión bajo tensiones (SCC) y a las picaduras, especialmente cuando los niveles de Ni y Cr son bajos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Mayores resistencias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Pobre comportamiento frente a la deformación en frio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Pobre maquinabilidad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Más dificiles de soldar</a:t>
            </a: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  <a:p>
            <a:pPr>
              <a:buClrTx/>
            </a:pPr>
            <a:r>
              <a:rPr lang="nl-BE" sz="1600" dirty="0"/>
              <a:t>Coste inferior a los austeniticos Cr-Ni ... pero superior a los ferriticos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6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000980"/>
              </p:ext>
            </p:extLst>
          </p:nvPr>
        </p:nvGraphicFramePr>
        <p:xfrm>
          <a:off x="467544" y="1397000"/>
          <a:ext cx="8280920" cy="8890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u="sng" dirty="0"/>
                        <a:t>Tipo Acero</a:t>
                      </a:r>
                      <a:r>
                        <a:rPr lang="nl-BE" u="sng" baseline="0" dirty="0"/>
                        <a:t> más común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Cr-Mn-Ni-N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 1.4372/AISI 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Mn: 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N:0.15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270709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Código</a:t>
                      </a:r>
                      <a:r>
                        <a:rPr lang="nl-BE" sz="1200" baseline="0" dirty="0"/>
                        <a:t> de color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Resistencia</a:t>
                      </a:r>
                      <a:r>
                        <a:rPr lang="nl-BE" sz="1200" baseline="0" dirty="0">
                          <a:solidFill>
                            <a:srgbClr val="FF0000"/>
                          </a:solidFill>
                        </a:rPr>
                        <a:t> a corrosión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Propiedades mecánicas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588224" y="5445224"/>
            <a:ext cx="2267628" cy="12032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rgbClr val="0070C0"/>
                </a:solidFill>
              </a:rPr>
              <a:t>Mayormente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empleados</a:t>
            </a:r>
            <a:r>
              <a:rPr lang="fr-FR" dirty="0">
                <a:solidFill>
                  <a:srgbClr val="0070C0"/>
                </a:solidFill>
              </a:rPr>
              <a:t> en </a:t>
            </a:r>
            <a:r>
              <a:rPr lang="fr-FR" dirty="0" err="1">
                <a:solidFill>
                  <a:srgbClr val="0070C0"/>
                </a:solidFill>
              </a:rPr>
              <a:t>India</a:t>
            </a:r>
            <a:r>
              <a:rPr lang="fr-FR" dirty="0">
                <a:solidFill>
                  <a:srgbClr val="0070C0"/>
                </a:solidFill>
              </a:rPr>
              <a:t> y China</a:t>
            </a:r>
          </a:p>
        </p:txBody>
      </p:sp>
    </p:spTree>
    <p:extLst>
      <p:ext uri="{BB962C8B-B14F-4D97-AF65-F5344CB8AC3E}">
        <p14:creationId xmlns:p14="http://schemas.microsoft.com/office/powerpoint/2010/main" val="372054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Aceros con Cr (Ferriticos)</a:t>
            </a:r>
            <a:r>
              <a:rPr lang="nl-BE" sz="3200" baseline="5000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Propiedades intrínsecas: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u="sng" dirty="0">
                <a:solidFill>
                  <a:srgbClr val="FF0000"/>
                </a:solidFill>
              </a:rPr>
              <a:t>No afectado por la corrosión bajo tensiones (SCC)</a:t>
            </a:r>
          </a:p>
          <a:p>
            <a:endParaRPr lang="nl-BE" sz="1600" dirty="0"/>
          </a:p>
          <a:p>
            <a:r>
              <a:rPr lang="nl-BE" sz="1600" dirty="0">
                <a:solidFill>
                  <a:srgbClr val="A21E9C"/>
                </a:solidFill>
              </a:rPr>
              <a:t>Buena ductilidad (aunque menor que la de los austeniticos)</a:t>
            </a:r>
          </a:p>
          <a:p>
            <a:r>
              <a:rPr lang="nl-BE" sz="1600" dirty="0">
                <a:solidFill>
                  <a:srgbClr val="A21E9C"/>
                </a:solidFill>
              </a:rPr>
              <a:t>No son válidos para su empleo a bajas temperaturas</a:t>
            </a:r>
          </a:p>
          <a:p>
            <a:r>
              <a:rPr lang="nl-BE" sz="1600" dirty="0">
                <a:solidFill>
                  <a:srgbClr val="A21E9C"/>
                </a:solidFill>
              </a:rPr>
              <a:t>Se puede incrementar algo la resistencia por deformación en frío (pero no por tratamiento térmico)</a:t>
            </a:r>
          </a:p>
          <a:p>
            <a:pPr marL="0" indent="0">
              <a:buNone/>
            </a:pPr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Muy buenas propiedades para la deformación en frio. (menor efecto muelle,menor desgaste de herramientas, pero requiere una operativa diferente de la de los austeniticos)</a:t>
            </a:r>
          </a:p>
          <a:p>
            <a:pPr>
              <a:buClr>
                <a:schemeClr val="accent6"/>
              </a:buClr>
            </a:pPr>
            <a:r>
              <a:rPr lang="nl-BE" sz="1600" u="sng" dirty="0">
                <a:solidFill>
                  <a:schemeClr val="accent6"/>
                </a:solidFill>
              </a:rPr>
              <a:t>Los tipos estabilizados (con Nb y/o Ti ) son facilmente soldables(TIG,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773729"/>
              </p:ext>
            </p:extLst>
          </p:nvPr>
        </p:nvGraphicFramePr>
        <p:xfrm>
          <a:off x="467544" y="1397000"/>
          <a:ext cx="8280920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dirty="0"/>
                        <a:t>Subgrupos: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 1.4016/AISI 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baseline="0" dirty="0"/>
                        <a:t>EN1.4521/AISI 444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2</a:t>
                      </a: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r>
                        <a:rPr lang="nl-BE" sz="1800" dirty="0"/>
                        <a:t>Ti+Ni: 0.4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56309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Codigo</a:t>
                      </a:r>
                      <a:r>
                        <a:rPr lang="nl-BE" sz="1200" baseline="0" dirty="0"/>
                        <a:t> de color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Resistencia</a:t>
                      </a:r>
                      <a:r>
                        <a:rPr lang="nl-BE" sz="1200" baseline="0" dirty="0">
                          <a:solidFill>
                            <a:srgbClr val="FF0000"/>
                          </a:solidFill>
                        </a:rPr>
                        <a:t> a corrosión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Propiedades</a:t>
                      </a:r>
                      <a:r>
                        <a:rPr lang="nl-BE" sz="1200" baseline="0" dirty="0">
                          <a:solidFill>
                            <a:srgbClr val="A21E9C"/>
                          </a:solidFill>
                        </a:rPr>
                        <a:t> mecánicas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804248" y="5589240"/>
            <a:ext cx="2051604" cy="10801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 err="1">
                <a:solidFill>
                  <a:srgbClr val="0070C0"/>
                </a:solidFill>
              </a:rPr>
              <a:t>Ofrecen</a:t>
            </a:r>
            <a:r>
              <a:rPr lang="fr-FR" sz="1050" dirty="0">
                <a:solidFill>
                  <a:srgbClr val="0070C0"/>
                </a:solidFill>
              </a:rPr>
              <a:t> un </a:t>
            </a:r>
            <a:r>
              <a:rPr lang="fr-FR" sz="1050" dirty="0" err="1">
                <a:solidFill>
                  <a:srgbClr val="0070C0"/>
                </a:solidFill>
              </a:rPr>
              <a:t>óptimo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r>
              <a:rPr lang="fr-FR" sz="1050" dirty="0" err="1">
                <a:solidFill>
                  <a:srgbClr val="0070C0"/>
                </a:solidFill>
              </a:rPr>
              <a:t>funcionamiento</a:t>
            </a:r>
            <a:r>
              <a:rPr lang="fr-FR" sz="1050" dirty="0">
                <a:solidFill>
                  <a:srgbClr val="0070C0"/>
                </a:solidFill>
              </a:rPr>
              <a:t>/</a:t>
            </a:r>
            <a:r>
              <a:rPr lang="fr-FR" sz="1050" dirty="0" err="1">
                <a:solidFill>
                  <a:srgbClr val="0070C0"/>
                </a:solidFill>
              </a:rPr>
              <a:t>coste</a:t>
            </a:r>
            <a:r>
              <a:rPr lang="fr-FR" sz="1050" dirty="0">
                <a:solidFill>
                  <a:srgbClr val="0070C0"/>
                </a:solidFill>
              </a:rPr>
              <a:t> en </a:t>
            </a:r>
            <a:r>
              <a:rPr lang="fr-FR" sz="1050" dirty="0" err="1">
                <a:solidFill>
                  <a:srgbClr val="0070C0"/>
                </a:solidFill>
              </a:rPr>
              <a:t>múltiples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r>
              <a:rPr lang="fr-FR" sz="1050" dirty="0" err="1">
                <a:solidFill>
                  <a:srgbClr val="0070C0"/>
                </a:solidFill>
              </a:rPr>
              <a:t>aplicaciones</a:t>
            </a:r>
            <a:r>
              <a:rPr lang="fr-FR" sz="1050" dirty="0">
                <a:solidFill>
                  <a:srgbClr val="0070C0"/>
                </a:solidFill>
              </a:rPr>
              <a:t> y son </a:t>
            </a:r>
            <a:r>
              <a:rPr lang="fr-FR" sz="1050" dirty="0" err="1">
                <a:solidFill>
                  <a:srgbClr val="0070C0"/>
                </a:solidFill>
              </a:rPr>
              <a:t>cada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r>
              <a:rPr lang="fr-FR" sz="1050" dirty="0" err="1">
                <a:solidFill>
                  <a:srgbClr val="0070C0"/>
                </a:solidFill>
              </a:rPr>
              <a:t>vez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r>
              <a:rPr lang="fr-FR" sz="1050" dirty="0" err="1">
                <a:solidFill>
                  <a:srgbClr val="0070C0"/>
                </a:solidFill>
              </a:rPr>
              <a:t>más</a:t>
            </a:r>
            <a:r>
              <a:rPr lang="fr-FR" sz="1050" dirty="0">
                <a:solidFill>
                  <a:srgbClr val="0070C0"/>
                </a:solidFill>
              </a:rPr>
              <a:t> </a:t>
            </a:r>
            <a:r>
              <a:rPr lang="fr-FR" sz="1050" dirty="0" err="1">
                <a:solidFill>
                  <a:srgbClr val="0070C0"/>
                </a:solidFill>
              </a:rPr>
              <a:t>empleados</a:t>
            </a:r>
            <a:endParaRPr lang="fr-FR" sz="105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1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Aceros Cr (Martensiticos)</a:t>
            </a:r>
            <a:r>
              <a:rPr lang="nl-BE" sz="3200" baseline="50000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Propiedades intrínsecas: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Aceptable a buena resistencia a corrosión, dependiendo de la cantidad de aleantes.</a:t>
            </a:r>
          </a:p>
          <a:p>
            <a:endParaRPr lang="nl-BE" sz="1600" dirty="0"/>
          </a:p>
          <a:p>
            <a:r>
              <a:rPr lang="nl-BE" sz="1600" u="sng" dirty="0">
                <a:solidFill>
                  <a:srgbClr val="A21E9C"/>
                </a:solidFill>
              </a:rPr>
              <a:t>Alta resistencia</a:t>
            </a:r>
            <a:r>
              <a:rPr lang="nl-BE" sz="1600" dirty="0">
                <a:solidFill>
                  <a:srgbClr val="A21E9C"/>
                </a:solidFill>
              </a:rPr>
              <a:t> obtenida por tratamiento térmico (no por deformación en frio). Limitada elongación. </a:t>
            </a:r>
          </a:p>
          <a:p>
            <a:r>
              <a:rPr lang="nl-BE" sz="1600" dirty="0">
                <a:solidFill>
                  <a:srgbClr val="A21E9C"/>
                </a:solidFill>
              </a:rPr>
              <a:t>No recomendable para su uso a muy bajas temperaturas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No recomendable para su conformado, generalmente procesados por mecanizado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Pueden ser soldados (TIG, MIG),pero requieren generalmente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nl-BE" sz="1600" dirty="0">
                <a:solidFill>
                  <a:schemeClr val="accent6"/>
                </a:solidFill>
              </a:rPr>
              <a:t>       de tratamiento posterior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8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480705"/>
              </p:ext>
            </p:extLst>
          </p:nvPr>
        </p:nvGraphicFramePr>
        <p:xfrm>
          <a:off x="467544" y="1397000"/>
          <a:ext cx="8187975" cy="17526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Subgrupos: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EN1.4021/AISI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EN1.4057/AISI431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16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 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Endurecidos precipitación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Typically EN1.4542/AISI630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Cu:4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226174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Código</a:t>
                      </a:r>
                      <a:r>
                        <a:rPr lang="nl-BE" sz="1200" baseline="0" dirty="0"/>
                        <a:t> de color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Resistencia</a:t>
                      </a:r>
                      <a:r>
                        <a:rPr lang="nl-BE" sz="1200" baseline="0" dirty="0">
                          <a:solidFill>
                            <a:srgbClr val="FF0000"/>
                          </a:solidFill>
                        </a:rPr>
                        <a:t> a corrosión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Propiedades mecánicas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516216" y="5517232"/>
            <a:ext cx="2339636" cy="11312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70C0"/>
                </a:solidFill>
              </a:rPr>
              <a:t>Son </a:t>
            </a:r>
            <a:r>
              <a:rPr lang="fr-FR" sz="1400" dirty="0" err="1">
                <a:solidFill>
                  <a:srgbClr val="0070C0"/>
                </a:solidFill>
              </a:rPr>
              <a:t>usados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como</a:t>
            </a:r>
            <a:r>
              <a:rPr lang="fr-FR" sz="1400" dirty="0">
                <a:solidFill>
                  <a:srgbClr val="0070C0"/>
                </a:solidFill>
              </a:rPr>
              <a:t> </a:t>
            </a:r>
            <a:r>
              <a:rPr lang="fr-FR" sz="1400" dirty="0" err="1">
                <a:solidFill>
                  <a:srgbClr val="0070C0"/>
                </a:solidFill>
              </a:rPr>
              <a:t>aceros</a:t>
            </a:r>
            <a:r>
              <a:rPr lang="fr-FR" sz="1400" dirty="0">
                <a:solidFill>
                  <a:srgbClr val="0070C0"/>
                </a:solidFill>
              </a:rPr>
              <a:t> de </a:t>
            </a:r>
            <a:r>
              <a:rPr lang="fr-FR" sz="1400" dirty="0" err="1">
                <a:solidFill>
                  <a:srgbClr val="0070C0"/>
                </a:solidFill>
              </a:rPr>
              <a:t>ingeniería</a:t>
            </a:r>
            <a:r>
              <a:rPr lang="fr-FR" sz="1400" dirty="0">
                <a:solidFill>
                  <a:srgbClr val="0070C0"/>
                </a:solidFill>
              </a:rPr>
              <a:t> con </a:t>
            </a:r>
            <a:r>
              <a:rPr lang="fr-FR" sz="1400" dirty="0" err="1">
                <a:solidFill>
                  <a:srgbClr val="0070C0"/>
                </a:solidFill>
              </a:rPr>
              <a:t>resistencia</a:t>
            </a:r>
            <a:r>
              <a:rPr lang="fr-FR" sz="1400" dirty="0">
                <a:solidFill>
                  <a:srgbClr val="0070C0"/>
                </a:solidFill>
              </a:rPr>
              <a:t> a </a:t>
            </a:r>
            <a:r>
              <a:rPr lang="fr-FR" sz="1400" dirty="0" err="1">
                <a:solidFill>
                  <a:srgbClr val="0070C0"/>
                </a:solidFill>
              </a:rPr>
              <a:t>corrosión</a:t>
            </a:r>
            <a:endParaRPr lang="fr-F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6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Duplex (Austenitico-Ferritico)</a:t>
            </a:r>
            <a:r>
              <a:rPr lang="nl-BE" sz="3200" baseline="50000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BE" sz="1600" b="1" u="sng" dirty="0"/>
              <a:t>Propiedades intrínsecas: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Excelente resistencia a corrosión, se incrementa en función del contenido de aleantes</a:t>
            </a:r>
          </a:p>
          <a:p>
            <a:pPr>
              <a:buClr>
                <a:srgbClr val="FF0000"/>
              </a:buClr>
            </a:pPr>
            <a:r>
              <a:rPr lang="nl-BE" sz="1600" u="sng" dirty="0">
                <a:solidFill>
                  <a:srgbClr val="FF0000"/>
                </a:solidFill>
              </a:rPr>
              <a:t>No afectado por la corrosión bajo tensiones (SCC)</a:t>
            </a:r>
          </a:p>
          <a:p>
            <a:endParaRPr lang="nl-BE" sz="1600" dirty="0"/>
          </a:p>
          <a:p>
            <a:r>
              <a:rPr lang="nl-BE" sz="1600" u="sng" dirty="0">
                <a:solidFill>
                  <a:srgbClr val="A21E9C"/>
                </a:solidFill>
              </a:rPr>
              <a:t>Alta resistencia</a:t>
            </a:r>
            <a:r>
              <a:rPr lang="nl-BE" sz="1600" dirty="0">
                <a:solidFill>
                  <a:srgbClr val="A21E9C"/>
                </a:solidFill>
              </a:rPr>
              <a:t>, buena ductilidad</a:t>
            </a:r>
          </a:p>
          <a:p>
            <a:r>
              <a:rPr lang="nl-BE" sz="1600" dirty="0">
                <a:solidFill>
                  <a:srgbClr val="A21E9C"/>
                </a:solidFill>
              </a:rPr>
              <a:t>Resistencia puede incrementarse mediante deformación en frío (pero no por tratamiento térmico)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Buenas propiedades para conformado en frio y en caliente(ductilidad, elongación)</a:t>
            </a:r>
          </a:p>
          <a:p>
            <a:pPr>
              <a:buClr>
                <a:schemeClr val="accent6"/>
              </a:buClr>
            </a:pPr>
            <a:r>
              <a:rPr lang="nl-BE" sz="1600" dirty="0">
                <a:solidFill>
                  <a:schemeClr val="accent6"/>
                </a:solidFill>
              </a:rPr>
              <a:t>Soldable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874753"/>
              </p:ext>
            </p:extLst>
          </p:nvPr>
        </p:nvGraphicFramePr>
        <p:xfrm>
          <a:off x="467544" y="1397000"/>
          <a:ext cx="8187975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nl-BE" dirty="0"/>
                        <a:t>Subgrupos: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EN1.4362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23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EN1.4462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</a:t>
                      </a:r>
                      <a:r>
                        <a:rPr lang="nl-BE" sz="1800" baseline="0" dirty="0"/>
                        <a:t> 22</a:t>
                      </a:r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/>
                        <a:t>Fe: Balanceado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710652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Codigo</a:t>
                      </a:r>
                      <a:r>
                        <a:rPr lang="nl-BE" sz="1200" baseline="0" dirty="0"/>
                        <a:t> de color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Resistencia</a:t>
                      </a:r>
                      <a:r>
                        <a:rPr lang="nl-BE" sz="1200" baseline="0" dirty="0">
                          <a:solidFill>
                            <a:srgbClr val="FF0000"/>
                          </a:solidFill>
                        </a:rPr>
                        <a:t> a corrosión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Propiedades mecánicas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Fabricación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516216" y="5445224"/>
            <a:ext cx="2339636" cy="12032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rgbClr val="0070C0"/>
                </a:solidFill>
              </a:rPr>
              <a:t>Ofrecen</a:t>
            </a:r>
            <a:r>
              <a:rPr lang="fr-FR" sz="1200" dirty="0">
                <a:solidFill>
                  <a:srgbClr val="0070C0"/>
                </a:solidFill>
              </a:rPr>
              <a:t> la </a:t>
            </a:r>
            <a:r>
              <a:rPr lang="fr-FR" sz="1200" dirty="0" err="1">
                <a:solidFill>
                  <a:srgbClr val="0070C0"/>
                </a:solidFill>
              </a:rPr>
              <a:t>mejor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  <a:r>
              <a:rPr lang="fr-FR" sz="1200" dirty="0" err="1">
                <a:solidFill>
                  <a:srgbClr val="0070C0"/>
                </a:solidFill>
              </a:rPr>
              <a:t>combinación</a:t>
            </a:r>
            <a:r>
              <a:rPr lang="fr-FR" sz="1200" dirty="0">
                <a:solidFill>
                  <a:srgbClr val="0070C0"/>
                </a:solidFill>
              </a:rPr>
              <a:t> de </a:t>
            </a:r>
            <a:r>
              <a:rPr lang="fr-FR" sz="1200" dirty="0" err="1">
                <a:solidFill>
                  <a:srgbClr val="0070C0"/>
                </a:solidFill>
              </a:rPr>
              <a:t>resistencia</a:t>
            </a:r>
            <a:r>
              <a:rPr lang="fr-FR" sz="1200" dirty="0">
                <a:solidFill>
                  <a:srgbClr val="0070C0"/>
                </a:solidFill>
              </a:rPr>
              <a:t> a </a:t>
            </a:r>
            <a:r>
              <a:rPr lang="fr-FR" sz="1200" dirty="0" err="1">
                <a:solidFill>
                  <a:srgbClr val="0070C0"/>
                </a:solidFill>
              </a:rPr>
              <a:t>corrosión</a:t>
            </a:r>
            <a:r>
              <a:rPr lang="fr-FR" sz="1200" dirty="0">
                <a:solidFill>
                  <a:srgbClr val="0070C0"/>
                </a:solidFill>
              </a:rPr>
              <a:t> y </a:t>
            </a:r>
            <a:r>
              <a:rPr lang="fr-FR" sz="1200" dirty="0" err="1">
                <a:solidFill>
                  <a:srgbClr val="0070C0"/>
                </a:solidFill>
              </a:rPr>
              <a:t>propiedades</a:t>
            </a:r>
            <a:r>
              <a:rPr lang="fr-FR" sz="1200" dirty="0">
                <a:solidFill>
                  <a:srgbClr val="0070C0"/>
                </a:solidFill>
              </a:rPr>
              <a:t> </a:t>
            </a:r>
            <a:r>
              <a:rPr lang="fr-FR" sz="1200" dirty="0" err="1">
                <a:solidFill>
                  <a:srgbClr val="0070C0"/>
                </a:solidFill>
              </a:rPr>
              <a:t>mecánicas</a:t>
            </a:r>
            <a:endParaRPr lang="fr-FR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1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Propiedades Fisicas</a:t>
            </a:r>
            <a:r>
              <a:rPr lang="nl-BE" sz="3200" baseline="50000" dirty="0"/>
              <a:t>9, 10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3512741"/>
              </p:ext>
            </p:extLst>
          </p:nvPr>
        </p:nvGraphicFramePr>
        <p:xfrm>
          <a:off x="457200" y="1600200"/>
          <a:ext cx="8219256" cy="46532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Materiales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Modulo de Elasticidad Gpa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aseline="0" dirty="0"/>
                        <a:t>Coeficiente de Expansión Térmica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10</a:t>
                      </a:r>
                      <a:r>
                        <a:rPr lang="nl-BE" sz="1400" baseline="50000" dirty="0"/>
                        <a:t>-6</a:t>
                      </a:r>
                      <a:r>
                        <a:rPr lang="nl-BE" sz="1400" baseline="0" dirty="0"/>
                        <a:t>°K-1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ConductividadTérmica</a:t>
                      </a:r>
                    </a:p>
                    <a:p>
                      <a:pPr algn="ctr"/>
                      <a:r>
                        <a:rPr lang="nl-BE" sz="1400" baseline="0" dirty="0"/>
                        <a:t>W m</a:t>
                      </a:r>
                      <a:r>
                        <a:rPr lang="nl-BE" sz="1400" baseline="50000" dirty="0"/>
                        <a:t>-1</a:t>
                      </a:r>
                      <a:r>
                        <a:rPr lang="nl-BE" sz="1400" baseline="0" dirty="0"/>
                        <a:t>°K</a:t>
                      </a:r>
                      <a:r>
                        <a:rPr lang="nl-BE" sz="1400" baseline="50000" dirty="0"/>
                        <a:t>-1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Magnetismo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Densidad Kg/dm³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Cr-Ni</a:t>
                      </a:r>
                      <a:r>
                        <a:rPr lang="nl-BE" sz="1400" baseline="0" dirty="0"/>
                        <a:t> Austeniticos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Cr-Mn Austeniticos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 Ferriticos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Cr-Ni (Mo)-N</a:t>
                      </a:r>
                      <a:r>
                        <a:rPr lang="nl-BE" sz="1400" baseline="0" dirty="0"/>
                        <a:t> Duplex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Intermediate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Cr-C Martensiticos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Acero</a:t>
                      </a:r>
                      <a:r>
                        <a:rPr lang="nl-BE" sz="1400" baseline="0" dirty="0"/>
                        <a:t> al Carbono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Yes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Cobre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8.3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Aluminio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Vidrio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65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1,7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Hormigón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48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No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52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/>
              <a:t>Normativa de Aceros inoxidables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651309"/>
              </p:ext>
            </p:extLst>
          </p:nvPr>
        </p:nvGraphicFramePr>
        <p:xfrm>
          <a:off x="455440" y="1268760"/>
          <a:ext cx="8229600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3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+mj-lt"/>
                        </a:rPr>
                        <a:t>Principales </a:t>
                      </a:r>
                      <a:r>
                        <a:rPr lang="fr-FR" sz="2400" dirty="0" err="1">
                          <a:latin typeface="+mj-lt"/>
                        </a:rPr>
                        <a:t>entidades</a:t>
                      </a:r>
                      <a:r>
                        <a:rPr lang="fr-FR" sz="2400" dirty="0">
                          <a:latin typeface="+mj-lt"/>
                        </a:rPr>
                        <a:t> </a:t>
                      </a:r>
                      <a:r>
                        <a:rPr lang="fr-FR" sz="2400" dirty="0" err="1">
                          <a:latin typeface="+mj-lt"/>
                        </a:rPr>
                        <a:t>normativas</a:t>
                      </a:r>
                      <a:r>
                        <a:rPr lang="fr-FR" sz="2400" dirty="0">
                          <a:latin typeface="+mj-lt"/>
                        </a:rPr>
                        <a:t>:</a:t>
                      </a:r>
                      <a:endParaRPr lang="fr-FR" sz="2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8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ISO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ASTM/AISI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UNS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fr-FR" sz="1800" dirty="0"/>
                        <a:t>JIS</a:t>
                      </a: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67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449">
                <a:tc gridSpan="5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r>
                        <a:rPr lang="fr-FR" sz="1800" u="sng" dirty="0"/>
                        <a:t>Nota:</a:t>
                      </a:r>
                    </a:p>
                    <a:p>
                      <a:r>
                        <a:rPr lang="fr-FR" sz="1800" dirty="0" err="1"/>
                        <a:t>Muchos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paises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referencian</a:t>
                      </a:r>
                      <a:r>
                        <a:rPr lang="fr-FR" sz="1800" baseline="0" dirty="0"/>
                        <a:t> a las </a:t>
                      </a:r>
                      <a:r>
                        <a:rPr lang="fr-FR" sz="1800" baseline="0" dirty="0" err="1"/>
                        <a:t>normas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baseline="0" dirty="0" err="1"/>
                        <a:t>anteriores</a:t>
                      </a:r>
                      <a:r>
                        <a:rPr lang="fr-FR" sz="1800" baseline="0" dirty="0"/>
                        <a:t>, que son </a:t>
                      </a:r>
                      <a:r>
                        <a:rPr lang="fr-FR" sz="1800" baseline="0" dirty="0" err="1"/>
                        <a:t>ampliamente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baseline="0" dirty="0" err="1"/>
                        <a:t>aceptadas</a:t>
                      </a:r>
                      <a:r>
                        <a:rPr lang="fr-FR" sz="1800" baseline="0" dirty="0"/>
                        <a:t>.</a:t>
                      </a:r>
                      <a:endParaRPr lang="fr-FR" sz="1800" dirty="0"/>
                    </a:p>
                    <a:p>
                      <a:r>
                        <a:rPr lang="fr-FR" sz="1800" dirty="0" err="1"/>
                        <a:t>Muchos</a:t>
                      </a:r>
                      <a:r>
                        <a:rPr lang="fr-FR" sz="1800" baseline="0" dirty="0"/>
                        <a:t> de los </a:t>
                      </a:r>
                      <a:r>
                        <a:rPr lang="fr-FR" sz="1800" baseline="0" dirty="0" err="1"/>
                        <a:t>aceros</a:t>
                      </a:r>
                      <a:r>
                        <a:rPr lang="fr-FR" sz="1800" baseline="0" dirty="0"/>
                        <a:t> son </a:t>
                      </a:r>
                      <a:r>
                        <a:rPr lang="fr-FR" sz="1800" baseline="0" dirty="0" err="1"/>
                        <a:t>muy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baseline="0" dirty="0" err="1"/>
                        <a:t>similares</a:t>
                      </a:r>
                      <a:r>
                        <a:rPr lang="fr-FR" sz="1800" baseline="0" dirty="0"/>
                        <a:t> en </a:t>
                      </a:r>
                      <a:r>
                        <a:rPr lang="fr-FR" sz="1800" baseline="0" dirty="0" err="1"/>
                        <a:t>todas</a:t>
                      </a:r>
                      <a:r>
                        <a:rPr lang="fr-FR" sz="1800" baseline="0" dirty="0"/>
                        <a:t> las </a:t>
                      </a:r>
                      <a:r>
                        <a:rPr lang="fr-FR" sz="1800" baseline="0" dirty="0" err="1"/>
                        <a:t>normas</a:t>
                      </a:r>
                      <a:r>
                        <a:rPr lang="fr-FR" sz="1800" baseline="0" dirty="0"/>
                        <a:t>.</a:t>
                      </a:r>
                      <a:r>
                        <a:rPr lang="fr-FR" sz="1800" dirty="0"/>
                        <a:t> </a:t>
                      </a:r>
                    </a:p>
                    <a:p>
                      <a:endParaRPr lang="fr-FR" sz="1800" dirty="0"/>
                    </a:p>
                    <a:p>
                      <a:endParaRPr lang="fr-FR" sz="1800" dirty="0"/>
                    </a:p>
                    <a:p>
                      <a:r>
                        <a:rPr lang="fr-FR" sz="1800" baseline="0" dirty="0" err="1"/>
                        <a:t>Listado</a:t>
                      </a:r>
                      <a:r>
                        <a:rPr lang="fr-FR" sz="1800" baseline="0" dirty="0"/>
                        <a:t> de </a:t>
                      </a:r>
                      <a:r>
                        <a:rPr lang="fr-FR" sz="1800" baseline="0" dirty="0" err="1"/>
                        <a:t>normativa</a:t>
                      </a:r>
                      <a:r>
                        <a:rPr lang="fr-FR" sz="1800" baseline="0" dirty="0"/>
                        <a:t> Americana</a:t>
                      </a:r>
                      <a:r>
                        <a:rPr lang="fr-FR" sz="1800" dirty="0"/>
                        <a:t>:         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600" dirty="0" err="1"/>
                        <a:t>ref</a:t>
                      </a:r>
                      <a:r>
                        <a:rPr lang="fr-FR" sz="1600" dirty="0"/>
                        <a:t> 11</a:t>
                      </a:r>
                    </a:p>
                    <a:p>
                      <a:r>
                        <a:rPr lang="fr-FR" sz="1800" dirty="0" err="1"/>
                        <a:t>Listado</a:t>
                      </a:r>
                      <a:r>
                        <a:rPr lang="fr-FR" sz="1800" dirty="0"/>
                        <a:t> de </a:t>
                      </a:r>
                      <a:r>
                        <a:rPr lang="fr-FR" sz="1800" dirty="0" err="1"/>
                        <a:t>normativa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Europea</a:t>
                      </a:r>
                      <a:r>
                        <a:rPr lang="fr-FR" sz="1800" dirty="0"/>
                        <a:t>:              </a:t>
                      </a:r>
                      <a:r>
                        <a:rPr lang="fr-FR" sz="1600" dirty="0" err="1"/>
                        <a:t>ref</a:t>
                      </a:r>
                      <a:r>
                        <a:rPr lang="fr-FR" sz="1600" dirty="0"/>
                        <a:t> 12</a:t>
                      </a:r>
                    </a:p>
                    <a:p>
                      <a:endParaRPr lang="fr-FR" sz="1800" dirty="0"/>
                    </a:p>
                    <a:p>
                      <a:r>
                        <a:rPr lang="fr-FR" sz="1800" dirty="0" err="1"/>
                        <a:t>Existen</a:t>
                      </a:r>
                      <a:r>
                        <a:rPr lang="fr-FR" sz="1800" baseline="0" dirty="0"/>
                        <a:t> tablas de </a:t>
                      </a:r>
                      <a:r>
                        <a:rPr lang="fr-FR" sz="1800" baseline="0" dirty="0" err="1"/>
                        <a:t>correspondencia</a:t>
                      </a:r>
                      <a:r>
                        <a:rPr lang="fr-FR" sz="1800" baseline="0" dirty="0"/>
                        <a:t> entre </a:t>
                      </a:r>
                      <a:r>
                        <a:rPr lang="fr-FR" sz="1800" baseline="0" dirty="0" err="1"/>
                        <a:t>ambas</a:t>
                      </a:r>
                      <a:r>
                        <a:rPr lang="fr-FR" sz="1800" dirty="0"/>
                        <a:t>:  </a:t>
                      </a:r>
                      <a:r>
                        <a:rPr lang="fr-FR" sz="1600" dirty="0" err="1"/>
                        <a:t>refs</a:t>
                      </a:r>
                      <a:r>
                        <a:rPr lang="fr-FR" sz="1600" baseline="0" dirty="0"/>
                        <a:t> 13 – 15</a:t>
                      </a:r>
                      <a:endParaRPr lang="fr-F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48072" cy="5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6" y="2456786"/>
            <a:ext cx="722569" cy="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08440" y="2532352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8144" y="2492896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469412"/>
            <a:ext cx="683298" cy="455532"/>
          </a:xfrm>
          <a:prstGeom prst="rect">
            <a:avLst/>
          </a:prstGeom>
          <a:noFill/>
          <a:ln>
            <a:solidFill>
              <a:srgbClr val="333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Principales </a:t>
            </a:r>
            <a:r>
              <a:rPr lang="fr-FR" sz="2800" dirty="0" err="1"/>
              <a:t>tipos</a:t>
            </a:r>
            <a:r>
              <a:rPr lang="fr-FR" sz="2800" dirty="0"/>
              <a:t> de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</a:t>
            </a:r>
            <a:r>
              <a:rPr lang="fr-FR" sz="2800" dirty="0" err="1"/>
              <a:t>utilizados</a:t>
            </a:r>
            <a:r>
              <a:rPr lang="fr-FR" sz="2800" dirty="0"/>
              <a:t> en </a:t>
            </a:r>
            <a:r>
              <a:rPr lang="fr-FR" sz="2800" dirty="0" err="1"/>
              <a:t>Arquitectura</a:t>
            </a:r>
            <a:r>
              <a:rPr lang="fr-FR" sz="2800" dirty="0"/>
              <a:t> y </a:t>
            </a:r>
            <a:r>
              <a:rPr lang="fr-FR" sz="2800" dirty="0" err="1"/>
              <a:t>Construcción</a:t>
            </a:r>
            <a:r>
              <a:rPr lang="fr-FR" sz="2800" dirty="0"/>
              <a:t>:</a:t>
            </a:r>
            <a:br>
              <a:rPr lang="fr-FR" sz="2800" dirty="0"/>
            </a:br>
            <a:r>
              <a:rPr lang="fr-FR" sz="2800" dirty="0"/>
              <a:t>EN 10088-4 (</a:t>
            </a:r>
            <a:r>
              <a:rPr lang="fr-FR" sz="2800" dirty="0" err="1"/>
              <a:t>chapa</a:t>
            </a:r>
            <a:r>
              <a:rPr lang="fr-FR" sz="2800" dirty="0"/>
              <a:t>/plate/</a:t>
            </a:r>
            <a:r>
              <a:rPr lang="fr-FR" sz="2800" dirty="0" err="1"/>
              <a:t>fleje</a:t>
            </a:r>
            <a:r>
              <a:rPr lang="fr-FR" sz="2800" dirty="0"/>
              <a:t>)</a:t>
            </a:r>
            <a:r>
              <a:rPr lang="fr-FR" sz="1800" baseline="50000" dirty="0"/>
              <a:t>16, 17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889284"/>
              </p:ext>
            </p:extLst>
          </p:nvPr>
        </p:nvGraphicFramePr>
        <p:xfrm>
          <a:off x="107504" y="1600200"/>
          <a:ext cx="8712968" cy="508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473">
                <a:tc>
                  <a:txBody>
                    <a:bodyPr/>
                    <a:lstStyle/>
                    <a:p>
                      <a:r>
                        <a:rPr lang="fr-FR" sz="1600" dirty="0" err="1"/>
                        <a:t>Tipo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ASTM</a:t>
                      </a:r>
                    </a:p>
                    <a:p>
                      <a:r>
                        <a:rPr lang="fr-FR" sz="1400" dirty="0"/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/>
                        <a:t>Wt</a:t>
                      </a:r>
                      <a:r>
                        <a:rPr lang="fr-FR" sz="1400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Otros</a:t>
                      </a: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Uso</a:t>
                      </a:r>
                      <a:r>
                        <a:rPr lang="fr-FR" sz="1600" baseline="0" dirty="0"/>
                        <a:t> principal</a:t>
                      </a:r>
                      <a:r>
                        <a:rPr lang="fr-FR" sz="1600" dirty="0"/>
                        <a:t> </a:t>
                      </a:r>
                      <a:r>
                        <a:rPr lang="fr-FR" sz="1600" baseline="500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Interiores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calidos</a:t>
                      </a:r>
                      <a:r>
                        <a:rPr lang="fr-FR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no)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Revestimientos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decorativos</a:t>
                      </a:r>
                      <a:r>
                        <a:rPr lang="fr-FR" sz="1600" baseline="0" dirty="0"/>
                        <a:t> en </a:t>
                      </a:r>
                      <a:r>
                        <a:rPr lang="fr-FR" sz="1600" baseline="0" dirty="0" err="1"/>
                        <a:t>interior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21">
                <a:tc>
                  <a:txBody>
                    <a:bodyPr/>
                    <a:lstStyle/>
                    <a:p>
                      <a:r>
                        <a:rPr lang="fr-FR" sz="1600" dirty="0"/>
                        <a:t>4509</a:t>
                      </a:r>
                    </a:p>
                    <a:p>
                      <a:r>
                        <a:rPr lang="fr-FR" sz="1600" dirty="0"/>
                        <a:t>4510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S43932</a:t>
                      </a:r>
                    </a:p>
                    <a:p>
                      <a:r>
                        <a:rPr lang="fr-FR" sz="1600" dirty="0"/>
                        <a:t>439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</a:t>
                      </a:r>
                    </a:p>
                    <a:p>
                      <a:r>
                        <a:rPr lang="fr-FR" sz="1600" dirty="0"/>
                        <a:t>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Nb Ti</a:t>
                      </a:r>
                    </a:p>
                    <a:p>
                      <a:r>
                        <a:rPr lang="fr-FR" sz="160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Tejados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zonas de interior y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canalones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agua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fr-FR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r>
                        <a:rPr lang="fr-FR" sz="1600" dirty="0"/>
                        <a:t>4521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444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Mercado</a:t>
                      </a:r>
                      <a:r>
                        <a:rPr lang="fr-FR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fr-FR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tubería</a:t>
                      </a:r>
                      <a:r>
                        <a:rPr lang="fr-FR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doméstica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6345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18,118,118,2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Interiores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exteriores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edificios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ambiente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industrial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alejadas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costa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7657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316Ti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Aplicaciones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permanentemente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húmedas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localizaciones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ambiente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costero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ambientes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industrials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contaminados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cerca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carreteras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sales de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deshielo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82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N08926</a:t>
                      </a:r>
                    </a:p>
                    <a:p>
                      <a:endParaRPr lang="fr-FR" sz="1600" dirty="0"/>
                    </a:p>
                    <a:p>
                      <a:r>
                        <a:rPr lang="fr-FR" sz="160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Túneles</a:t>
                      </a:r>
                      <a:r>
                        <a:rPr lang="fr-FR" sz="1600" dirty="0"/>
                        <a:t> de </a:t>
                      </a:r>
                      <a:r>
                        <a:rPr lang="fr-FR" sz="1600" dirty="0" err="1"/>
                        <a:t>carretera</a:t>
                      </a:r>
                      <a:r>
                        <a:rPr lang="fr-FR" sz="1600" dirty="0"/>
                        <a:t> y </a:t>
                      </a:r>
                      <a:r>
                        <a:rPr lang="fr-FR" sz="1600" dirty="0" err="1"/>
                        <a:t>piscinas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cubiertas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09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Principales </a:t>
            </a:r>
            <a:r>
              <a:rPr lang="fr-FR" sz="2800" dirty="0" err="1"/>
              <a:t>tipos</a:t>
            </a:r>
            <a:r>
              <a:rPr lang="fr-FR" sz="2800" dirty="0"/>
              <a:t> de </a:t>
            </a:r>
            <a:r>
              <a:rPr lang="fr-FR" sz="2800" dirty="0" err="1"/>
              <a:t>Acero</a:t>
            </a:r>
            <a:r>
              <a:rPr lang="fr-FR" sz="2800" dirty="0"/>
              <a:t> </a:t>
            </a:r>
            <a:r>
              <a:rPr lang="fr-FR" sz="2800" dirty="0" err="1"/>
              <a:t>inoxidable</a:t>
            </a:r>
            <a:r>
              <a:rPr lang="fr-FR" sz="2800" dirty="0"/>
              <a:t> </a:t>
            </a:r>
            <a:r>
              <a:rPr lang="fr-FR" sz="2800" dirty="0" err="1"/>
              <a:t>utilizados</a:t>
            </a:r>
            <a:r>
              <a:rPr lang="fr-FR" sz="2800" dirty="0"/>
              <a:t> en </a:t>
            </a:r>
            <a:r>
              <a:rPr lang="fr-FR" sz="2800" dirty="0" err="1"/>
              <a:t>Arquitectura</a:t>
            </a:r>
            <a:r>
              <a:rPr lang="fr-FR" sz="2800" dirty="0"/>
              <a:t> y </a:t>
            </a:r>
            <a:r>
              <a:rPr lang="fr-FR" sz="2800" dirty="0" err="1"/>
              <a:t>Construcción</a:t>
            </a:r>
            <a:r>
              <a:rPr lang="fr-FR" sz="2800" dirty="0"/>
              <a:t>:</a:t>
            </a:r>
            <a:br>
              <a:rPr lang="fr-FR" sz="2800" dirty="0"/>
            </a:br>
            <a:r>
              <a:rPr lang="fr-FR" sz="2800" dirty="0"/>
              <a:t>EN 10088-5(barra/</a:t>
            </a:r>
            <a:r>
              <a:rPr lang="fr-FR" sz="2800" dirty="0" err="1"/>
              <a:t>alambre</a:t>
            </a:r>
            <a:r>
              <a:rPr lang="fr-FR" sz="2800" dirty="0"/>
              <a:t>/</a:t>
            </a:r>
            <a:r>
              <a:rPr lang="fr-FR" sz="2800" dirty="0" err="1"/>
              <a:t>perfiles</a:t>
            </a:r>
            <a:r>
              <a:rPr lang="fr-FR" sz="2800" dirty="0"/>
              <a:t>)</a:t>
            </a:r>
            <a:r>
              <a:rPr lang="fr-FR" sz="1800" baseline="50000" dirty="0"/>
              <a:t>18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2339536"/>
              </p:ext>
            </p:extLst>
          </p:nvPr>
        </p:nvGraphicFramePr>
        <p:xfrm>
          <a:off x="179512" y="1484784"/>
          <a:ext cx="8568949" cy="5370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843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6947">
                <a:tc>
                  <a:txBody>
                    <a:bodyPr/>
                    <a:lstStyle/>
                    <a:p>
                      <a:r>
                        <a:rPr lang="fr-FR" sz="1600" dirty="0" err="1"/>
                        <a:t>Tipo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ASTM</a:t>
                      </a:r>
                    </a:p>
                    <a:p>
                      <a:r>
                        <a:rPr lang="fr-FR" sz="1600" dirty="0"/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/>
                        <a:t>Wt</a:t>
                      </a:r>
                      <a:r>
                        <a:rPr lang="fr-FR" sz="1600" b="1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Otros</a:t>
                      </a: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Uso</a:t>
                      </a:r>
                      <a:r>
                        <a:rPr lang="fr-FR" sz="1600" baseline="0" dirty="0"/>
                        <a:t> principal</a:t>
                      </a:r>
                      <a:r>
                        <a:rPr lang="fr-FR" sz="1600" dirty="0"/>
                        <a:t> </a:t>
                      </a:r>
                      <a:r>
                        <a:rPr lang="fr-FR" sz="1600" baseline="500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227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Ganchos</a:t>
                      </a:r>
                      <a:r>
                        <a:rPr lang="fr-FR" sz="1600" baseline="0" dirty="0"/>
                        <a:t> para </a:t>
                      </a:r>
                      <a:r>
                        <a:rPr lang="fr-FR" sz="1600" baseline="0" dirty="0" err="1"/>
                        <a:t>pizarra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4542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Cu,Nb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Barras de </a:t>
                      </a:r>
                      <a:r>
                        <a:rPr lang="fr-FR" sz="1600" dirty="0" err="1"/>
                        <a:t>anclaje</a:t>
                      </a:r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928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4311</a:t>
                      </a:r>
                    </a:p>
                    <a:p>
                      <a:r>
                        <a:rPr lang="fr-FR" sz="1600" dirty="0"/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304N</a:t>
                      </a:r>
                    </a:p>
                    <a:p>
                      <a:r>
                        <a:rPr lang="fr-FR" sz="1600" dirty="0"/>
                        <a:t>304Cu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/>
                        <a:t>8,6</a:t>
                      </a:r>
                    </a:p>
                    <a:p>
                      <a:r>
                        <a:rPr lang="fr-FR" sz="1600"/>
                        <a:t>8,6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  <a:p>
                      <a:r>
                        <a:rPr lang="fr-FR" sz="1600" dirty="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  <a:p>
                      <a:endParaRPr lang="fr-FR" sz="1600" dirty="0"/>
                    </a:p>
                    <a:p>
                      <a:r>
                        <a:rPr lang="fr-FR" sz="1600" dirty="0" err="1"/>
                        <a:t>Corrugado</a:t>
                      </a:r>
                      <a:endParaRPr lang="fr-FR" sz="1600" dirty="0"/>
                    </a:p>
                    <a:p>
                      <a:r>
                        <a:rPr lang="fr-FR" sz="1600" dirty="0" err="1"/>
                        <a:t>Tornilleria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tipo</a:t>
                      </a:r>
                      <a:r>
                        <a:rPr lang="fr-FR" sz="1600" baseline="0" dirty="0"/>
                        <a:t> A2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859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« 316LN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0,05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Interior y exterior de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edificios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ambiente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industrial normal, </a:t>
                      </a: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lejos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costa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Corrugado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3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« 926 »</a:t>
                      </a:r>
                    </a:p>
                    <a:p>
                      <a:r>
                        <a:rPr lang="fr-FR" sz="1600" dirty="0"/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Tuneles</a:t>
                      </a:r>
                      <a:r>
                        <a:rPr lang="fr-FR" sz="1600" dirty="0"/>
                        <a:t> de </a:t>
                      </a:r>
                      <a:r>
                        <a:rPr lang="fr-FR" sz="1600" dirty="0" err="1"/>
                        <a:t>carreteras</a:t>
                      </a:r>
                      <a:r>
                        <a:rPr lang="fr-FR" sz="1600" dirty="0"/>
                        <a:t> y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piscinas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cubiertas</a:t>
                      </a:r>
                      <a:r>
                        <a:rPr lang="fr-FR" sz="1600" baseline="0" dirty="0"/>
                        <a:t>.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Corrugado</a:t>
                      </a:r>
                      <a:r>
                        <a:rPr lang="fr-FR" sz="1600" baseline="0" dirty="0"/>
                        <a:t> y </a:t>
                      </a:r>
                      <a:r>
                        <a:rPr lang="fr-FR" sz="1600" baseline="0" dirty="0" err="1"/>
                        <a:t>componentes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mecánicos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aseline="0" dirty="0" err="1"/>
                        <a:t>Corrugado</a:t>
                      </a:r>
                      <a:r>
                        <a:rPr lang="fr-FR" sz="1600" baseline="0" dirty="0"/>
                        <a:t> y </a:t>
                      </a:r>
                      <a:r>
                        <a:rPr lang="fr-FR" sz="1600" baseline="0" dirty="0" err="1"/>
                        <a:t>componentes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mecánicos</a:t>
                      </a:r>
                      <a:r>
                        <a:rPr lang="fr-FR" sz="1600" baseline="0" dirty="0"/>
                        <a:t>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8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Desglose</a:t>
            </a:r>
            <a:r>
              <a:rPr lang="fr-FR" sz="2800" dirty="0"/>
              <a:t> de la </a:t>
            </a:r>
            <a:r>
              <a:rPr lang="fr-FR" sz="2800" dirty="0" err="1"/>
              <a:t>producción</a:t>
            </a:r>
            <a:r>
              <a:rPr lang="fr-FR" sz="2800" dirty="0"/>
              <a:t> </a:t>
            </a:r>
            <a:r>
              <a:rPr lang="fr-FR" sz="2800" dirty="0" err="1"/>
              <a:t>mundial</a:t>
            </a:r>
            <a:r>
              <a:rPr lang="fr-FR" sz="2800" dirty="0"/>
              <a:t> de </a:t>
            </a:r>
            <a:r>
              <a:rPr lang="fr-FR" sz="2800" dirty="0" err="1"/>
              <a:t>aceros</a:t>
            </a:r>
            <a:r>
              <a:rPr lang="fr-FR" sz="2800" dirty="0"/>
              <a:t> </a:t>
            </a:r>
            <a:r>
              <a:rPr lang="fr-FR" sz="2800" dirty="0" err="1"/>
              <a:t>inoxidables</a:t>
            </a:r>
            <a:r>
              <a:rPr lang="fr-FR" sz="2800" dirty="0"/>
              <a:t> </a:t>
            </a:r>
            <a:r>
              <a:rPr lang="fr-FR" sz="2800" dirty="0" err="1"/>
              <a:t>por</a:t>
            </a:r>
            <a:r>
              <a:rPr lang="fr-FR" sz="2800" dirty="0"/>
              <a:t> familias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1497" y="1739869"/>
            <a:ext cx="5863110" cy="51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58775" y="296653"/>
            <a:ext cx="6661497" cy="612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2400" dirty="0" err="1"/>
              <a:t>Desglose</a:t>
            </a:r>
            <a:r>
              <a:rPr lang="fr-FR" sz="2400" dirty="0"/>
              <a:t> de la </a:t>
            </a:r>
            <a:r>
              <a:rPr lang="fr-FR" sz="2400" dirty="0" err="1"/>
              <a:t>producción</a:t>
            </a:r>
            <a:r>
              <a:rPr lang="fr-FR" sz="2400" dirty="0"/>
              <a:t> </a:t>
            </a:r>
            <a:r>
              <a:rPr lang="fr-FR" sz="2400" dirty="0" err="1"/>
              <a:t>mundial</a:t>
            </a:r>
            <a:r>
              <a:rPr lang="fr-FR" sz="2400" dirty="0"/>
              <a:t> </a:t>
            </a:r>
            <a:r>
              <a:rPr lang="fr-FR" sz="2400" dirty="0" err="1"/>
              <a:t>por</a:t>
            </a:r>
            <a:r>
              <a:rPr lang="fr-FR" sz="2400" dirty="0"/>
              <a:t> familia</a:t>
            </a:r>
            <a:r>
              <a:rPr lang="fr-FR" sz="2400" baseline="50000" dirty="0"/>
              <a:t>19</a:t>
            </a:r>
            <a:endParaRPr lang="en-US" sz="2400" baseline="50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62368-CE43-4B00-A71D-F99BD26907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775" y="820093"/>
            <a:ext cx="8439620" cy="50045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560" y="6012577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Altos </a:t>
            </a:r>
            <a:r>
              <a:rPr lang="fr-FR" sz="1600" dirty="0" err="1"/>
              <a:t>valores</a:t>
            </a:r>
            <a:r>
              <a:rPr lang="fr-FR" sz="1600" dirty="0"/>
              <a:t> </a:t>
            </a:r>
            <a:r>
              <a:rPr lang="fr-FR" sz="1600" dirty="0" err="1"/>
              <a:t>del</a:t>
            </a:r>
            <a:r>
              <a:rPr lang="fr-FR" sz="1600" dirty="0"/>
              <a:t> Ni </a:t>
            </a:r>
            <a:r>
              <a:rPr lang="fr-FR" sz="1600" dirty="0" err="1"/>
              <a:t>favorecen</a:t>
            </a:r>
            <a:r>
              <a:rPr lang="fr-FR" sz="1600" dirty="0"/>
              <a:t> el </a:t>
            </a:r>
            <a:r>
              <a:rPr lang="fr-FR" sz="1600" dirty="0" err="1"/>
              <a:t>reemplazo</a:t>
            </a:r>
            <a:r>
              <a:rPr lang="fr-FR" sz="1600" dirty="0"/>
              <a:t> de </a:t>
            </a:r>
            <a:r>
              <a:rPr lang="fr-FR" sz="1600" dirty="0" err="1"/>
              <a:t>tipos</a:t>
            </a:r>
            <a:r>
              <a:rPr lang="fr-FR" sz="1600" dirty="0"/>
              <a:t> </a:t>
            </a:r>
            <a:r>
              <a:rPr lang="fr-FR" sz="1600" dirty="0" err="1"/>
              <a:t>CrNi</a:t>
            </a:r>
            <a:r>
              <a:rPr lang="fr-FR" sz="1600" dirty="0"/>
              <a:t> </a:t>
            </a:r>
            <a:r>
              <a:rPr lang="fr-FR" sz="1600" dirty="0" err="1"/>
              <a:t>por</a:t>
            </a:r>
            <a:r>
              <a:rPr lang="fr-FR" sz="1600" dirty="0"/>
              <a:t> </a:t>
            </a:r>
            <a:r>
              <a:rPr lang="fr-FR" sz="1600" dirty="0" err="1"/>
              <a:t>tipos</a:t>
            </a:r>
            <a:r>
              <a:rPr lang="fr-FR" sz="1600" dirty="0"/>
              <a:t> </a:t>
            </a:r>
            <a:r>
              <a:rPr lang="fr-FR" sz="1600" dirty="0" err="1"/>
              <a:t>como</a:t>
            </a:r>
            <a:r>
              <a:rPr lang="fr-FR" sz="1600" dirty="0"/>
              <a:t>  Cr-Mn o Cr </a:t>
            </a:r>
          </a:p>
          <a:p>
            <a:r>
              <a:rPr lang="fr-FR" sz="1600" dirty="0"/>
              <a:t>Los </a:t>
            </a:r>
            <a:r>
              <a:rPr lang="fr-FR" sz="1600" dirty="0" err="1"/>
              <a:t>tipos</a:t>
            </a:r>
            <a:r>
              <a:rPr lang="fr-FR" sz="1600" dirty="0"/>
              <a:t> Duplex, </a:t>
            </a:r>
            <a:r>
              <a:rPr lang="fr-FR" sz="1600" dirty="0" err="1"/>
              <a:t>irrelevantes</a:t>
            </a:r>
            <a:r>
              <a:rPr lang="fr-FR" sz="1600" dirty="0"/>
              <a:t> </a:t>
            </a:r>
            <a:r>
              <a:rPr lang="fr-FR" sz="1600" dirty="0" err="1"/>
              <a:t>hoy</a:t>
            </a:r>
            <a:r>
              <a:rPr lang="fr-FR" sz="1600" dirty="0"/>
              <a:t> en </a:t>
            </a:r>
            <a:r>
              <a:rPr lang="fr-FR" sz="1600" dirty="0" err="1"/>
              <a:t>día</a:t>
            </a:r>
            <a:r>
              <a:rPr lang="fr-FR" sz="1600" dirty="0"/>
              <a:t>, se </a:t>
            </a:r>
            <a:r>
              <a:rPr lang="fr-FR" sz="1600" dirty="0" err="1"/>
              <a:t>espera</a:t>
            </a:r>
            <a:r>
              <a:rPr lang="fr-FR" sz="1600" dirty="0"/>
              <a:t> que </a:t>
            </a:r>
            <a:r>
              <a:rPr lang="fr-FR" sz="1600" dirty="0" err="1"/>
              <a:t>crezcan</a:t>
            </a:r>
            <a:r>
              <a:rPr lang="fr-FR" sz="1600" dirty="0"/>
              <a:t> </a:t>
            </a:r>
            <a:r>
              <a:rPr lang="fr-FR" sz="1600" dirty="0" err="1"/>
              <a:t>enormemente</a:t>
            </a:r>
            <a:r>
              <a:rPr lang="fr-FR" sz="1600" dirty="0"/>
              <a:t> en el </a:t>
            </a:r>
            <a:r>
              <a:rPr lang="fr-FR" sz="1600" dirty="0" err="1"/>
              <a:t>futuro</a:t>
            </a:r>
            <a:r>
              <a:rPr lang="fr-FR" sz="1600" dirty="0"/>
              <a:t>.  </a:t>
            </a:r>
          </a:p>
        </p:txBody>
      </p:sp>
      <p:sp>
        <p:nvSpPr>
          <p:cNvPr id="5" name="TextBox 4"/>
          <p:cNvSpPr txBox="1"/>
          <p:nvPr/>
        </p:nvSpPr>
        <p:spPr>
          <a:xfrm rot="1948694">
            <a:off x="7405934" y="365942"/>
            <a:ext cx="140301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NUEVA </a:t>
            </a:r>
          </a:p>
        </p:txBody>
      </p:sp>
    </p:spTree>
    <p:extLst>
      <p:ext uri="{BB962C8B-B14F-4D97-AF65-F5344CB8AC3E}">
        <p14:creationId xmlns:p14="http://schemas.microsoft.com/office/powerpoint/2010/main" val="394667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2000" cy="1143000"/>
          </a:xfrm>
        </p:spPr>
        <p:txBody>
          <a:bodyPr>
            <a:noAutofit/>
          </a:bodyPr>
          <a:lstStyle/>
          <a:p>
            <a:r>
              <a:rPr lang="es-ES_tradnl" sz="2800" dirty="0"/>
              <a:t>Producción de acería de acero inoxidable (equivalente en desbaste/lingote) por zona x1.000 toneladas</a:t>
            </a:r>
            <a:br>
              <a:rPr lang="en-GB" sz="2800" dirty="0"/>
            </a:b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51545-768E-4D26-8328-5A3DE7D9F1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368" y="1534137"/>
            <a:ext cx="8291264" cy="504056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744490">
            <a:off x="7252584" y="1212695"/>
            <a:ext cx="15591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ACTUALIZADO 2019  ! </a:t>
            </a:r>
          </a:p>
        </p:txBody>
      </p:sp>
    </p:spTree>
    <p:extLst>
      <p:ext uri="{BB962C8B-B14F-4D97-AF65-F5344CB8AC3E}">
        <p14:creationId xmlns:p14="http://schemas.microsoft.com/office/powerpoint/2010/main" val="3753486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es-ES_tradnl" sz="2800" dirty="0"/>
              <a:t>Tasa de crecimiento anual de producción de acería de acero inoxidable</a:t>
            </a:r>
            <a:r>
              <a:rPr lang="es-ES_tradnl" sz="2800" baseline="30000" dirty="0"/>
              <a:t>22</a:t>
            </a:r>
            <a:r>
              <a:rPr lang="es-ES_tradnl" sz="2800" dirty="0"/>
              <a:t> (millones de toneladas)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1EED14-68A9-4FA4-A453-B7B4BEA79E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426" y="1628800"/>
            <a:ext cx="8229600" cy="468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744490">
            <a:off x="5919579" y="1481200"/>
            <a:ext cx="15416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ACTUALIZADO 2019  ! </a:t>
            </a:r>
          </a:p>
        </p:txBody>
      </p:sp>
    </p:spTree>
    <p:extLst>
      <p:ext uri="{BB962C8B-B14F-4D97-AF65-F5344CB8AC3E}">
        <p14:creationId xmlns:p14="http://schemas.microsoft.com/office/powerpoint/2010/main" val="484649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es-ES_tradnl" sz="3600" dirty="0"/>
              <a:t>Consumo aparente del acero inoxidable por zonas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0CD212-BA1B-45E6-B0D5-F6CA6F3DDB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944" y="1484784"/>
            <a:ext cx="8229600" cy="5175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744490">
            <a:off x="7067716" y="914513"/>
            <a:ext cx="158642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olidFill>
                  <a:srgbClr val="FF0000"/>
                </a:solidFill>
              </a:rPr>
              <a:t>ACTUALIZADO</a:t>
            </a:r>
            <a:r>
              <a:rPr lang="fr-FR" b="1" dirty="0">
                <a:solidFill>
                  <a:srgbClr val="FF0000"/>
                </a:solidFill>
              </a:rPr>
              <a:t> 2019  ! </a:t>
            </a:r>
          </a:p>
        </p:txBody>
      </p:sp>
    </p:spTree>
    <p:extLst>
      <p:ext uri="{BB962C8B-B14F-4D97-AF65-F5344CB8AC3E}">
        <p14:creationId xmlns:p14="http://schemas.microsoft.com/office/powerpoint/2010/main" val="4026666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Referencias</a:t>
            </a:r>
            <a:r>
              <a:rPr lang="fr-BE" dirty="0"/>
              <a:t> </a:t>
            </a:r>
            <a:r>
              <a:rPr lang="fr-BE" dirty="0" err="1"/>
              <a:t>bibliográficas</a:t>
            </a:r>
            <a:r>
              <a:rPr lang="fr-BE" dirty="0"/>
              <a:t> (1/2)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8152"/>
            <a:ext cx="8229600" cy="49251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https://www.worldstainless.org/Files/issf/non-image-files/PDF/TheStainlessSteelFamily.pdf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/>
              <a:t>D. </a:t>
            </a:r>
            <a:r>
              <a:rPr lang="en-US" sz="1500" dirty="0" err="1"/>
              <a:t>Peckner</a:t>
            </a:r>
            <a:r>
              <a:rPr lang="en-US" sz="15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3"/>
              </a:rPr>
              <a:t>http://www.imoa.info/download_files/stainless-steel/Austenitics.pdf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New « 200 </a:t>
            </a:r>
            <a:r>
              <a:rPr lang="fr-FR" sz="1500" dirty="0" err="1"/>
              <a:t>series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 »: An </a:t>
            </a:r>
            <a:r>
              <a:rPr lang="fr-FR" sz="1500" dirty="0" err="1"/>
              <a:t>opportunity</a:t>
            </a:r>
            <a:r>
              <a:rPr lang="fr-FR" sz="1500" dirty="0"/>
              <a:t> or a </a:t>
            </a:r>
            <a:r>
              <a:rPr lang="fr-FR" sz="1500" dirty="0" err="1"/>
              <a:t>threat</a:t>
            </a:r>
            <a:r>
              <a:rPr lang="fr-FR" sz="1500" dirty="0"/>
              <a:t> to the image of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</a:t>
            </a:r>
            <a:r>
              <a:rPr lang="fr-FR" sz="1500" dirty="0"/>
              <a:t>? </a:t>
            </a:r>
            <a:r>
              <a:rPr lang="fr-FR" sz="1500" dirty="0">
                <a:hlinkClick r:id="rId4"/>
              </a:rPr>
              <a:t>http://www.worldstainless.org/Files/issf/non-image-files/PDF/ISSFNew200seriessteelsAnopportunityorathreat_EN.pdf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The </a:t>
            </a:r>
            <a:r>
              <a:rPr lang="fr-FR" sz="1500" dirty="0" err="1"/>
              <a:t>ferritic</a:t>
            </a:r>
            <a:r>
              <a:rPr lang="fr-FR" sz="1500" dirty="0"/>
              <a:t> solution </a:t>
            </a:r>
            <a:r>
              <a:rPr lang="fr-FR" sz="1500" dirty="0">
                <a:hlinkClick r:id="rId5"/>
              </a:rPr>
              <a:t>http://www.worldstainless.org/Files/issf/non-image-files/PDF/ISSF_The_Ferritic_Solution_Spanish.pdf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 err="1"/>
              <a:t>Martensitic</a:t>
            </a:r>
            <a:r>
              <a:rPr lang="fr-FR" sz="1500" dirty="0"/>
              <a:t>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 </a:t>
            </a:r>
            <a:r>
              <a:rPr lang="fr-FR" sz="1500" dirty="0">
                <a:hlinkClick r:id="rId6"/>
              </a:rPr>
              <a:t>http://www.worldstainless.org/Files/issf/non-image-files/PDF/ISSF_Martensitic_Stainless_Steels.pdf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Duplex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: </a:t>
            </a:r>
            <a:r>
              <a:rPr lang="fr-FR" sz="15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9"/>
              </a:rPr>
              <a:t>https://www.worldstainless.org/Files/issf/non-image-files/PDF/Euro_Inox/Tables_TechnicalProperties_EN.pdf</a:t>
            </a:r>
            <a:r>
              <a:rPr lang="fr-FR" sz="1500" dirty="0"/>
              <a:t> </a:t>
            </a:r>
            <a:endParaRPr lang="fr-FR" sz="15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1"/>
              </a:rPr>
              <a:t>http://www.bssa.org.uk/topics.php?article=370&amp;featured=1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1500" dirty="0">
                <a:hlinkClick r:id="rId12"/>
              </a:rPr>
              <a:t>https://www.worldstainless.org/about-stainless/what-is-stainless-steel/standards/</a:t>
            </a:r>
            <a:endParaRPr lang="en-GB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68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Referencias</a:t>
            </a:r>
            <a:r>
              <a:rPr lang="fr-FR" dirty="0"/>
              <a:t> </a:t>
            </a:r>
            <a:r>
              <a:rPr lang="fr-FR" dirty="0" err="1"/>
              <a:t>bibliográficas</a:t>
            </a:r>
            <a:r>
              <a:rPr lang="fr-FR" dirty="0"/>
              <a:t> 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GB" dirty="0"/>
              <a:t>Chemical composition of stainless steel flat products for general purposes to EN 10088-2: </a:t>
            </a:r>
            <a:r>
              <a:rPr lang="fr-FR" dirty="0">
                <a:hlinkClick r:id="rId2"/>
              </a:rPr>
              <a:t>http://www.bssa.org.uk/topics.php?article=44</a:t>
            </a:r>
            <a:r>
              <a:rPr lang="fr-FR" dirty="0"/>
              <a:t> </a:t>
            </a:r>
            <a:endParaRPr lang="en-GB" dirty="0"/>
          </a:p>
          <a:p>
            <a:pPr marL="514350" indent="-514350">
              <a:buFont typeface="+mj-lt"/>
              <a:buAutoNum type="arabicPeriod" startAt="14"/>
            </a:pPr>
            <a:r>
              <a:rPr lang="en-GB" dirty="0"/>
              <a:t>Chemical composition of stainless steel long products for general purposes to EN 10088-3: </a:t>
            </a:r>
            <a:r>
              <a:rPr lang="fr-FR" dirty="0">
                <a:hlinkClick r:id="rId3"/>
              </a:rPr>
              <a:t>http://www.bssa.org.uk/topics.php?article=46</a:t>
            </a:r>
            <a:r>
              <a:rPr lang="fr-FR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dirty="0"/>
              <a:t>EN 10088-4:2009 Stainless steels. Technical delivery conditions for sheet/plate and strip of corrosion resisting steels for construction purposes  </a:t>
            </a:r>
            <a:r>
              <a:rPr lang="en-US" dirty="0">
                <a:hlinkClick r:id="rId4"/>
              </a:rPr>
              <a:t>www.worldstainless.org/Files/issf/non-image-files/PDF/Euro_Inox/EN10088-4_EN.pdf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dirty="0"/>
              <a:t>Stainless </a:t>
            </a:r>
            <a:r>
              <a:rPr lang="fr-FR" dirty="0" err="1"/>
              <a:t>steel</a:t>
            </a:r>
            <a:r>
              <a:rPr lang="fr-FR" dirty="0"/>
              <a:t> flat </a:t>
            </a:r>
            <a:r>
              <a:rPr lang="fr-FR" dirty="0" err="1"/>
              <a:t>products</a:t>
            </a:r>
            <a:r>
              <a:rPr lang="fr-FR" dirty="0"/>
              <a:t> for building – the grades in EN 10088-4 </a:t>
            </a:r>
            <a:r>
              <a:rPr lang="fr-FR" dirty="0" err="1"/>
              <a:t>explained</a:t>
            </a:r>
            <a:r>
              <a:rPr lang="fr-FR" dirty="0"/>
              <a:t>: </a:t>
            </a:r>
            <a:r>
              <a:rPr lang="fr-FR" dirty="0">
                <a:hlinkClick r:id="rId5"/>
              </a:rPr>
              <a:t>https://www.worldstainless.org/files/issf/non-image-files/PDF/Euro_Inox/EN10088-4_EN.pdf</a:t>
            </a:r>
            <a:endParaRPr lang="fr-FR" dirty="0"/>
          </a:p>
          <a:p>
            <a:pPr marL="514350" indent="-514350">
              <a:buFont typeface="+mj-lt"/>
              <a:buAutoNum type="arabicPeriod" startAt="14"/>
            </a:pPr>
            <a:r>
              <a:rPr lang="en-US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dirty="0"/>
              <a:t>ISSF publication « Stainless Steel in Figures »: </a:t>
            </a:r>
            <a:r>
              <a:rPr lang="fr-FR" dirty="0">
                <a:hlinkClick r:id="rId6"/>
              </a:rPr>
              <a:t>https://www.worldstainless.org/Files/issf/non-image-files/PDF/ISSF_Stainless_Steel_in_Figures_2019_English_public_version.pdf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93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Gracias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02770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881f9a4a-1e84-4363-97d3-af7f29ebd3ad">B. Héritier</Author0>
    <_dlc_DocId xmlns="3dfe030f-86e3-486d-a025-350262647d2a">PRN3XTC2XKQ5-85-306</_dlc_DocId>
    <_dlc_DocIdUrl xmlns="3dfe030f-86e3-486d-a025-350262647d2a">
      <Url>http://extranet.worldstainless.org/LongProducts/_layouts/DocIdRedir.aspx?ID=PRN3XTC2XKQ5-85-306</Url>
      <Description>PRN3XTC2XKQ5-85-306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D0D6FE189C0542B4393D301B5BCBA2" ma:contentTypeVersion="4" ma:contentTypeDescription="Create a new document." ma:contentTypeScope="" ma:versionID="b954f0568ed04812b7344e71fffd295f">
  <xsd:schema xmlns:xsd="http://www.w3.org/2001/XMLSchema" xmlns:xs="http://www.w3.org/2001/XMLSchema" xmlns:p="http://schemas.microsoft.com/office/2006/metadata/properties" xmlns:ns2="3dfe030f-86e3-486d-a025-350262647d2a" xmlns:ns3="881f9a4a-1e84-4363-97d3-af7f29ebd3ad" targetNamespace="http://schemas.microsoft.com/office/2006/metadata/properties" ma:root="true" ma:fieldsID="87fbf3ee06607a0c67a2946c3ff9f335" ns2:_="" ns3:_="">
    <xsd:import namespace="3dfe030f-86e3-486d-a025-350262647d2a"/>
    <xsd:import namespace="881f9a4a-1e84-4363-97d3-af7f29ebd3a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utho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e030f-86e3-486d-a025-350262647d2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f9a4a-1e84-4363-97d3-af7f29ebd3ad" elementFormDefault="qualified">
    <xsd:import namespace="http://schemas.microsoft.com/office/2006/documentManagement/types"/>
    <xsd:import namespace="http://schemas.microsoft.com/office/infopath/2007/PartnerControls"/>
    <xsd:element name="Author0" ma:index="11" nillable="true" ma:displayName="Author" ma:description="Author" ma:internalName="Author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08D03C4-C286-4299-BA39-D9728432ECF2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3dfe030f-86e3-486d-a025-350262647d2a"/>
    <ds:schemaRef ds:uri="http://purl.org/dc/terms/"/>
    <ds:schemaRef ds:uri="881f9a4a-1e84-4363-97d3-af7f29ebd3ad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B893CFE-C6B8-401E-B00B-CCC95B55C8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e030f-86e3-486d-a025-350262647d2a"/>
    <ds:schemaRef ds:uri="881f9a4a-1e84-4363-97d3-af7f29ebd3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015FF5-30F6-4458-BB88-C3440894C92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BCFF7D2-9959-4C6B-AE0F-9C1262F1CB3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2893</TotalTime>
  <Words>1736</Words>
  <Application>Microsoft Office PowerPoint</Application>
  <PresentationFormat>On-screen Show (4:3)</PresentationFormat>
  <Paragraphs>541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3_Custom Design</vt:lpstr>
      <vt:lpstr>Material didactico para docentes en  Arquitectura o Ingenieria Civil </vt:lpstr>
      <vt:lpstr>Videos</vt:lpstr>
      <vt:lpstr>Los aceros inoxidables son aleaciones férricas que contienen al menos un 10,5% de Cromo</vt:lpstr>
      <vt:lpstr>PowerPoint Presentation</vt:lpstr>
      <vt:lpstr>Aceros Cr-Ni (Austeniticos)4</vt:lpstr>
      <vt:lpstr>Aceros Cr-Mn (Austeniticos al Manganeso)5</vt:lpstr>
      <vt:lpstr>Aceros con Cr (Ferriticos)6</vt:lpstr>
      <vt:lpstr>Aceros Cr (Martensiticos)7</vt:lpstr>
      <vt:lpstr>Duplex (Austenitico-Ferritico)8</vt:lpstr>
      <vt:lpstr>Propiedades Fisicas9, 10</vt:lpstr>
      <vt:lpstr>Normativa de Aceros inoxidables</vt:lpstr>
      <vt:lpstr>Principales tipos de Acero inoxidable utilizados en Arquitectura y Construcción: EN 10088-4 (chapa/plate/fleje)16, 17</vt:lpstr>
      <vt:lpstr>Principales tipos de Acero inoxidable utilizados en Arquitectura y Construcción: EN 10088-5(barra/alambre/perfiles)18</vt:lpstr>
      <vt:lpstr>Desglose de la producción mundial de aceros inoxidables por familias</vt:lpstr>
      <vt:lpstr>PowerPoint Presentation</vt:lpstr>
      <vt:lpstr>Producción de acería de acero inoxidable (equivalente en desbaste/lingote) por zona x1.000 toneladas </vt:lpstr>
      <vt:lpstr>Tasa de crecimiento anual de producción de acería de acero inoxidable22 (millones de toneladas)</vt:lpstr>
      <vt:lpstr>Consumo aparente del acero inoxidable por zonas</vt:lpstr>
      <vt:lpstr>Referencias bibliográficas (1/2)</vt:lpstr>
      <vt:lpstr>Referencias bibliográficas (2/2)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Qué son los aceros inoxidables?</dc:title>
  <dc:creator>Bernard</dc:creator>
  <cp:keywords>acero inoxidable, material didactico, arquitectura, ingenieria civil</cp:keywords>
  <cp:lastModifiedBy>Jo Claes</cp:lastModifiedBy>
  <cp:revision>365</cp:revision>
  <cp:lastPrinted>2016-11-22T14:26:38Z</cp:lastPrinted>
  <dcterms:created xsi:type="dcterms:W3CDTF">2013-06-29T15:24:20Z</dcterms:created>
  <dcterms:modified xsi:type="dcterms:W3CDTF">2020-01-31T09:30:56Z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0x010100D2D0D6FE189C0542B4393D301B5BCBA2</vt:lpwstr>
  </property>
  <property fmtid="{D5CDD505-2E9C-101B-9397-08002B2CF9AE}" pid="3" name="_dlc_DocIdItemGuid">
    <vt:lpwstr>acc4d506-dbb8-4bb8-ade0-6090a512b782</vt:lpwstr>
  </property>
  <property fmtid="{D5CDD505-2E9C-101B-9397-08002B2CF9AE}" pid="4" name="Order">
    <vt:r8>30600</vt:r8>
  </property>
</Properties>
</file>